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716" r:id="rId1"/>
    <p:sldMasterId id="2147483723" r:id="rId2"/>
  </p:sldMasterIdLst>
  <p:notesMasterIdLst>
    <p:notesMasterId r:id="rId82"/>
  </p:notesMasterIdLst>
  <p:sldIdLst>
    <p:sldId id="256" r:id="rId3"/>
    <p:sldId id="257" r:id="rId4"/>
    <p:sldId id="258" r:id="rId5"/>
    <p:sldId id="347" r:id="rId6"/>
    <p:sldId id="259" r:id="rId7"/>
    <p:sldId id="260" r:id="rId8"/>
    <p:sldId id="261" r:id="rId9"/>
    <p:sldId id="262" r:id="rId10"/>
    <p:sldId id="263" r:id="rId11"/>
    <p:sldId id="264" r:id="rId12"/>
    <p:sldId id="337" r:id="rId13"/>
    <p:sldId id="265" r:id="rId14"/>
    <p:sldId id="361" r:id="rId15"/>
    <p:sldId id="362" r:id="rId16"/>
    <p:sldId id="266" r:id="rId17"/>
    <p:sldId id="267" r:id="rId18"/>
    <p:sldId id="268" r:id="rId19"/>
    <p:sldId id="270" r:id="rId20"/>
    <p:sldId id="359" r:id="rId21"/>
    <p:sldId id="271" r:id="rId22"/>
    <p:sldId id="269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338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339" r:id="rId41"/>
    <p:sldId id="360" r:id="rId42"/>
    <p:sldId id="288" r:id="rId43"/>
    <p:sldId id="289" r:id="rId44"/>
    <p:sldId id="291" r:id="rId45"/>
    <p:sldId id="292" r:id="rId46"/>
    <p:sldId id="293" r:id="rId47"/>
    <p:sldId id="294" r:id="rId48"/>
    <p:sldId id="340" r:id="rId49"/>
    <p:sldId id="342" r:id="rId50"/>
    <p:sldId id="343" r:id="rId51"/>
    <p:sldId id="341" r:id="rId52"/>
    <p:sldId id="358" r:id="rId53"/>
    <p:sldId id="295" r:id="rId54"/>
    <p:sldId id="296" r:id="rId55"/>
    <p:sldId id="297" r:id="rId56"/>
    <p:sldId id="299" r:id="rId57"/>
    <p:sldId id="300" r:id="rId58"/>
    <p:sldId id="301" r:id="rId59"/>
    <p:sldId id="302" r:id="rId60"/>
    <p:sldId id="304" r:id="rId61"/>
    <p:sldId id="305" r:id="rId62"/>
    <p:sldId id="306" r:id="rId63"/>
    <p:sldId id="307" r:id="rId64"/>
    <p:sldId id="308" r:id="rId65"/>
    <p:sldId id="344" r:id="rId66"/>
    <p:sldId id="310" r:id="rId67"/>
    <p:sldId id="312" r:id="rId68"/>
    <p:sldId id="313" r:id="rId69"/>
    <p:sldId id="314" r:id="rId70"/>
    <p:sldId id="319" r:id="rId71"/>
    <p:sldId id="320" r:id="rId72"/>
    <p:sldId id="321" r:id="rId73"/>
    <p:sldId id="322" r:id="rId74"/>
    <p:sldId id="323" r:id="rId75"/>
    <p:sldId id="324" r:id="rId76"/>
    <p:sldId id="334" r:id="rId77"/>
    <p:sldId id="335" r:id="rId78"/>
    <p:sldId id="336" r:id="rId79"/>
    <p:sldId id="345" r:id="rId80"/>
    <p:sldId id="327" r:id="rId8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AB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84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B8190D1-358D-5655-A938-4F31934F44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83E25DB-4F67-3AC1-3AAC-D10A93ACB8A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BD4D0448-BBDF-B11F-0CB4-ED749CDF143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7A9995B-DDE0-F69D-DBD0-BF861F76A33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C96B0420-E2FE-B565-3D8E-9691633A6B4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B3D1DD1B-9DD0-CB13-048E-CB0175BAB4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528775-DCB8-4C5B-BA3F-8FAE5301BD4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t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85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6C6EC09-260E-7844-A3F8-F74886BBB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88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FDAEB0-C263-3249-9B91-A576F9727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53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1356958"/>
            <a:ext cx="8229600" cy="32310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8844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4029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16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800" b="1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rgbClr val="0081AB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</p:spTree>
    <p:extLst>
      <p:ext uri="{BB962C8B-B14F-4D97-AF65-F5344CB8AC3E}">
        <p14:creationId xmlns:p14="http://schemas.microsoft.com/office/powerpoint/2010/main" val="1278572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8BCBB-0B06-1640-B37C-E93E1BD48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4161E6-DA0F-F149-8BF3-DDA07282D9A4}"/>
              </a:ext>
            </a:extLst>
          </p:cNvPr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8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0650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06994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[Insert picture]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483518"/>
            <a:ext cx="8208912" cy="410445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7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ie</a:t>
            </a:r>
            <a:r>
              <a:rPr lang="en-US" dirty="0"/>
              <a:t>. “Discuss”)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 userDrawn="1"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41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6C21C8-D4C7-F031-0ACF-AE5CD0A254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10000"/>
              </a:spcBef>
              <a:buFont typeface="Arial" charset="0"/>
              <a:buChar char="–"/>
              <a:defRPr sz="15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15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727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493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bg>
      <p:bgPr>
        <a:solidFill>
          <a:srgbClr val="008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0298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bg>
      <p:bgPr>
        <a:solidFill>
          <a:srgbClr val="364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6074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FF3AA9-C096-5042-98A3-25B775F60D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39A923-0258-164F-A488-8BC51BE10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19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BBC93A-5772-BA44-A64A-AA8C527E2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57F7FB-B53B-F94F-9170-031F1333F6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47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E7B64DD-F595-6A45-AC73-099B6C2C5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2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0" r:id="rId2"/>
    <p:sldLayoutId id="2147483721" r:id="rId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36424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CA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CA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E2C69AA-B9CD-974F-A121-DCA8EC11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0934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>
            <a:extLst>
              <a:ext uri="{FF2B5EF4-FFF2-40B4-BE49-F238E27FC236}">
                <a16:creationId xmlns:a16="http://schemas.microsoft.com/office/drawing/2014/main" id="{6C01307A-DBD7-0732-1704-A49A6C0C50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CULVERT MAINTENANCE</a:t>
            </a:r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1B3D-CC4A-7757-8F59-EAF9AB3D6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Damaged floor at outlet transition.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12292" name="Picture 4" descr="S:\BRIDGE\SHARED\bim culvert slides  1-55\4.jpg">
            <a:extLst>
              <a:ext uri="{FF2B5EF4-FFF2-40B4-BE49-F238E27FC236}">
                <a16:creationId xmlns:a16="http://schemas.microsoft.com/office/drawing/2014/main" id="{697CA1D2-FD25-6833-2A39-E3CC5B98E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217702"/>
            <a:ext cx="5372100" cy="331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40F73-E3A4-BE7D-48F7-2BCA70487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>
            <a:extLst>
              <a:ext uri="{FF2B5EF4-FFF2-40B4-BE49-F238E27FC236}">
                <a16:creationId xmlns:a16="http://schemas.microsoft.com/office/drawing/2014/main" id="{228037A4-C82C-9A71-9AB9-142E11EB5F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842" y="1357313"/>
            <a:ext cx="4307416" cy="3230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Title 1">
            <a:extLst>
              <a:ext uri="{FF2B5EF4-FFF2-40B4-BE49-F238E27FC236}">
                <a16:creationId xmlns:a16="http://schemas.microsoft.com/office/drawing/2014/main" id="{F3FADFC0-446B-6C2D-A33C-F43173E315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en-US" dirty="0"/>
              <a:t>Horizontal Steel Strut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E037C7-6FD7-4974-0336-EFAFCEBFA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0AE0B-91A4-3E5C-CD94-17DA82AC9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Cutoff Wall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usually buried if present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if not present and a problem with piping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Install cut off wall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/>
              <a:t>Install sand/cement filled bags </a:t>
            </a:r>
            <a:endParaRPr lang="en-US" altLang="en-US" sz="15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EB1193-57A3-0CD4-CF91-8427F614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Upstream / Downstream End Maintenance </a:t>
            </a:r>
            <a:r>
              <a:rPr lang="en-US" altLang="en-US" sz="2000" b="1" dirty="0">
                <a:latin typeface="Arial" panose="020B0604020202020204" pitchFamily="34" charset="0"/>
              </a:rPr>
              <a:t>(Cont’d)</a:t>
            </a:r>
            <a:br>
              <a:rPr lang="en-US" altLang="en-US" sz="3200" b="1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CF86A-BD74-8EA6-5C69-26BA4A548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AABC5-D0B4-D44F-82EA-12155556B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900" dirty="0"/>
              <a:t>C</a:t>
            </a:r>
            <a:r>
              <a:rPr lang="en-US" altLang="en-US" sz="2900" dirty="0">
                <a:latin typeface="Arial" panose="020B0604020202020204" pitchFamily="34" charset="0"/>
              </a:rPr>
              <a:t>ement / sand filled bags to repair inlet piping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3AABF48C-688D-92CA-696E-1AB54885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7925" y="12573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B9978-8A41-A383-4F38-41EAC3F9A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56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AABC5-D0B4-D44F-82EA-12155556B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Adding cement / sand filled bags to inlet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3AABF48C-688D-92CA-696E-1AB54885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7925" y="12573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B9978-8A41-A383-4F38-41EAC3F9A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5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AABC5-D0B4-D44F-82EA-12155556B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Adding cut-off wall to existing culvert.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15364" name="Picture 3" descr="S:\BRIDGE\SHARED\bim culvert slides  1-55\16B.jpg">
            <a:extLst>
              <a:ext uri="{FF2B5EF4-FFF2-40B4-BE49-F238E27FC236}">
                <a16:creationId xmlns:a16="http://schemas.microsoft.com/office/drawing/2014/main" id="{3AABF48C-688D-92CA-696E-1AB54885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257300"/>
            <a:ext cx="52006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B9978-8A41-A383-4F38-41EAC3F9A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F31A3-7DC8-B273-7D07-D648028F8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Wash out due to piping</a:t>
            </a:r>
            <a:br>
              <a:rPr lang="en-US" altLang="en-US" sz="3200" dirty="0">
                <a:latin typeface="Arial" panose="020B0604020202020204" pitchFamily="34" charset="0"/>
              </a:rPr>
            </a:br>
            <a:r>
              <a:rPr lang="en-US" altLang="en-US" sz="2000" dirty="0">
                <a:latin typeface="Arial" panose="020B0604020202020204" pitchFamily="34" charset="0"/>
              </a:rPr>
              <a:t>(Brewster Creek </a:t>
            </a:r>
            <a:r>
              <a:rPr lang="en-US" altLang="en-US" sz="2000" dirty="0" err="1">
                <a:latin typeface="Arial" panose="020B0604020202020204" pitchFamily="34" charset="0"/>
              </a:rPr>
              <a:t>Sunchild</a:t>
            </a:r>
            <a:r>
              <a:rPr lang="en-US" altLang="en-US" sz="2000" dirty="0">
                <a:latin typeface="Arial" panose="020B0604020202020204" pitchFamily="34" charset="0"/>
              </a:rPr>
              <a:t> Road)</a:t>
            </a:r>
            <a:br>
              <a:rPr lang="en-US" altLang="en-US" sz="2000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B0C81AD-3044-924B-1EFD-7258E2103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2" y="628650"/>
            <a:ext cx="6300788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66675" tIns="33338" rIns="66675" bIns="333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2100" dirty="0">
              <a:latin typeface="Arial" panose="020B0604020202020204" pitchFamily="34" charset="0"/>
            </a:endParaRPr>
          </a:p>
        </p:txBody>
      </p:sp>
      <p:pic>
        <p:nvPicPr>
          <p:cNvPr id="16388" name="Picture 3" descr="S:\BRIDGE\SHARED\bim culvert slides  1-55\15.JPG">
            <a:extLst>
              <a:ext uri="{FF2B5EF4-FFF2-40B4-BE49-F238E27FC236}">
                <a16:creationId xmlns:a16="http://schemas.microsoft.com/office/drawing/2014/main" id="{B69B1491-697E-6161-8F94-2E31E4F13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446436"/>
            <a:ext cx="53149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22106-BE20-B25F-1C58-2F3194BC4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6FE1D-E478-4B62-C8B4-F3E26D9BA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Bevel End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excessive heaving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remove and reset with end treatment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replace with new end treatment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folding in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add collar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/>
              <a:t>strut</a:t>
            </a:r>
            <a:endParaRPr lang="en-US" altLang="en-US" sz="1500" dirty="0">
              <a:latin typeface="Arial" panose="020B0604020202020204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current end treatment requirements are: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1.5 to 3.0m	special conditions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3.0 to 4.5m	upstream end only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&gt;4.5m	both ends</a:t>
            </a:r>
            <a:endParaRPr lang="en-US" altLang="en-US" sz="1800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43B818-91AC-1213-353F-ECD81BB2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Upstream / Downstream End Maintenance </a:t>
            </a:r>
            <a:r>
              <a:rPr lang="en-US" altLang="en-US" sz="2000" b="1" dirty="0">
                <a:latin typeface="Arial" panose="020B0604020202020204" pitchFamily="34" charset="0"/>
              </a:rPr>
              <a:t>(Cont’d)</a:t>
            </a:r>
            <a:br>
              <a:rPr lang="en-US" altLang="en-US" sz="3200" b="1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7372B-9932-F696-ED92-912A3007C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5FE4-BE43-6926-68E0-B93635605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500" dirty="0"/>
              <a:t>Bevel pushing inward – repaired with horizontal strut</a:t>
            </a:r>
            <a:br>
              <a:rPr lang="en-US" altLang="en-US" sz="2500" dirty="0">
                <a:latin typeface="Arial" panose="020B0604020202020204" pitchFamily="34" charset="0"/>
              </a:rPr>
            </a:br>
            <a:endParaRPr lang="en-US" sz="2500" dirty="0"/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DFB0BD35-7558-31BE-810B-018601CAE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2838" y="922827"/>
            <a:ext cx="4898323" cy="36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22BE7-CFA5-9171-136D-BD41F6394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5FE4-BE43-6926-68E0-B93635605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Heaved inlet on SPCSP culvert.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DFB0BD35-7558-31BE-810B-018601CAE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75606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22BE7-CFA5-9171-136D-BD41F6394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32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1F72B-A4F1-93B0-BECB-352B912ED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Similar to bridges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approach road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channel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Structurally different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upstream end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downstream end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barrel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43961-305F-CFC4-78A4-88D28876C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Culvert Maintenance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7" name="Graphic 6" descr="Clipboard Checked with solid fill">
            <a:extLst>
              <a:ext uri="{FF2B5EF4-FFF2-40B4-BE49-F238E27FC236}">
                <a16:creationId xmlns:a16="http://schemas.microsoft.com/office/drawing/2014/main" id="{C2E72966-FCF3-81E4-B833-0041D7187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0032" y="1155018"/>
            <a:ext cx="2833464" cy="283346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620A38-9E96-5CC9-6EC9-914441109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BF7D6-85DF-0081-542B-B65B9B07A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Scour Protection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Erosion / scour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add suitable size rock riprap with filter cloth to apron and/or around collar or bevel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Scour / Erosion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scour / erosion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add rock riprap with filter cloth to suit velocities anticipated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7D6E3-0184-CB21-B317-ECEA6DC90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Upstream / Downstream End Maintenance </a:t>
            </a:r>
            <a:r>
              <a:rPr lang="en-US" altLang="en-US" sz="2000" b="1" dirty="0">
                <a:latin typeface="Arial" panose="020B0604020202020204" pitchFamily="34" charset="0"/>
              </a:rPr>
              <a:t>(Cont’d)</a:t>
            </a:r>
            <a:br>
              <a:rPr lang="en-US" altLang="en-US" sz="3200" b="1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33A1B-4D28-6EB4-425F-BB603BF93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2E122-4466-D059-E960-7FE0040B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High velocity at outlet during high water</a:t>
            </a:r>
            <a:br>
              <a:rPr lang="en-US" altLang="en-US" sz="3200" dirty="0">
                <a:latin typeface="Arial" panose="020B0604020202020204" pitchFamily="34" charset="0"/>
              </a:rPr>
            </a:br>
            <a:r>
              <a:rPr lang="en-US" altLang="en-US" sz="2000" dirty="0">
                <a:latin typeface="Arial" panose="020B0604020202020204" pitchFamily="34" charset="0"/>
              </a:rPr>
              <a:t>(Bald Mountain Hwy 40)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78519EB-6EF5-B70A-D69C-4D105C80D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571500"/>
            <a:ext cx="6300788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66675" tIns="33338" rIns="66675" bIns="333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2100" dirty="0">
              <a:latin typeface="Arial" panose="020B0604020202020204" pitchFamily="34" charset="0"/>
            </a:endParaRPr>
          </a:p>
        </p:txBody>
      </p:sp>
      <p:pic>
        <p:nvPicPr>
          <p:cNvPr id="20484" name="Picture 4" descr="S:\BRIDGE\SHARED\bim culvert slides  1-55\1.jpg">
            <a:extLst>
              <a:ext uri="{FF2B5EF4-FFF2-40B4-BE49-F238E27FC236}">
                <a16:creationId xmlns:a16="http://schemas.microsoft.com/office/drawing/2014/main" id="{368C9696-B1A4-91F9-7B78-9762B68B7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419622"/>
            <a:ext cx="53721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20A4D-0D11-F230-ED7A-5705C8AAD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CD046-5E9B-1B31-4A96-7E26B0978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Extreme turbulence at outlet.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21508" name="Picture 4" descr="S:\BRIDGE\SHARED\bim culvert slides  1-55\2.JPG">
            <a:extLst>
              <a:ext uri="{FF2B5EF4-FFF2-40B4-BE49-F238E27FC236}">
                <a16:creationId xmlns:a16="http://schemas.microsoft.com/office/drawing/2014/main" id="{8B021E6C-CFF3-2CD8-C628-5D47388B8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143000"/>
            <a:ext cx="53721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61726-F29C-9D06-E3A4-5B55DFD35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8A578-9F88-D056-B126-54282247D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</a:rPr>
              <a:t>Downstream bed erosion and bank erosion at bend.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22532" name="Picture 3" descr="S:\BRIDGE\SHARED\bim culvert slides  1-55\3.JPG">
            <a:extLst>
              <a:ext uri="{FF2B5EF4-FFF2-40B4-BE49-F238E27FC236}">
                <a16:creationId xmlns:a16="http://schemas.microsoft.com/office/drawing/2014/main" id="{01797D0D-F252-1A45-EB4C-982772EC7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203598"/>
            <a:ext cx="53149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7F7BA-4D5F-120F-7454-7402E2CD9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78368-9ED5-F2E4-6729-F413AF88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Downstream Apron Repair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23556" name="Picture 3" descr="D:\bridge99\illustrations\Culv Maint 17.eps">
            <a:extLst>
              <a:ext uri="{FF2B5EF4-FFF2-40B4-BE49-F238E27FC236}">
                <a16:creationId xmlns:a16="http://schemas.microsoft.com/office/drawing/2014/main" id="{8CB24084-D7AA-8147-8413-8EA23F5F4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347614"/>
            <a:ext cx="40576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F4B8B-F291-9EFB-EB23-561329B16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0FD9-E028-EB75-664C-858641A6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Upstream / Downstream End Maintenance </a:t>
            </a:r>
            <a:r>
              <a:rPr lang="en-US" altLang="en-US" sz="2000" b="1" dirty="0">
                <a:latin typeface="Arial" panose="020B0604020202020204" pitchFamily="34" charset="0"/>
              </a:rPr>
              <a:t>(Cont’d)</a:t>
            </a:r>
            <a:br>
              <a:rPr lang="en-US" altLang="en-US" sz="3200" b="1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8D291F08-8C53-830C-6A36-F9E8DE771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5930" y="1707654"/>
            <a:ext cx="62865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66675" tIns="33338" rIns="66675" bIns="33338"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Rock Riprap Material Size versus Stream Velocity</a:t>
            </a:r>
          </a:p>
          <a:p>
            <a:pPr lvl="3">
              <a:spcBef>
                <a:spcPct val="20000"/>
              </a:spcBef>
            </a:pPr>
            <a:endParaRPr lang="en-US" altLang="en-US" sz="1500" dirty="0">
              <a:latin typeface="Arial" panose="020B0604020202020204" pitchFamily="34" charset="0"/>
            </a:endParaRPr>
          </a:p>
          <a:p>
            <a:pPr lvl="1">
              <a:spcBef>
                <a:spcPct val="20000"/>
              </a:spcBef>
            </a:pPr>
            <a:r>
              <a:rPr lang="en-US" altLang="en-US" sz="1800" u="sng" dirty="0">
                <a:latin typeface="Arial" panose="020B0604020202020204" pitchFamily="34" charset="0"/>
              </a:rPr>
              <a:t>Riprap Class		   Allowable Velocity 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lvl="1">
              <a:spcBef>
                <a:spcPct val="2000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Class 1m		-	2.0 m / sec</a:t>
            </a:r>
          </a:p>
          <a:p>
            <a:pPr lvl="1">
              <a:spcBef>
                <a:spcPct val="2000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Class 1		- 	3.0 m / sec</a:t>
            </a:r>
          </a:p>
          <a:p>
            <a:pPr lvl="1">
              <a:spcBef>
                <a:spcPct val="2000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Class 2		-	4.0 m / sec</a:t>
            </a:r>
          </a:p>
          <a:p>
            <a:pPr lvl="1">
              <a:spcBef>
                <a:spcPct val="20000"/>
              </a:spcBef>
            </a:pPr>
            <a:r>
              <a:rPr lang="en-US" altLang="en-US" sz="1800" dirty="0">
                <a:latin typeface="Arial" panose="020B0604020202020204" pitchFamily="34" charset="0"/>
              </a:rPr>
              <a:t>Class 3		-	4.7 m / sec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3B2D3-BB16-A38C-DFE3-99A2ABA83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F9EF8-B368-E05A-B266-A40B1AEAF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z="1800" dirty="0"/>
              <a:t> </a:t>
            </a:r>
            <a:r>
              <a:rPr lang="en-US" altLang="en-US" sz="1800" dirty="0">
                <a:latin typeface="Arial" panose="020B0604020202020204" pitchFamily="34" charset="0"/>
              </a:rPr>
              <a:t>Degradation</a:t>
            </a:r>
          </a:p>
          <a:p>
            <a:pPr lvl="1">
              <a:buFontTx/>
              <a:buChar char="–"/>
            </a:pP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500" dirty="0">
                <a:latin typeface="Arial" panose="020B0604020202020204" pitchFamily="34" charset="0"/>
              </a:rPr>
              <a:t>restore stream bed elevation</a:t>
            </a:r>
          </a:p>
          <a:p>
            <a:pPr lvl="1"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  add material</a:t>
            </a:r>
          </a:p>
          <a:p>
            <a:pPr lvl="1"/>
            <a:r>
              <a:rPr lang="en-US" altLang="en-US" sz="1800" dirty="0">
                <a:latin typeface="Arial" panose="020B0604020202020204" pitchFamily="34" charset="0"/>
              </a:rPr>
              <a:t>	</a:t>
            </a:r>
          </a:p>
          <a:p>
            <a:pPr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   Aggradation</a:t>
            </a:r>
          </a:p>
          <a:p>
            <a:pPr lvl="1">
              <a:buFontTx/>
              <a:buChar char="–"/>
            </a:pPr>
            <a:r>
              <a:rPr lang="en-US" altLang="en-US" sz="1800" dirty="0">
                <a:latin typeface="Arial" panose="020B0604020202020204" pitchFamily="34" charset="0"/>
              </a:rPr>
              <a:t>  </a:t>
            </a:r>
            <a:r>
              <a:rPr lang="en-US" altLang="en-US" sz="1500" dirty="0">
                <a:latin typeface="Arial" panose="020B0604020202020204" pitchFamily="34" charset="0"/>
              </a:rPr>
              <a:t>restore stream bed elevation</a:t>
            </a:r>
          </a:p>
          <a:p>
            <a:pPr lvl="1"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  remove material</a:t>
            </a:r>
          </a:p>
          <a:p>
            <a:pPr lvl="1">
              <a:buFontTx/>
              <a:buChar char="–"/>
            </a:pPr>
            <a:endParaRPr lang="en-US" altLang="en-US" sz="1800" dirty="0"/>
          </a:p>
          <a:p>
            <a:pPr lvl="1">
              <a:buFontTx/>
              <a:buChar char="–"/>
            </a:pPr>
            <a:endParaRPr lang="en-US" altLang="en-US" sz="1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992E60-9B59-5B87-3792-94ED71332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Upstream / Downstream End Maintenance </a:t>
            </a:r>
            <a:r>
              <a:rPr lang="en-US" altLang="en-US" sz="2000" b="1" dirty="0">
                <a:latin typeface="Arial" panose="020B0604020202020204" pitchFamily="34" charset="0"/>
              </a:rPr>
              <a:t>(Cont’d)</a:t>
            </a:r>
            <a:br>
              <a:rPr lang="en-US" altLang="en-US" sz="3200" b="1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3BA9C-4682-57EF-C286-274BCF79A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809D1-9CF7-E89E-B1E1-7929CE98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Stream degradation and scour hole.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1742D9B8-7A08-860F-6399-F9E3E8B67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53469" y="1246947"/>
            <a:ext cx="4437062" cy="332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CC685-5604-9D70-FA2C-72F9439EF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00F40-79A4-D3FC-B933-3AA9E0BE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</a:rPr>
              <a:t>Hanging outlet due to degradation and scour.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0C3DFC13-0342-AE48-B676-56601491D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7925" y="12573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6F682-FD0E-66C2-BE2B-410DF7BC7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94BDE-819A-585B-E00A-4C281985F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Typical scour and degradation at outlet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E86C435D-E223-0B18-0BAE-4069C9A5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347614"/>
            <a:ext cx="4343400" cy="325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4226C-45FC-7E1C-82D4-5672F0FFE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8DE3E-5199-EE18-58CF-EA60F79B4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Maintenance Recommendations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6786938F-55C2-4FBA-2304-4D4019D72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3703464"/>
            <a:ext cx="6840760" cy="31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66675" tIns="33338" rIns="66675" bIns="33338"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CUL1, CULM and CULE form recommendations are identical</a:t>
            </a:r>
          </a:p>
        </p:txBody>
      </p:sp>
      <p:pic>
        <p:nvPicPr>
          <p:cNvPr id="5125" name="Picture 6">
            <a:extLst>
              <a:ext uri="{FF2B5EF4-FFF2-40B4-BE49-F238E27FC236}">
                <a16:creationId xmlns:a16="http://schemas.microsoft.com/office/drawing/2014/main" id="{1CD6DBAE-D079-265B-CA5F-AB638195A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1491630"/>
            <a:ext cx="8064899" cy="188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36AF0-3046-CE92-0D7B-F5F9E2B32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>
            <a:extLst>
              <a:ext uri="{FF2B5EF4-FFF2-40B4-BE49-F238E27FC236}">
                <a16:creationId xmlns:a16="http://schemas.microsoft.com/office/drawing/2014/main" id="{EDC2E9CB-00BF-0041-858A-362D9D1D3F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5777" y="1275606"/>
            <a:ext cx="4372446" cy="32793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Title 1">
            <a:extLst>
              <a:ext uri="{FF2B5EF4-FFF2-40B4-BE49-F238E27FC236}">
                <a16:creationId xmlns:a16="http://schemas.microsoft.com/office/drawing/2014/main" id="{6800DC54-B644-C759-4FBC-8B33B652A89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en-US" sz="2700"/>
              <a:t>New rip rap added to bevel and apron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89CA36-D45A-FF96-CCD9-007942003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02E2C-C7AE-CA8D-655A-5CD2649FB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Streambed aggradation </a:t>
            </a:r>
            <a:r>
              <a:rPr lang="en-US" altLang="en-US" sz="2000" dirty="0">
                <a:latin typeface="Arial" panose="020B0604020202020204" pitchFamily="34" charset="0"/>
              </a:rPr>
              <a:t>(Cougar Creek Canmore).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30724" name="Picture 3" descr="S:\BRIDGE\SHARED\bim culvert slides  1-55\13.JPG">
            <a:extLst>
              <a:ext uri="{FF2B5EF4-FFF2-40B4-BE49-F238E27FC236}">
                <a16:creationId xmlns:a16="http://schemas.microsoft.com/office/drawing/2014/main" id="{2230C0F2-194B-0F13-B3CD-44A1FC6DE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347614"/>
            <a:ext cx="53149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468D5-B10C-E5ED-97AF-B3E7FF4A8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537B9-BF0A-DB50-C7BE-5F366DAEE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Restored inlet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31748" name="Picture 4" descr="S:\BRIDGE\SHARED\bim culvert slides  1-55\14.jpg">
            <a:extLst>
              <a:ext uri="{FF2B5EF4-FFF2-40B4-BE49-F238E27FC236}">
                <a16:creationId xmlns:a16="http://schemas.microsoft.com/office/drawing/2014/main" id="{8B3155DD-BD64-BC15-CA84-56EB4EED5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03598"/>
            <a:ext cx="5486400" cy="335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617DA-336F-8159-E200-9E48B02F6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EFC4C-CB0B-F469-D18D-921E5D62E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Roof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dirty="0">
                <a:latin typeface="Arial" panose="020B0604020202020204" pitchFamily="34" charset="0"/>
              </a:rPr>
              <a:t>Sagging 15% or more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dirty="0">
                <a:latin typeface="Arial" panose="020B0604020202020204" pitchFamily="34" charset="0"/>
              </a:rPr>
              <a:t>Reverse curvature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add struts (might be too late for liner due to reduced hydraulic capacity).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10833-8FAE-1C70-48C2-290A027EE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Barrel Maintenance</a:t>
            </a:r>
            <a:br>
              <a:rPr lang="en-US" altLang="en-US" sz="3200" b="1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32AA7-0EF3-7384-1B0A-13602C2F1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C5110-7220-9787-B709-4EDDB5F2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Reverse curvature in roof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id="{8B2D0002-B046-E03E-FE75-F76C47A7F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18" y="1203598"/>
            <a:ext cx="4487763" cy="336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7C1B8-772F-A0F9-4BFE-C22BDCCCC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42234-EAF5-475D-4468-55F3F1960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Sidewall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deflecting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add  struts (or install liner if adequate capacity)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corroded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Install liner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cathodic protection (not as common as previously)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A232A-E200-411A-BB5A-560F6D693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Barrel Maintenance</a:t>
            </a:r>
            <a:br>
              <a:rPr lang="en-US" altLang="en-US" sz="3200" b="1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E1E7C-0A8A-B103-AE93-60A3859D4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04DFA-7B31-2706-5602-7E0A0AF0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Failed SPCSP culvert </a:t>
            </a:r>
            <a:r>
              <a:rPr lang="en-US" altLang="en-US" sz="2000" dirty="0">
                <a:latin typeface="Arial" panose="020B0604020202020204" pitchFamily="34" charset="0"/>
              </a:rPr>
              <a:t>(inadequate backfill).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35844" name="Picture 3" descr="S:\BRIDGE\SHARED\bim culvert slides  1-55\28.JPG">
            <a:extLst>
              <a:ext uri="{FF2B5EF4-FFF2-40B4-BE49-F238E27FC236}">
                <a16:creationId xmlns:a16="http://schemas.microsoft.com/office/drawing/2014/main" id="{17671768-0739-1C64-C056-3128412E8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275606"/>
            <a:ext cx="5257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901A8-DFC6-72D6-4DAA-0DBE7FCD3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08DD-362D-A78F-8A40-CE3F242D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Soil side corrosion, perforated side wall.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id="{A90DFD44-DE35-7444-D55D-6F763C67C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397" y="1275606"/>
            <a:ext cx="4587205" cy="344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BCB1C-287F-9A42-2620-95E984CF7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9B48E-C6A8-C20B-463C-17B7B8DEF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Floor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bulging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Place U/S cut-off wall if piping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add struts or install liner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corroding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cast concrete floor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cathodic protection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endParaRPr lang="en-US" altLang="en-US" sz="1500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E5972F-62C3-1D5C-037A-D26E9887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Barrel Maintenance</a:t>
            </a:r>
            <a:br>
              <a:rPr lang="en-US" altLang="en-US" sz="3200" b="1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7B6C8-8F6A-30D6-C8A1-B8250FE89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>
            <a:extLst>
              <a:ext uri="{FF2B5EF4-FFF2-40B4-BE49-F238E27FC236}">
                <a16:creationId xmlns:a16="http://schemas.microsoft.com/office/drawing/2014/main" id="{540E4778-577C-2126-885D-99BC6CD0D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4386" y="1131590"/>
            <a:ext cx="4369587" cy="32771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4" name="Title 1">
            <a:extLst>
              <a:ext uri="{FF2B5EF4-FFF2-40B4-BE49-F238E27FC236}">
                <a16:creationId xmlns:a16="http://schemas.microsoft.com/office/drawing/2014/main" id="{5E76AB63-3BC6-8D5E-0BA5-817E981FEA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en-US" dirty="0"/>
              <a:t>Severe Floor perforations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286164-683E-7F4C-BFB4-9110FD3A0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D6C06-7922-7B33-F44D-C7C58D2DC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Maintenance Recommendations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5539A7B5-436C-D730-9871-90A5F405C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565" y="4000719"/>
            <a:ext cx="63436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66675" tIns="33338" rIns="66675" bIns="33338"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CUL1, CULM, CULE form recommendations are identical</a:t>
            </a:r>
          </a:p>
        </p:txBody>
      </p:sp>
      <p:pic>
        <p:nvPicPr>
          <p:cNvPr id="6149" name="Picture 6">
            <a:extLst>
              <a:ext uri="{FF2B5EF4-FFF2-40B4-BE49-F238E27FC236}">
                <a16:creationId xmlns:a16="http://schemas.microsoft.com/office/drawing/2014/main" id="{5DFCCA79-8679-FD49-2572-F293CC62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0" y="1467208"/>
            <a:ext cx="7996260" cy="2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92673-5528-1011-BF48-0FFF07D95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>
            <a:extLst>
              <a:ext uri="{FF2B5EF4-FFF2-40B4-BE49-F238E27FC236}">
                <a16:creationId xmlns:a16="http://schemas.microsoft.com/office/drawing/2014/main" id="{540E4778-577C-2126-885D-99BC6CD0D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64386" y="1131590"/>
            <a:ext cx="4369587" cy="32771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4" name="Title 1">
            <a:extLst>
              <a:ext uri="{FF2B5EF4-FFF2-40B4-BE49-F238E27FC236}">
                <a16:creationId xmlns:a16="http://schemas.microsoft.com/office/drawing/2014/main" id="{5E76AB63-3BC6-8D5E-0BA5-817E981FEA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en-US" sz="2600" dirty="0"/>
              <a:t>Floor perforations repaired with concrete floor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286164-683E-7F4C-BFB4-9110FD3A0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80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8BA62-792C-611C-C946-19B3DCC64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</a:rPr>
              <a:t>Arch shaped CSP with heaved floor and deflecting roof.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39940" name="Picture 3" descr="S:\BRIDGE\SHARED\bim culvert slides  1-55\24.jpg">
            <a:extLst>
              <a:ext uri="{FF2B5EF4-FFF2-40B4-BE49-F238E27FC236}">
                <a16:creationId xmlns:a16="http://schemas.microsoft.com/office/drawing/2014/main" id="{3679AB54-9E2B-8B01-3E10-AFABA2DA8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371600"/>
            <a:ext cx="53721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C87E0-5441-CEF8-3367-414351AF8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6E9F-E5D3-EFE2-C7D8-DB525A47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Strutted barrel 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78045CEE-F568-015D-E9F5-199ED954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80" y="1347614"/>
            <a:ext cx="4267200" cy="319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7D3D0-5373-B143-1394-190E5D2A7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0ED9B-A8AE-1ED1-A9D5-45791666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</a:rPr>
              <a:t>Concrete arch culvert with curved wingwalls in Feb. </a:t>
            </a:r>
            <a:r>
              <a:rPr lang="en-US" altLang="en-US" sz="2000" dirty="0">
                <a:latin typeface="Arial" panose="020B0604020202020204" pitchFamily="34" charset="0"/>
              </a:rPr>
              <a:t>(Weed Creek)</a:t>
            </a:r>
            <a:br>
              <a:rPr lang="en-US" altLang="en-US" sz="2400" dirty="0">
                <a:latin typeface="Arial" panose="020B0604020202020204" pitchFamily="34" charset="0"/>
              </a:rPr>
            </a:br>
            <a:endParaRPr lang="en-US" sz="2400" dirty="0"/>
          </a:p>
        </p:txBody>
      </p:sp>
      <p:pic>
        <p:nvPicPr>
          <p:cNvPr id="41988" name="Picture 3" descr="S:\BRIDGE\SHARED\bim culvert slides  1-55\5.jpg">
            <a:extLst>
              <a:ext uri="{FF2B5EF4-FFF2-40B4-BE49-F238E27FC236}">
                <a16:creationId xmlns:a16="http://schemas.microsoft.com/office/drawing/2014/main" id="{9DE213D8-C199-9AD3-3455-2522CB22C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371600"/>
            <a:ext cx="52006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E065C-D42C-28CD-15A8-2BF210915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F0233-8FA5-B807-DF33-F7E281A00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Arch culvert after high water in July.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43012" name="Picture 4" descr="S:\BRIDGE\SHARED\bim culvert slides  1-55\6.jpg">
            <a:extLst>
              <a:ext uri="{FF2B5EF4-FFF2-40B4-BE49-F238E27FC236}">
                <a16:creationId xmlns:a16="http://schemas.microsoft.com/office/drawing/2014/main" id="{7F06A86C-AA57-E670-305E-DF4DC3DAC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109663"/>
            <a:ext cx="5314950" cy="329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5C035-276D-C415-49F2-318D49438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DE899-857B-8BEB-4C87-1A14F24AA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Culvert outlet after high water.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44036" name="Picture 3" descr="S:\BRIDGE\SHARED\bim culvert slides  1-55\7.jpg">
            <a:extLst>
              <a:ext uri="{FF2B5EF4-FFF2-40B4-BE49-F238E27FC236}">
                <a16:creationId xmlns:a16="http://schemas.microsoft.com/office/drawing/2014/main" id="{9A0C9807-8737-3014-2758-F598481BC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00150"/>
            <a:ext cx="51435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612F6-5B06-4972-75FF-B0BBE382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1A72-FEE1-E642-AE53-3E1FC10CF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Inlet of new culvert, following winter.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45060" name="Picture 4" descr="S:\BRIDGE\SHARED\bim culvert slides  1-55\8.jpg">
            <a:extLst>
              <a:ext uri="{FF2B5EF4-FFF2-40B4-BE49-F238E27FC236}">
                <a16:creationId xmlns:a16="http://schemas.microsoft.com/office/drawing/2014/main" id="{747C9BB9-19ED-E93D-58B4-E97DF67D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33475"/>
            <a:ext cx="5486400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B5B2D-8AB0-7B1E-FC7F-C994C4F2FA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>
            <a:extLst>
              <a:ext uri="{FF2B5EF4-FFF2-40B4-BE49-F238E27FC236}">
                <a16:creationId xmlns:a16="http://schemas.microsoft.com/office/drawing/2014/main" id="{67E8FAA9-4527-F7B3-493C-7432531471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842" y="1357313"/>
            <a:ext cx="4307416" cy="3230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2" name="Title 1">
            <a:extLst>
              <a:ext uri="{FF2B5EF4-FFF2-40B4-BE49-F238E27FC236}">
                <a16:creationId xmlns:a16="http://schemas.microsoft.com/office/drawing/2014/main" id="{7D170EE6-7552-E849-D046-06CD1B19AC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en-US" sz="2400" dirty="0"/>
              <a:t>Hwy. 40 </a:t>
            </a:r>
            <a:r>
              <a:rPr lang="en-CA" altLang="en-US" sz="2400" dirty="0" err="1"/>
              <a:t>Lineham</a:t>
            </a:r>
            <a:r>
              <a:rPr lang="en-CA" altLang="en-US" sz="2400" dirty="0"/>
              <a:t> Creek – Washout of 4.3m SPE – 2013 Flood Event and drift blockage – Showing Outlet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FEC338-FE81-D47D-A466-2EF1654BA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>
            <a:extLst>
              <a:ext uri="{FF2B5EF4-FFF2-40B4-BE49-F238E27FC236}">
                <a16:creationId xmlns:a16="http://schemas.microsoft.com/office/drawing/2014/main" id="{8C749602-544E-E8CB-5FF2-4159E25139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842" y="1357313"/>
            <a:ext cx="4307416" cy="3230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6" name="Title 1">
            <a:extLst>
              <a:ext uri="{FF2B5EF4-FFF2-40B4-BE49-F238E27FC236}">
                <a16:creationId xmlns:a16="http://schemas.microsoft.com/office/drawing/2014/main" id="{4FCEF7C2-63F9-D2C9-3753-EDD76BFA68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en-US" sz="2400" dirty="0"/>
              <a:t>Hwy. 40 </a:t>
            </a:r>
            <a:r>
              <a:rPr lang="en-CA" altLang="en-US" sz="2400" dirty="0" err="1"/>
              <a:t>Lineham</a:t>
            </a:r>
            <a:r>
              <a:rPr lang="en-CA" altLang="en-US" sz="2400" dirty="0"/>
              <a:t> Creek – Washout of 4.3m SPE – 2013 Flood Event – Inlet blocked by drift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D9F994-515D-8AF8-9DAE-3D455D7A4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>
            <a:extLst>
              <a:ext uri="{FF2B5EF4-FFF2-40B4-BE49-F238E27FC236}">
                <a16:creationId xmlns:a16="http://schemas.microsoft.com/office/drawing/2014/main" id="{6F4870BB-61D7-87D4-3F4E-4A794066C8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842" y="1357313"/>
            <a:ext cx="4307416" cy="3230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0" name="Title 1">
            <a:extLst>
              <a:ext uri="{FF2B5EF4-FFF2-40B4-BE49-F238E27FC236}">
                <a16:creationId xmlns:a16="http://schemas.microsoft.com/office/drawing/2014/main" id="{70660F12-6E73-5FB1-3C39-9549EEE02EA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en-US" sz="2400" dirty="0"/>
              <a:t>Hwy. 40 </a:t>
            </a:r>
            <a:r>
              <a:rPr lang="en-CA" altLang="en-US" sz="2400" dirty="0" err="1"/>
              <a:t>Lineham</a:t>
            </a:r>
            <a:r>
              <a:rPr lang="en-CA" altLang="en-US" sz="2400" dirty="0"/>
              <a:t> Creek – Washout of 4.3m SPE – 2013 Flood Event</a:t>
            </a:r>
            <a:endParaRPr lang="en-CA" alt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7D82DC-C1A4-9FA9-BBCE-587ED9C17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15459-E825-C06C-6065-853753F9F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Embankment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slides, slumps, etc.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repair by removing failed material &amp; replacement with competent, compacted material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remaining items same as for bridges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507834-B40D-DF6C-298F-C4406C36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Approach Road Maintenance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9BD09-FAAE-D4B0-1BF1-BC3B9716E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>
            <a:extLst>
              <a:ext uri="{FF2B5EF4-FFF2-40B4-BE49-F238E27FC236}">
                <a16:creationId xmlns:a16="http://schemas.microsoft.com/office/drawing/2014/main" id="{57AF50AD-0C99-4926-0FA5-58A8305A66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842" y="1357313"/>
            <a:ext cx="4307416" cy="3230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Title 1">
            <a:extLst>
              <a:ext uri="{FF2B5EF4-FFF2-40B4-BE49-F238E27FC236}">
                <a16:creationId xmlns:a16="http://schemas.microsoft.com/office/drawing/2014/main" id="{661BC398-6B50-45F4-D534-813BDC7BAFF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en-US" sz="2400" dirty="0"/>
              <a:t>Hwy. 40 </a:t>
            </a:r>
            <a:r>
              <a:rPr lang="en-CA" altLang="en-US" sz="2400" dirty="0" err="1"/>
              <a:t>Lineham</a:t>
            </a:r>
            <a:r>
              <a:rPr lang="en-CA" altLang="en-US" sz="2400" dirty="0"/>
              <a:t> Creek – Replacement with 8-14-8M SLW girders in 2015 </a:t>
            </a:r>
            <a:endParaRPr lang="en-CA" alt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40176B-B138-443F-6811-D555A6EB6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A5DCEF-2115-F50A-3D02-C8030F351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1" name="Content Placeholder 10" descr="Table&#10;&#10;Description automatically generated">
            <a:extLst>
              <a:ext uri="{FF2B5EF4-FFF2-40B4-BE49-F238E27FC236}">
                <a16:creationId xmlns:a16="http://schemas.microsoft.com/office/drawing/2014/main" id="{ABC1377C-E953-353C-E024-8DAE1D163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80" y="895143"/>
            <a:ext cx="4439589" cy="4059223"/>
          </a:xfrm>
        </p:spPr>
      </p:pic>
      <p:sp>
        <p:nvSpPr>
          <p:cNvPr id="25602" name="Title 1">
            <a:extLst>
              <a:ext uri="{FF2B5EF4-FFF2-40B4-BE49-F238E27FC236}">
                <a16:creationId xmlns:a16="http://schemas.microsoft.com/office/drawing/2014/main" id="{8E1F3768-3B3E-F5D7-A057-6806D569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sz="2300" dirty="0"/>
              <a:t>Table 11.1 Maintenance Work Types – Culverts &amp; Bridges</a:t>
            </a:r>
          </a:p>
        </p:txBody>
      </p:sp>
    </p:spTree>
    <p:extLst>
      <p:ext uri="{BB962C8B-B14F-4D97-AF65-F5344CB8AC3E}">
        <p14:creationId xmlns:p14="http://schemas.microsoft.com/office/powerpoint/2010/main" val="17962043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EF35-5ACE-9AEB-49A5-3472E7CAE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Timber Strutting of Metal Culverts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50180" name="Picture 3" descr="D:\bridge99\illustrations\Culv Maint 10.eps">
            <a:extLst>
              <a:ext uri="{FF2B5EF4-FFF2-40B4-BE49-F238E27FC236}">
                <a16:creationId xmlns:a16="http://schemas.microsoft.com/office/drawing/2014/main" id="{EC4D5451-F263-196D-62F3-8B4428317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347614"/>
            <a:ext cx="21145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BA1A1-7662-825F-67A6-EA3AB861D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7173-11D4-4F2E-CA20-CEFE6943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Strut detail (Crowfoot Creek Hwy 1).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51204" name="Object 3">
            <a:extLst>
              <a:ext uri="{FF2B5EF4-FFF2-40B4-BE49-F238E27FC236}">
                <a16:creationId xmlns:a16="http://schemas.microsoft.com/office/drawing/2014/main" id="{20BA43C9-2BBF-C803-F993-ED2070A2D3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8950" y="1085850"/>
          <a:ext cx="3200400" cy="3321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6847619" imgH="10619048" progId="MS_ClipArt_Gallery.2">
                  <p:embed/>
                </p:oleObj>
              </mc:Choice>
              <mc:Fallback>
                <p:oleObj name="Clip" r:id="rId2" imgW="6847619" imgH="10619048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950" y="1085850"/>
                        <a:ext cx="3200400" cy="33218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tx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E9110-304C-389F-A8F6-777B37814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DF6D9-BD95-6658-7432-8EA254347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</a:rPr>
              <a:t>Strutting arrangement for a horizontal ellipse.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52228" name="Picture 4" descr="S:\BRIDGE\SHARED\bim culvert slides  1-55\21.jpg">
            <a:extLst>
              <a:ext uri="{FF2B5EF4-FFF2-40B4-BE49-F238E27FC236}">
                <a16:creationId xmlns:a16="http://schemas.microsoft.com/office/drawing/2014/main" id="{E2AFEE2E-B5A9-AA76-3E94-99FE9CEB7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371600"/>
            <a:ext cx="4457700" cy="305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53855-F6BD-09FB-62FA-D24388871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B77BF-1721-AC08-30AE-1F7E1201B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dirty="0">
                <a:latin typeface="Arial" panose="020B0604020202020204" pitchFamily="34" charset="0"/>
              </a:rPr>
              <a:t>Completed installation of adjustable struts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54276" name="Picture 3" descr="S:\BRIDGE\SHARED\bim culvert slides  1-55\23.JPG">
            <a:extLst>
              <a:ext uri="{FF2B5EF4-FFF2-40B4-BE49-F238E27FC236}">
                <a16:creationId xmlns:a16="http://schemas.microsoft.com/office/drawing/2014/main" id="{FFBEBFF6-C457-8A32-1ED4-9D8F3EF35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00150"/>
            <a:ext cx="51435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3B4EF-E3CD-220A-494E-57E9869F5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0C1AF-28BD-1D86-D816-4CEE2384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Culvert Liners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55300" name="Picture 3" descr="D:\bridge99\illustrations\Culv Maint 11.eps">
            <a:extLst>
              <a:ext uri="{FF2B5EF4-FFF2-40B4-BE49-F238E27FC236}">
                <a16:creationId xmlns:a16="http://schemas.microsoft.com/office/drawing/2014/main" id="{C99D9C9B-4FA2-B698-E85F-A761C190D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200150"/>
            <a:ext cx="49149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E7BD1-A728-D336-AFFF-46C41F4D6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7B2DB-D336-EFAC-C18C-540CB6FBA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Installing a CSP liner.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56324" name="Picture 3" descr="S:\BRIDGE\SHARED\bim culvert slides  1-55\29.jpg">
            <a:extLst>
              <a:ext uri="{FF2B5EF4-FFF2-40B4-BE49-F238E27FC236}">
                <a16:creationId xmlns:a16="http://schemas.microsoft.com/office/drawing/2014/main" id="{B4B86204-E128-4881-D18C-CAAB309DF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00150"/>
            <a:ext cx="51435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CF80A-E4BC-FDE5-69AC-42EAC065E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69541-B723-1F0C-462C-8EE73CBE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</a:rPr>
              <a:t>SPCSP liner is assembled outside and then pulled into an existing culvert.</a:t>
            </a:r>
            <a:br>
              <a:rPr lang="en-US" altLang="en-US" sz="2400" dirty="0">
                <a:latin typeface="Arial" panose="020B0604020202020204" pitchFamily="34" charset="0"/>
              </a:rPr>
            </a:br>
            <a:endParaRPr lang="en-US" sz="2400" dirty="0"/>
          </a:p>
        </p:txBody>
      </p:sp>
      <p:pic>
        <p:nvPicPr>
          <p:cNvPr id="57348" name="Picture 3" descr="S:\BRIDGE\SHARED\bim culvert slides  1-55\30.jpg">
            <a:extLst>
              <a:ext uri="{FF2B5EF4-FFF2-40B4-BE49-F238E27FC236}">
                <a16:creationId xmlns:a16="http://schemas.microsoft.com/office/drawing/2014/main" id="{BA7676D9-6BF6-4820-C66A-C0F017909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63638"/>
            <a:ext cx="50292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9FFB3-FD99-5A06-4F2B-8218D4EB1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189C8-443E-B309-1072-B2F61CFEA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</a:rPr>
              <a:t>For larger culverts, tunnel liner plates are used.</a:t>
            </a:r>
            <a:br>
              <a:rPr lang="en-US" altLang="en-US" sz="2400" dirty="0">
                <a:latin typeface="Arial" panose="020B0604020202020204" pitchFamily="34" charset="0"/>
              </a:rPr>
            </a:br>
            <a:endParaRPr lang="en-US" sz="2400" dirty="0"/>
          </a:p>
        </p:txBody>
      </p:sp>
      <p:pic>
        <p:nvPicPr>
          <p:cNvPr id="58372" name="Picture 3" descr="S:\BRIDGE\SHARED\bim culvert slides  1-55\32.JPG">
            <a:extLst>
              <a:ext uri="{FF2B5EF4-FFF2-40B4-BE49-F238E27FC236}">
                <a16:creationId xmlns:a16="http://schemas.microsoft.com/office/drawing/2014/main" id="{20B53C4D-6996-5580-2C44-0B536B194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200150"/>
            <a:ext cx="4686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6A2DA-0679-C1A5-B2D8-27CDE7192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8554-ADEA-5063-D484-A545843D0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Upstream &amp; Downstream ends have the same inspection items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Head Wall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usually a low maintenance item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broken, spalled concrete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patch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800" dirty="0">
                <a:latin typeface="Arial" panose="020B0604020202020204" pitchFamily="34" charset="0"/>
              </a:rPr>
              <a:t>scaled concrete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repair &amp; seal (when salt applied to roads)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F3F31-FEC6-8A9E-807A-D9C677C4F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Upstream / Downstream End Maintenance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FFFA4-BF48-8F1C-9A10-346F6B889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695FA-C547-F3DF-1F88-7C19FA134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Liner installed ready for grouting.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59396" name="Picture 5" descr="S:\BRIDGE\SHARED\bim culvert slides  1-55\33.jpg">
            <a:extLst>
              <a:ext uri="{FF2B5EF4-FFF2-40B4-BE49-F238E27FC236}">
                <a16:creationId xmlns:a16="http://schemas.microsoft.com/office/drawing/2014/main" id="{AF7F9277-DA68-04D6-38FD-869C8196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55" y="1347614"/>
            <a:ext cx="24574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CEC3B-6324-FB58-3B87-99C1CA443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249DD-C26A-B5F2-7DC2-FB8DF9400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Circumferential Seams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separated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inject concrete or grout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Install inside coupler plates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Longitudinal Seams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cracked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monitor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shotcrete reinforcement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cast 1/2 arc concrete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install liner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268947-DB40-2D0A-BB46-959A95C6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Barrel Maintenance</a:t>
            </a:r>
            <a:br>
              <a:rPr lang="en-US" altLang="en-US" sz="3200" b="1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445C6-BD4A-E7BC-E292-A32E72247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A132-EE2A-BBB8-5371-54AEEF698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Properly lapped seam.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61444" name="Picture 3" descr="S:\BRIDGE\SHARED\bim culvert slides  1-55\17.JPG">
            <a:extLst>
              <a:ext uri="{FF2B5EF4-FFF2-40B4-BE49-F238E27FC236}">
                <a16:creationId xmlns:a16="http://schemas.microsoft.com/office/drawing/2014/main" id="{2EC0DECB-373C-1016-F4C9-5E476B535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00150"/>
            <a:ext cx="51435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ABB11-81C9-808A-E529-3A3E1A5CC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1FF56-2F24-978C-0EA0-6068D19BC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</a:rPr>
              <a:t>Incorrectly lapped seam with poor nesting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62468" name="Picture 3" descr="S:\BRIDGE\SHARED\bim culvert slides  1-55\18.JPG">
            <a:extLst>
              <a:ext uri="{FF2B5EF4-FFF2-40B4-BE49-F238E27FC236}">
                <a16:creationId xmlns:a16="http://schemas.microsoft.com/office/drawing/2014/main" id="{418F564E-AE12-8E8A-1459-85FA4646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62063"/>
            <a:ext cx="51435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88225-51CD-50F4-A8CE-70CDD50F0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>
            <a:extLst>
              <a:ext uri="{FF2B5EF4-FFF2-40B4-BE49-F238E27FC236}">
                <a16:creationId xmlns:a16="http://schemas.microsoft.com/office/drawing/2014/main" id="{0AC86B60-4C72-96E0-E37D-3ECCA3BF49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5736" y="1131590"/>
            <a:ext cx="4752528" cy="35643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A00BBC-057A-DC1E-A2E5-345979EFB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kern="1200" dirty="0">
                <a:latin typeface="Arial" charset="0"/>
                <a:ea typeface="+mn-ea"/>
                <a:cs typeface="+mn-cs"/>
              </a:rPr>
              <a:t>Incorrectly lapped seam with cracks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3F7A76-C07B-CA66-7C37-5C9EA7E40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3BE8-A115-8D69-6B18-4F06AE7CA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Longitudinal Seam Reinforcing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64516" name="Picture 3" descr="D:\bridge99\illustrations\Culv Maint 13.eps">
            <a:extLst>
              <a:ext uri="{FF2B5EF4-FFF2-40B4-BE49-F238E27FC236}">
                <a16:creationId xmlns:a16="http://schemas.microsoft.com/office/drawing/2014/main" id="{F6B9CDAE-C603-D131-84C7-5F241D268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41019"/>
            <a:ext cx="34861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DC120-4191-F05E-E93E-9A3D0F7C3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45FC-66BD-F40E-6FB4-7B5BFEDFA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</a:rPr>
              <a:t>Reinforcing and shear connectors fastened to culvert.</a:t>
            </a:r>
            <a:br>
              <a:rPr lang="en-US" altLang="en-US" sz="2400" dirty="0">
                <a:latin typeface="Arial" panose="020B0604020202020204" pitchFamily="34" charset="0"/>
              </a:rPr>
            </a:br>
            <a:endParaRPr lang="en-US" sz="2400" dirty="0"/>
          </a:p>
        </p:txBody>
      </p:sp>
      <p:pic>
        <p:nvPicPr>
          <p:cNvPr id="66564" name="Picture 4" descr="S:\BRIDGE\SHARED\bim culvert slides  1-55\47.jpg">
            <a:extLst>
              <a:ext uri="{FF2B5EF4-FFF2-40B4-BE49-F238E27FC236}">
                <a16:creationId xmlns:a16="http://schemas.microsoft.com/office/drawing/2014/main" id="{6CB40852-7C90-EF66-ABD9-89EF2C906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1" y="1203598"/>
            <a:ext cx="2849898" cy="334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17683-7160-03A0-424C-1B29F91DA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5DD38-F32F-0B47-EC40-BC4E95BAB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Shear connector detail.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67588" name="Picture 4" descr="S:\BRIDGE\SHARED\bim culvert slides  1-55\48.jpg">
            <a:extLst>
              <a:ext uri="{FF2B5EF4-FFF2-40B4-BE49-F238E27FC236}">
                <a16:creationId xmlns:a16="http://schemas.microsoft.com/office/drawing/2014/main" id="{8510365E-A261-CC57-F030-3460DB61E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143000"/>
            <a:ext cx="28003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F1825-5615-B7F4-51AD-E9F0180FB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96AFD-4B2B-08A4-31DC-F56A28262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</a:rPr>
              <a:t>Shear connectors and rebar in place over cracked seam.</a:t>
            </a:r>
            <a:br>
              <a:rPr lang="en-US" altLang="en-US" sz="2400" dirty="0">
                <a:latin typeface="Arial" panose="020B0604020202020204" pitchFamily="34" charset="0"/>
              </a:rPr>
            </a:br>
            <a:endParaRPr lang="en-US" sz="2400" dirty="0"/>
          </a:p>
        </p:txBody>
      </p:sp>
      <p:pic>
        <p:nvPicPr>
          <p:cNvPr id="68612" name="Picture 3" descr="S:\BRIDGE\SHARED\bim culvert slides  1-55\49.jpg">
            <a:extLst>
              <a:ext uri="{FF2B5EF4-FFF2-40B4-BE49-F238E27FC236}">
                <a16:creationId xmlns:a16="http://schemas.microsoft.com/office/drawing/2014/main" id="{B45018A1-E3AE-4B5B-42B2-829D7C98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57300"/>
            <a:ext cx="50292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6624D-96C1-DEFF-3D1B-9F4ED68AC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F86D-6D42-300B-4705-BD0069C4E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Applying the shotcrete.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71684" name="Picture 3" descr="S:\BRIDGE\SHARED\bim culvert slides  1-55\54.jpg">
            <a:extLst>
              <a:ext uri="{FF2B5EF4-FFF2-40B4-BE49-F238E27FC236}">
                <a16:creationId xmlns:a16="http://schemas.microsoft.com/office/drawing/2014/main" id="{4FA9160A-9154-1DB4-A10D-4328D4B1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200150"/>
            <a:ext cx="47434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2C96-8A30-441D-4CE5-C4811AA93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861B1-D533-FB53-4AC6-4923A1397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Collar / Concrete Slope Protection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scoured / eroded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compacted fill and rock riprap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settled &amp; broken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replace with fill and riprap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1651F-323D-7BFE-4B15-73D24846F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Upstream / Downstream End Maintenance </a:t>
            </a:r>
            <a:r>
              <a:rPr lang="en-US" altLang="en-US" sz="2000" b="1" dirty="0">
                <a:latin typeface="Arial" panose="020B0604020202020204" pitchFamily="34" charset="0"/>
              </a:rPr>
              <a:t>(Cont’d)</a:t>
            </a:r>
            <a:br>
              <a:rPr lang="en-US" altLang="en-US" sz="3200" b="1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6AA88-9AB0-D73D-ABF8-DC36015CB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553CC-11B0-7D4D-E940-6B614253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Completed shotcrete reinforcing beams.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72708" name="Picture 3" descr="S:\BRIDGE\SHARED\bim culvert slides  1-55\55.jpg">
            <a:extLst>
              <a:ext uri="{FF2B5EF4-FFF2-40B4-BE49-F238E27FC236}">
                <a16:creationId xmlns:a16="http://schemas.microsoft.com/office/drawing/2014/main" id="{6611D6EE-8506-D482-5992-BB144ED2A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275606"/>
            <a:ext cx="45148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474EB-1EB2-9576-DD9D-D6082ACC7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39CCE-7289-6D30-5643-DFC0EA308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</a:rPr>
              <a:t>Bottom reinforcement for arch shaped culvert. </a:t>
            </a:r>
            <a:br>
              <a:rPr lang="en-US" altLang="en-US" sz="2400" b="1" dirty="0">
                <a:latin typeface="Arial" panose="020B0604020202020204" pitchFamily="34" charset="0"/>
              </a:rPr>
            </a:br>
            <a:r>
              <a:rPr lang="en-US" altLang="en-US" sz="2000" b="1" dirty="0">
                <a:latin typeface="Arial" panose="020B0604020202020204" pitchFamily="34" charset="0"/>
              </a:rPr>
              <a:t>(Nose Creek Hwy 2)</a:t>
            </a:r>
            <a:br>
              <a:rPr lang="en-US" altLang="en-US" sz="2400" dirty="0">
                <a:latin typeface="Arial" panose="020B0604020202020204" pitchFamily="34" charset="0"/>
              </a:rPr>
            </a:br>
            <a:endParaRPr lang="en-US" sz="2400" dirty="0"/>
          </a:p>
        </p:txBody>
      </p:sp>
      <p:graphicFrame>
        <p:nvGraphicFramePr>
          <p:cNvPr id="73732" name="Object 3">
            <a:extLst>
              <a:ext uri="{FF2B5EF4-FFF2-40B4-BE49-F238E27FC236}">
                <a16:creationId xmlns:a16="http://schemas.microsoft.com/office/drawing/2014/main" id="{BB7AC85E-A923-9E4F-B1C4-8D7F12AE72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697589"/>
              </p:ext>
            </p:extLst>
          </p:nvPr>
        </p:nvGraphicFramePr>
        <p:xfrm>
          <a:off x="2371725" y="1491630"/>
          <a:ext cx="4400550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780952" imgH="6733333" progId="MS_ClipArt_Gallery.2">
                  <p:embed/>
                </p:oleObj>
              </mc:Choice>
              <mc:Fallback>
                <p:oleObj name="Clip" r:id="rId2" imgW="8780952" imgH="6733333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1725" y="1491630"/>
                        <a:ext cx="4400550" cy="308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tx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A8D44-5D55-EB2A-F158-54DFACEDD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7614A-58B0-4C9B-A5D0-AD4B1B8B7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</a:rPr>
              <a:t>Reinforcing installed for arch culvert reinforcement.</a:t>
            </a:r>
            <a:br>
              <a:rPr lang="en-US" altLang="en-US" sz="2400" dirty="0">
                <a:latin typeface="Arial" panose="020B0604020202020204" pitchFamily="34" charset="0"/>
              </a:rPr>
            </a:br>
            <a:endParaRPr lang="en-US" sz="2400" dirty="0"/>
          </a:p>
        </p:txBody>
      </p:sp>
      <p:pic>
        <p:nvPicPr>
          <p:cNvPr id="74756" name="Picture 3" descr="S:\BRIDGE\SHARED\bim culvert slides  1-55\26.jpg">
            <a:extLst>
              <a:ext uri="{FF2B5EF4-FFF2-40B4-BE49-F238E27FC236}">
                <a16:creationId xmlns:a16="http://schemas.microsoft.com/office/drawing/2014/main" id="{B11DD1B6-EAEC-0DEB-0C8C-459A389FF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00150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70E9E-CCDF-9648-CD13-FAC702780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C6F4-B513-06BE-305B-3B3C6C9C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Floor cast inside arch culvert.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75780" name="Picture 3" descr="S:\BRIDGE\SHARED\bim culvert slides  1-55\27.jpg">
            <a:extLst>
              <a:ext uri="{FF2B5EF4-FFF2-40B4-BE49-F238E27FC236}">
                <a16:creationId xmlns:a16="http://schemas.microsoft.com/office/drawing/2014/main" id="{6A41AEB4-1918-6D33-90BF-8EFE549E1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143000"/>
            <a:ext cx="48006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7FCDE-A3BD-E724-6894-F05F1B6B5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C16A5-A65D-3904-8264-37CE9CEE0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800" dirty="0"/>
              <a:t>Coating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en-US" sz="1500" dirty="0"/>
              <a:t>Corrosion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en-US" sz="1500" dirty="0"/>
              <a:t>Soil side corrosion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Liner</a:t>
            </a:r>
          </a:p>
          <a:p>
            <a:pPr lvl="2">
              <a:buFontTx/>
              <a:buNone/>
              <a:defRPr/>
            </a:pPr>
            <a:r>
              <a:rPr lang="en-US" altLang="en-US" sz="1500" dirty="0"/>
              <a:t>	</a:t>
            </a:r>
          </a:p>
          <a:p>
            <a:pPr lvl="2">
              <a:defRPr/>
            </a:pPr>
            <a:r>
              <a:rPr lang="en-US" altLang="en-US" sz="1500" dirty="0"/>
              <a:t>Water side corrosion</a:t>
            </a:r>
          </a:p>
          <a:p>
            <a:pPr lvl="2">
              <a:buFontTx/>
              <a:buChar char="-"/>
              <a:defRPr/>
            </a:pPr>
            <a:r>
              <a:rPr lang="en-US" altLang="en-US" sz="1500" dirty="0"/>
              <a:t>Concrete floor</a:t>
            </a:r>
          </a:p>
          <a:p>
            <a:pPr lvl="2">
              <a:buFontTx/>
              <a:buChar char="-"/>
              <a:defRPr/>
            </a:pPr>
            <a:r>
              <a:rPr lang="en-US" altLang="en-US" sz="1500" dirty="0"/>
              <a:t>Liner</a:t>
            </a:r>
          </a:p>
          <a:p>
            <a:pPr marL="685800" lvl="2" indent="0">
              <a:buNone/>
              <a:defRPr/>
            </a:pPr>
            <a:endParaRPr lang="en-US" altLang="en-US" sz="18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34792D-4E73-9570-6340-93AA46BB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Barrel Maintenance</a:t>
            </a:r>
            <a:br>
              <a:rPr lang="en-US" altLang="en-US" sz="3200" b="1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BD980-606E-5D0E-BF1D-15A8F2DC8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C579A-3CA6-7288-8E74-E7C32F771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Fish Passage Adequacy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add baffles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cast concrete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rocks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weir type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repair / build downstream apron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Waterway Adequacy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install additional culvert (jacking)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remove drift or silt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install stream lining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3CD5A0-FDD2-A403-41D0-0527CFFDC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Barrel Maintenance </a:t>
            </a:r>
            <a:r>
              <a:rPr lang="en-US" altLang="en-US" sz="2000" b="1" dirty="0">
                <a:latin typeface="Arial" panose="020B0604020202020204" pitchFamily="34" charset="0"/>
              </a:rPr>
              <a:t>(Cont’d)</a:t>
            </a:r>
            <a:br>
              <a:rPr lang="en-US" altLang="en-US" sz="3200" b="1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77C6A-F929-A49E-2629-FBA18B529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2C686-E1FD-7487-C9BD-6497BCE7F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Similar to bridges  - Degrading (scour), Aggrading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Drift more of a concern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Beavers are common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High velocities at outlet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A3C52-C09C-BF6B-B477-37D69B387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Channel Maintenance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EDBE-4C18-F01D-482D-D581C68A5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2614-F503-DF57-6CE5-DFB838D9B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Drift collected at inlet 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86020" name="Picture 4" descr="S:\BRIDGE\SHARED\bim culvert slides  1-55\9.jpg">
            <a:extLst>
              <a:ext uri="{FF2B5EF4-FFF2-40B4-BE49-F238E27FC236}">
                <a16:creationId xmlns:a16="http://schemas.microsoft.com/office/drawing/2014/main" id="{316BAB27-D819-DD19-3261-6CB0B54B7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5943600" cy="300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9124D-BFDD-80CD-592C-741662AFC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2">
            <a:extLst>
              <a:ext uri="{FF2B5EF4-FFF2-40B4-BE49-F238E27FC236}">
                <a16:creationId xmlns:a16="http://schemas.microsoft.com/office/drawing/2014/main" id="{31506867-13CB-CA8F-8E99-ACB232D66C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5719" y="1074576"/>
            <a:ext cx="4972562" cy="37294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2" name="Title 1">
            <a:extLst>
              <a:ext uri="{FF2B5EF4-FFF2-40B4-BE49-F238E27FC236}">
                <a16:creationId xmlns:a16="http://schemas.microsoft.com/office/drawing/2014/main" id="{13F0E2BE-6AD2-46C7-9651-FCBA79D694A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en-US" dirty="0"/>
              <a:t>Drift in strutted barrel – 100% blockage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BF6760-42EB-C18A-B739-70C330177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00A0-27C9-8F46-B3A7-AC7120E18E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01" y="267944"/>
            <a:ext cx="4114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88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4CA3E-59AE-4041-F937-4B24616EC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Adding end treatment to existing culvert.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10244" name="Picture 3" descr="S:\BRIDGE\SHARED\bim culvert slides  1-55\16A.jpg">
            <a:extLst>
              <a:ext uri="{FF2B5EF4-FFF2-40B4-BE49-F238E27FC236}">
                <a16:creationId xmlns:a16="http://schemas.microsoft.com/office/drawing/2014/main" id="{0FDD0424-D295-4544-2707-A33F80EF6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32" y="1131590"/>
            <a:ext cx="5767536" cy="343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AB8CD-50B9-FB63-9D9B-AC7DAAABC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8AEE1-5F45-5C29-50FA-30FBEB696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Wingwalls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deteriorated concrete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chip out and replace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separated from barrel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/>
              <a:t>re-connect with steel plates</a:t>
            </a:r>
            <a:endParaRPr lang="en-US" altLang="en-US" sz="1500" dirty="0">
              <a:latin typeface="Arial" panose="020B0604020202020204" pitchFamily="34" charset="0"/>
            </a:endParaRP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fill gap with flexible material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500" dirty="0">
                <a:latin typeface="Arial" panose="020B0604020202020204" pitchFamily="34" charset="0"/>
              </a:rPr>
              <a:t>pushing inwards</a:t>
            </a:r>
          </a:p>
          <a:p>
            <a:pPr lvl="2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500" dirty="0">
                <a:latin typeface="Arial" panose="020B0604020202020204" pitchFamily="34" charset="0"/>
              </a:rPr>
              <a:t>strut between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6763BE-821A-AC8D-9415-8A0493287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Upstream / Downstream End Maintenance </a:t>
            </a:r>
            <a:r>
              <a:rPr lang="en-US" altLang="en-US" sz="2000" b="1" dirty="0">
                <a:latin typeface="Arial" panose="020B0604020202020204" pitchFamily="34" charset="0"/>
              </a:rPr>
              <a:t>(Cont’d)</a:t>
            </a:r>
            <a:br>
              <a:rPr lang="en-US" altLang="en-US" sz="3200" b="1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0ABE3-A1C5-5C99-3657-899F6634E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berta - Goverment">
  <a:themeElements>
    <a:clrScheme name="Custom 4">
      <a:dk1>
        <a:srgbClr val="36424A"/>
      </a:dk1>
      <a:lt1>
        <a:srgbClr val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berta - Goverment" id="{B5B9DE0F-B4AD-4032-AF5B-DF91C75EA15F}" vid="{0F13C157-AA60-4577-BBE0-D12A7DEBDB48}"/>
    </a:ext>
  </a:extLst>
</a:theme>
</file>

<file path=ppt/theme/theme2.xml><?xml version="1.0" encoding="utf-8"?>
<a:theme xmlns:a="http://schemas.openxmlformats.org/drawingml/2006/main" name="Body slides">
  <a:themeElements>
    <a:clrScheme name="Sky basic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BIM Class B Presentations</Template>
  <TotalTime>972</TotalTime>
  <Words>1136</Words>
  <Application>Microsoft Office PowerPoint</Application>
  <PresentationFormat>On-screen Show (16:9)</PresentationFormat>
  <Paragraphs>275</Paragraphs>
  <Slides>79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Arial</vt:lpstr>
      <vt:lpstr>Calibri</vt:lpstr>
      <vt:lpstr>Times New Roman</vt:lpstr>
      <vt:lpstr>Wingdings</vt:lpstr>
      <vt:lpstr>Alberta - Goverment</vt:lpstr>
      <vt:lpstr>Body slides</vt:lpstr>
      <vt:lpstr>Clip</vt:lpstr>
      <vt:lpstr>CULVERT MAINTENANCE</vt:lpstr>
      <vt:lpstr>Culvert Maintenance </vt:lpstr>
      <vt:lpstr>Maintenance Recommendations </vt:lpstr>
      <vt:lpstr>Maintenance Recommendations </vt:lpstr>
      <vt:lpstr>Approach Road Maintenance </vt:lpstr>
      <vt:lpstr>Upstream / Downstream End Maintenance </vt:lpstr>
      <vt:lpstr>Upstream / Downstream End Maintenance (Cont’d) </vt:lpstr>
      <vt:lpstr>Adding end treatment to existing culvert. </vt:lpstr>
      <vt:lpstr>Upstream / Downstream End Maintenance (Cont’d) </vt:lpstr>
      <vt:lpstr>Damaged floor at outlet transition. </vt:lpstr>
      <vt:lpstr>Horizontal Steel Strut</vt:lpstr>
      <vt:lpstr>Upstream / Downstream End Maintenance (Cont’d) </vt:lpstr>
      <vt:lpstr>Cement / sand filled bags to repair inlet piping </vt:lpstr>
      <vt:lpstr>Adding cement / sand filled bags to inlet </vt:lpstr>
      <vt:lpstr>Adding cut-off wall to existing culvert. </vt:lpstr>
      <vt:lpstr>Wash out due to piping (Brewster Creek Sunchild Road) </vt:lpstr>
      <vt:lpstr>Upstream / Downstream End Maintenance (Cont’d) </vt:lpstr>
      <vt:lpstr>Bevel pushing inward – repaired with horizontal strut </vt:lpstr>
      <vt:lpstr>Heaved inlet on SPCSP culvert. </vt:lpstr>
      <vt:lpstr>Upstream / Downstream End Maintenance (Cont’d) </vt:lpstr>
      <vt:lpstr>High velocity at outlet during high water (Bald Mountain Hwy 40) </vt:lpstr>
      <vt:lpstr>Extreme turbulence at outlet. </vt:lpstr>
      <vt:lpstr>Downstream bed erosion and bank erosion at bend. </vt:lpstr>
      <vt:lpstr>Downstream Apron Repair </vt:lpstr>
      <vt:lpstr>Upstream / Downstream End Maintenance (Cont’d) </vt:lpstr>
      <vt:lpstr>Upstream / Downstream End Maintenance (Cont’d) </vt:lpstr>
      <vt:lpstr>Stream degradation and scour hole. </vt:lpstr>
      <vt:lpstr>Hanging outlet due to degradation and scour. </vt:lpstr>
      <vt:lpstr>Typical scour and degradation at outlet </vt:lpstr>
      <vt:lpstr>New rip rap added to bevel and apron</vt:lpstr>
      <vt:lpstr>Streambed aggradation (Cougar Creek Canmore). </vt:lpstr>
      <vt:lpstr>Restored inlet </vt:lpstr>
      <vt:lpstr>Barrel Maintenance </vt:lpstr>
      <vt:lpstr>Reverse curvature in roof </vt:lpstr>
      <vt:lpstr>Barrel Maintenance </vt:lpstr>
      <vt:lpstr>Failed SPCSP culvert (inadequate backfill). </vt:lpstr>
      <vt:lpstr>Soil side corrosion, perforated side wall. </vt:lpstr>
      <vt:lpstr>Barrel Maintenance </vt:lpstr>
      <vt:lpstr>Severe Floor perforations</vt:lpstr>
      <vt:lpstr>Floor perforations repaired with concrete floor</vt:lpstr>
      <vt:lpstr>Arch shaped CSP with heaved floor and deflecting roof. </vt:lpstr>
      <vt:lpstr>Strutted barrel  </vt:lpstr>
      <vt:lpstr>Concrete arch culvert with curved wingwalls in Feb. (Weed Creek) </vt:lpstr>
      <vt:lpstr>Arch culvert after high water in July. </vt:lpstr>
      <vt:lpstr>Culvert outlet after high water. </vt:lpstr>
      <vt:lpstr>Inlet of new culvert, following winter. </vt:lpstr>
      <vt:lpstr>Hwy. 40 Lineham Creek – Washout of 4.3m SPE – 2013 Flood Event and drift blockage – Showing Outlet</vt:lpstr>
      <vt:lpstr>Hwy. 40 Lineham Creek – Washout of 4.3m SPE – 2013 Flood Event – Inlet blocked by drift</vt:lpstr>
      <vt:lpstr>Hwy. 40 Lineham Creek – Washout of 4.3m SPE – 2013 Flood Event</vt:lpstr>
      <vt:lpstr>Hwy. 40 Lineham Creek – Replacement with 8-14-8M SLW girders in 2015 </vt:lpstr>
      <vt:lpstr>Table 11.1 Maintenance Work Types – Culverts &amp; Bridges</vt:lpstr>
      <vt:lpstr>Timber Strutting of Metal Culverts </vt:lpstr>
      <vt:lpstr>Strut detail (Crowfoot Creek Hwy 1). </vt:lpstr>
      <vt:lpstr>Strutting arrangement for a horizontal ellipse. </vt:lpstr>
      <vt:lpstr>Completed installation of adjustable struts </vt:lpstr>
      <vt:lpstr>Culvert Liners </vt:lpstr>
      <vt:lpstr>Installing a CSP liner. </vt:lpstr>
      <vt:lpstr>SPCSP liner is assembled outside and then pulled into an existing culvert. </vt:lpstr>
      <vt:lpstr>For larger culverts, tunnel liner plates are used. </vt:lpstr>
      <vt:lpstr>Liner installed ready for grouting. </vt:lpstr>
      <vt:lpstr>Barrel Maintenance </vt:lpstr>
      <vt:lpstr>Properly lapped seam. </vt:lpstr>
      <vt:lpstr>Incorrectly lapped seam with poor nesting </vt:lpstr>
      <vt:lpstr>Incorrectly lapped seam with cracks</vt:lpstr>
      <vt:lpstr>Longitudinal Seam Reinforcing </vt:lpstr>
      <vt:lpstr>Reinforcing and shear connectors fastened to culvert. </vt:lpstr>
      <vt:lpstr>Shear connector detail. </vt:lpstr>
      <vt:lpstr>Shear connectors and rebar in place over cracked seam. </vt:lpstr>
      <vt:lpstr>Applying the shotcrete. </vt:lpstr>
      <vt:lpstr>Completed shotcrete reinforcing beams. </vt:lpstr>
      <vt:lpstr>Bottom reinforcement for arch shaped culvert.  (Nose Creek Hwy 2) </vt:lpstr>
      <vt:lpstr>Reinforcing installed for arch culvert reinforcement. </vt:lpstr>
      <vt:lpstr>Floor cast inside arch culvert. </vt:lpstr>
      <vt:lpstr>Barrel Maintenance </vt:lpstr>
      <vt:lpstr>Barrel Maintenance (Cont’d) </vt:lpstr>
      <vt:lpstr>Channel Maintenance </vt:lpstr>
      <vt:lpstr>Drift collected at inlet  </vt:lpstr>
      <vt:lpstr>Drift in strutted barrel – 100% blockage</vt:lpstr>
      <vt:lpstr>Questions?</vt:lpstr>
    </vt:vector>
  </TitlesOfParts>
  <Company>BVBS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CULVERT MAINTENANCE</dc:title>
  <dc:creator>Garry Roberts</dc:creator>
  <cp:lastModifiedBy>Garry Roberts</cp:lastModifiedBy>
  <cp:revision>61</cp:revision>
  <dcterms:created xsi:type="dcterms:W3CDTF">2001-08-08T15:43:16Z</dcterms:created>
  <dcterms:modified xsi:type="dcterms:W3CDTF">2023-03-09T02:25:42Z</dcterms:modified>
</cp:coreProperties>
</file>