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254_0.xml" ContentType="application/vnd.ms-powerpoint.comments+xml"/>
  <Override PartName="/ppt/notesSlides/notesSlide4.xml" ContentType="application/vnd.openxmlformats-officedocument.presentationml.notesSlide+xml"/>
  <Override PartName="/ppt/comments/modernComment_226_0.xml" ContentType="application/vnd.ms-powerpoint.comments+xml"/>
  <Override PartName="/ppt/comments/modernComment_242_0.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26E_CA864D8D.xml" ContentType="application/vnd.ms-powerpoint.comments+xml"/>
  <Override PartName="/ppt/notesSlides/notesSlide7.xml" ContentType="application/vnd.openxmlformats-officedocument.presentationml.notesSlide+xml"/>
  <Override PartName="/ppt/comments/modernComment_228_0.xml" ContentType="application/vnd.ms-powerpoint.comments+xml"/>
  <Override PartName="/ppt/notesSlides/notesSlide8.xml" ContentType="application/vnd.openxmlformats-officedocument.presentationml.notesSlide+xml"/>
  <Override PartName="/ppt/comments/modernComment_22C_0.xml" ContentType="application/vnd.ms-powerpoint.comments+xml"/>
  <Override PartName="/ppt/notesSlides/notesSlide9.xml" ContentType="application/vnd.openxmlformats-officedocument.presentationml.notesSlide+xml"/>
  <Override PartName="/ppt/comments/modernComment_249_0.xml" ContentType="application/vnd.ms-powerpoint.comments+xml"/>
  <Override PartName="/ppt/notesSlides/notesSlide10.xml" ContentType="application/vnd.openxmlformats-officedocument.presentationml.notesSlide+xml"/>
  <Override PartName="/ppt/comments/modernComment_24A_0.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25D_0.xml" ContentType="application/vnd.ms-powerpoint.comments+xml"/>
  <Override PartName="/ppt/notesSlides/notesSlide13.xml" ContentType="application/vnd.openxmlformats-officedocument.presentationml.notesSlide+xml"/>
  <Override PartName="/ppt/comments/modernComment_25A_0.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25B_0.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255_0.xml" ContentType="application/vnd.ms-powerpoint.comments+xml"/>
  <Override PartName="/ppt/notesSlides/notesSlide20.xml" ContentType="application/vnd.openxmlformats-officedocument.presentationml.notesSlide+xml"/>
  <Override PartName="/ppt/comments/modernComment_268_0.xml" ContentType="application/vnd.ms-powerpoint.comments+xml"/>
  <Override PartName="/ppt/notesSlides/notesSlide21.xml" ContentType="application/vnd.openxmlformats-officedocument.presentationml.notesSlide+xml"/>
  <Override PartName="/ppt/comments/modernComment_253_0.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84" r:id="rId1"/>
    <p:sldMasterId id="2147483689" r:id="rId2"/>
  </p:sldMasterIdLst>
  <p:notesMasterIdLst>
    <p:notesMasterId r:id="rId57"/>
  </p:notesMasterIdLst>
  <p:handoutMasterIdLst>
    <p:handoutMasterId r:id="rId58"/>
  </p:handoutMasterIdLst>
  <p:sldIdLst>
    <p:sldId id="559" r:id="rId3"/>
    <p:sldId id="560" r:id="rId4"/>
    <p:sldId id="562" r:id="rId5"/>
    <p:sldId id="563" r:id="rId6"/>
    <p:sldId id="564" r:id="rId7"/>
    <p:sldId id="561" r:id="rId8"/>
    <p:sldId id="565" r:id="rId9"/>
    <p:sldId id="566" r:id="rId10"/>
    <p:sldId id="567" r:id="rId11"/>
    <p:sldId id="568" r:id="rId12"/>
    <p:sldId id="569" r:id="rId13"/>
    <p:sldId id="570" r:id="rId14"/>
    <p:sldId id="596" r:id="rId15"/>
    <p:sldId id="550" r:id="rId16"/>
    <p:sldId id="573" r:id="rId17"/>
    <p:sldId id="572" r:id="rId18"/>
    <p:sldId id="574" r:id="rId19"/>
    <p:sldId id="575" r:id="rId20"/>
    <p:sldId id="577" r:id="rId21"/>
    <p:sldId id="578" r:id="rId22"/>
    <p:sldId id="553" r:id="rId23"/>
    <p:sldId id="622" r:id="rId24"/>
    <p:sldId id="552" r:id="rId25"/>
    <p:sldId id="556" r:id="rId26"/>
    <p:sldId id="582" r:id="rId27"/>
    <p:sldId id="583" r:id="rId28"/>
    <p:sldId id="584" r:id="rId29"/>
    <p:sldId id="585" r:id="rId30"/>
    <p:sldId id="586" r:id="rId31"/>
    <p:sldId id="591" r:id="rId32"/>
    <p:sldId id="590" r:id="rId33"/>
    <p:sldId id="615" r:id="rId34"/>
    <p:sldId id="605" r:id="rId35"/>
    <p:sldId id="602" r:id="rId36"/>
    <p:sldId id="621" r:id="rId37"/>
    <p:sldId id="614" r:id="rId38"/>
    <p:sldId id="593" r:id="rId39"/>
    <p:sldId id="603" r:id="rId40"/>
    <p:sldId id="604" r:id="rId41"/>
    <p:sldId id="606" r:id="rId42"/>
    <p:sldId id="576" r:id="rId43"/>
    <p:sldId id="597" r:id="rId44"/>
    <p:sldId id="616" r:id="rId45"/>
    <p:sldId id="595" r:id="rId46"/>
    <p:sldId id="599" r:id="rId47"/>
    <p:sldId id="592" r:id="rId48"/>
    <p:sldId id="600" r:id="rId49"/>
    <p:sldId id="608" r:id="rId50"/>
    <p:sldId id="623" r:id="rId51"/>
    <p:sldId id="624" r:id="rId52"/>
    <p:sldId id="625" r:id="rId53"/>
    <p:sldId id="626" r:id="rId54"/>
    <p:sldId id="627" r:id="rId55"/>
    <p:sldId id="327" r:id="rId56"/>
  </p:sldIdLst>
  <p:sldSz cx="9144000" cy="5143500" type="screen16x9"/>
  <p:notesSz cx="6858000" cy="9144000"/>
  <p:defaultTextStyle>
    <a:defPPr>
      <a:defRPr lang="en-CA"/>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9FCFBF-C276-C93E-A1B1-6E07EEDA69DD}" name="Nolan Rettie" initials="NR" userId="S::Nolan.Rettie@gov.ab.ca::59bde9ba-db14-418d-9894-d668886eaf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2B3D"/>
    <a:srgbClr val="46FF14"/>
    <a:srgbClr val="0081AB"/>
    <a:srgbClr val="A50069"/>
    <a:srgbClr val="719500"/>
    <a:srgbClr val="46FF0A"/>
    <a:srgbClr val="46FF00"/>
    <a:srgbClr val="0000B4"/>
    <a:srgbClr val="0000FF"/>
    <a:srgbClr val="FEB9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091" autoAdjust="0"/>
  </p:normalViewPr>
  <p:slideViewPr>
    <p:cSldViewPr>
      <p:cViewPr varScale="1">
        <p:scale>
          <a:sx n="105" d="100"/>
          <a:sy n="105" d="100"/>
        </p:scale>
        <p:origin x="1794" y="96"/>
      </p:cViewPr>
      <p:guideLst>
        <p:guide orient="horz" pos="1620"/>
        <p:guide pos="2880"/>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66" d="100"/>
        <a:sy n="66" d="100"/>
      </p:scale>
      <p:origin x="0" y="0"/>
    </p:cViewPr>
  </p:sorterViewPr>
  <p:notesViewPr>
    <p:cSldViewPr>
      <p:cViewPr varScale="1">
        <p:scale>
          <a:sx n="55" d="100"/>
          <a:sy n="55" d="100"/>
        </p:scale>
        <p:origin x="-18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comments/modernComment_226_0.xml><?xml version="1.0" encoding="utf-8"?>
<p188:cmLst xmlns:a="http://schemas.openxmlformats.org/drawingml/2006/main" xmlns:r="http://schemas.openxmlformats.org/officeDocument/2006/relationships" xmlns:p188="http://schemas.microsoft.com/office/powerpoint/2018/8/main">
  <p188:cm id="{289369A0-4F04-416F-AB87-375E33C202F3}" authorId="{9F9FCFBF-C276-C93E-A1B1-6E07EEDA69DD}" created="2023-05-24T15:32:37.298">
    <pc:sldMkLst xmlns:pc="http://schemas.microsoft.com/office/powerpoint/2013/main/command">
      <pc:docMk/>
      <pc:sldMk cId="0" sldId="550"/>
    </pc:sldMkLst>
    <p188:txBody>
      <a:bodyPr/>
      <a:lstStyle/>
      <a:p>
        <a:r>
          <a:rPr lang="en-CA"/>
          <a:t>Fixed brinnel textbox</a:t>
        </a:r>
      </a:p>
    </p188:txBody>
  </p188:cm>
  <p188:cm id="{B7113E53-04D8-4493-BAB0-CA588589E418}" authorId="{9F9FCFBF-C276-C93E-A1B1-6E07EEDA69DD}" created="2023-05-24T15:33:19.744">
    <pc:sldMkLst xmlns:pc="http://schemas.microsoft.com/office/powerpoint/2013/main/command">
      <pc:docMk/>
      <pc:sldMk cId="0" sldId="550"/>
    </pc:sldMkLst>
    <p188:txBody>
      <a:bodyPr/>
      <a:lstStyle/>
      <a:p>
        <a:r>
          <a:rPr lang="en-CA"/>
          <a:t>Added presenter notes</a:t>
        </a:r>
      </a:p>
    </p188:txBody>
  </p188:cm>
</p188:cmLst>
</file>

<file path=ppt/comments/modernComment_228_0.xml><?xml version="1.0" encoding="utf-8"?>
<p188:cmLst xmlns:a="http://schemas.openxmlformats.org/drawingml/2006/main" xmlns:r="http://schemas.openxmlformats.org/officeDocument/2006/relationships" xmlns:p188="http://schemas.microsoft.com/office/powerpoint/2018/8/main">
  <p188:cm id="{DFB4F2DE-C661-4058-94B2-C9DCCCECF24E}" authorId="{9F9FCFBF-C276-C93E-A1B1-6E07EEDA69DD}" created="2023-05-24T15:39:09.878">
    <pc:sldMkLst xmlns:pc="http://schemas.microsoft.com/office/powerpoint/2013/main/command">
      <pc:docMk/>
      <pc:sldMk cId="0" sldId="552"/>
    </pc:sldMkLst>
    <p188:txBody>
      <a:bodyPr/>
      <a:lstStyle/>
      <a:p>
        <a:r>
          <a:rPr lang="en-CA"/>
          <a:t>Used FCC and BCC acronyms</a:t>
        </a:r>
      </a:p>
    </p188:txBody>
  </p188:cm>
</p188:cmLst>
</file>

<file path=ppt/comments/modernComment_22C_0.xml><?xml version="1.0" encoding="utf-8"?>
<p188:cmLst xmlns:a="http://schemas.openxmlformats.org/drawingml/2006/main" xmlns:r="http://schemas.openxmlformats.org/officeDocument/2006/relationships" xmlns:p188="http://schemas.microsoft.com/office/powerpoint/2018/8/main">
  <p188:cm id="{D200E50D-E5FB-48C6-83B9-4EA8621026A3}" authorId="{9F9FCFBF-C276-C93E-A1B1-6E07EEDA69DD}" created="2023-05-24T15:41:32.851">
    <pc:sldMkLst xmlns:pc="http://schemas.microsoft.com/office/powerpoint/2013/main/command">
      <pc:docMk/>
      <pc:sldMk cId="0" sldId="556"/>
    </pc:sldMkLst>
    <p188:txBody>
      <a:bodyPr/>
      <a:lstStyle/>
      <a:p>
        <a:r>
          <a:rPr lang="en-CA"/>
          <a:t>Added presenter note</a:t>
        </a:r>
      </a:p>
    </p188:txBody>
  </p188:cm>
</p188:cmLst>
</file>

<file path=ppt/comments/modernComment_242_0.xml><?xml version="1.0" encoding="utf-8"?>
<p188:cmLst xmlns:a="http://schemas.openxmlformats.org/drawingml/2006/main" xmlns:r="http://schemas.openxmlformats.org/officeDocument/2006/relationships" xmlns:p188="http://schemas.microsoft.com/office/powerpoint/2018/8/main">
  <p188:cm id="{B1CA6CAD-950D-4A63-9296-AAD0A0C2E178}" authorId="{9F9FCFBF-C276-C93E-A1B1-6E07EEDA69DD}" created="2023-05-24T15:38:18.946">
    <ac:deMkLst xmlns:ac="http://schemas.microsoft.com/office/drawing/2013/main/command">
      <pc:docMk xmlns:pc="http://schemas.microsoft.com/office/powerpoint/2013/main/command"/>
      <pc:sldMk xmlns:pc="http://schemas.microsoft.com/office/powerpoint/2013/main/command" cId="0" sldId="578"/>
      <ac:spMk id="3" creationId="{B153E59D-6BE3-D5CC-3B04-C035485E462E}"/>
    </ac:deMkLst>
    <p188:txBody>
      <a:bodyPr/>
      <a:lstStyle/>
      <a:p>
        <a:r>
          <a:rPr lang="en-CA"/>
          <a:t>Added BCC and FCC acronyms. Used on slide 22</a:t>
        </a:r>
      </a:p>
    </p188:txBody>
  </p188:cm>
</p188:cmLst>
</file>

<file path=ppt/comments/modernComment_249_0.xml><?xml version="1.0" encoding="utf-8"?>
<p188:cmLst xmlns:a="http://schemas.openxmlformats.org/drawingml/2006/main" xmlns:r="http://schemas.openxmlformats.org/officeDocument/2006/relationships" xmlns:p188="http://schemas.microsoft.com/office/powerpoint/2018/8/main">
  <p188:cm id="{B782EA87-07CE-4ADE-A827-9E3384F00A39}" authorId="{9F9FCFBF-C276-C93E-A1B1-6E07EEDA69DD}" created="2023-05-24T15:42:53.106">
    <pc:sldMkLst xmlns:pc="http://schemas.microsoft.com/office/powerpoint/2013/main/command">
      <pc:docMk/>
      <pc:sldMk cId="0" sldId="585"/>
    </pc:sldMkLst>
    <p188:txBody>
      <a:bodyPr/>
      <a:lstStyle/>
      <a:p>
        <a:r>
          <a:rPr lang="en-CA"/>
          <a:t>Added presenter notes</a:t>
        </a:r>
      </a:p>
    </p188:txBody>
  </p188:cm>
</p188:cmLst>
</file>

<file path=ppt/comments/modernComment_24A_0.xml><?xml version="1.0" encoding="utf-8"?>
<p188:cmLst xmlns:a="http://schemas.openxmlformats.org/drawingml/2006/main" xmlns:r="http://schemas.openxmlformats.org/officeDocument/2006/relationships" xmlns:p188="http://schemas.microsoft.com/office/powerpoint/2018/8/main">
  <p188:cm id="{E9448020-CBD7-438E-8616-EE8C34DFA250}" authorId="{9F9FCFBF-C276-C93E-A1B1-6E07EEDA69DD}" created="2023-05-24T15:43:32.790">
    <pc:sldMkLst xmlns:pc="http://schemas.microsoft.com/office/powerpoint/2013/main/command">
      <pc:docMk/>
      <pc:sldMk cId="0" sldId="586"/>
    </pc:sldMkLst>
    <p188:txBody>
      <a:bodyPr/>
      <a:lstStyle/>
      <a:p>
        <a:r>
          <a:rPr lang="en-CA"/>
          <a:t>Added presenter note</a:t>
        </a:r>
      </a:p>
    </p188:txBody>
  </p188:cm>
</p188:cmLst>
</file>

<file path=ppt/comments/modernComment_253_0.xml><?xml version="1.0" encoding="utf-8"?>
<p188:cmLst xmlns:a="http://schemas.openxmlformats.org/drawingml/2006/main" xmlns:r="http://schemas.openxmlformats.org/officeDocument/2006/relationships" xmlns:p188="http://schemas.microsoft.com/office/powerpoint/2018/8/main">
  <p188:cm id="{409FADB0-A29C-46C6-B59B-5711B09B7FC0}" authorId="{9F9FCFBF-C276-C93E-A1B1-6E07EEDA69DD}" created="2023-05-24T15:53:39.218">
    <pc:sldMkLst xmlns:pc="http://schemas.microsoft.com/office/powerpoint/2013/main/command">
      <pc:docMk/>
      <pc:sldMk cId="0" sldId="595"/>
    </pc:sldMkLst>
    <p188:txBody>
      <a:bodyPr/>
      <a:lstStyle/>
      <a:p>
        <a:r>
          <a:rPr lang="en-CA"/>
          <a:t>Presenter notes</a:t>
        </a:r>
      </a:p>
    </p188:txBody>
  </p188:cm>
</p188:cmLst>
</file>

<file path=ppt/comments/modernComment_254_0.xml><?xml version="1.0" encoding="utf-8"?>
<p188:cmLst xmlns:a="http://schemas.openxmlformats.org/drawingml/2006/main" xmlns:r="http://schemas.openxmlformats.org/officeDocument/2006/relationships" xmlns:p188="http://schemas.microsoft.com/office/powerpoint/2018/8/main">
  <p188:cm id="{974A2AE4-B5F1-4845-85B3-AC5539B9B2A2}" authorId="{9F9FCFBF-C276-C93E-A1B1-6E07EEDA69DD}" created="2023-05-24T15:30:19.651">
    <pc:sldMkLst xmlns:pc="http://schemas.microsoft.com/office/powerpoint/2013/main/command">
      <pc:docMk/>
      <pc:sldMk cId="0" sldId="596"/>
    </pc:sldMkLst>
    <p188:txBody>
      <a:bodyPr/>
      <a:lstStyle/>
      <a:p>
        <a:r>
          <a:rPr lang="en-CA"/>
          <a:t>Added presenter note</a:t>
        </a:r>
      </a:p>
    </p188:txBody>
  </p188:cm>
</p188:cmLst>
</file>

<file path=ppt/comments/modernComment_255_0.xml><?xml version="1.0" encoding="utf-8"?>
<p188:cmLst xmlns:a="http://schemas.openxmlformats.org/drawingml/2006/main" xmlns:r="http://schemas.openxmlformats.org/officeDocument/2006/relationships" xmlns:p188="http://schemas.microsoft.com/office/powerpoint/2018/8/main">
  <p188:cm id="{1DAFCB32-1724-47AB-A347-F3C5BB76A425}" authorId="{9F9FCFBF-C276-C93E-A1B1-6E07EEDA69DD}" created="2023-05-24T15:50:20.674">
    <pc:sldMkLst xmlns:pc="http://schemas.microsoft.com/office/powerpoint/2013/main/command">
      <pc:docMk/>
      <pc:sldMk cId="0" sldId="597"/>
    </pc:sldMkLst>
    <p188:txBody>
      <a:bodyPr/>
      <a:lstStyle/>
      <a:p>
        <a:r>
          <a:rPr lang="en-CA"/>
          <a:t>Presenter notes</a:t>
        </a:r>
      </a:p>
    </p188:txBody>
  </p188:cm>
</p188:cmLst>
</file>

<file path=ppt/comments/modernComment_25A_0.xml><?xml version="1.0" encoding="utf-8"?>
<p188:cmLst xmlns:a="http://schemas.openxmlformats.org/drawingml/2006/main" xmlns:r="http://schemas.openxmlformats.org/officeDocument/2006/relationships" xmlns:p188="http://schemas.microsoft.com/office/powerpoint/2018/8/main">
  <p188:cm id="{6ACAC17A-D986-43A3-9339-842A754CC13B}" authorId="{9F9FCFBF-C276-C93E-A1B1-6E07EEDA69DD}" created="2023-05-24T15:47:03.993">
    <pc:sldMkLst xmlns:pc="http://schemas.microsoft.com/office/powerpoint/2013/main/command">
      <pc:docMk/>
      <pc:sldMk cId="0" sldId="602"/>
    </pc:sldMkLst>
    <p188:txBody>
      <a:bodyPr/>
      <a:lstStyle/>
      <a:p>
        <a:r>
          <a:rPr lang="en-CA"/>
          <a:t>Added presenter note</a:t>
        </a:r>
      </a:p>
    </p188:txBody>
  </p188:cm>
</p188:cmLst>
</file>

<file path=ppt/comments/modernComment_25B_0.xml><?xml version="1.0" encoding="utf-8"?>
<p188:cmLst xmlns:a="http://schemas.openxmlformats.org/drawingml/2006/main" xmlns:r="http://schemas.openxmlformats.org/officeDocument/2006/relationships" xmlns:p188="http://schemas.microsoft.com/office/powerpoint/2018/8/main">
  <p188:cm id="{97E5EC48-09A7-4C8D-BCA2-6DE3E4F6DE99}" authorId="{9F9FCFBF-C276-C93E-A1B1-6E07EEDA69DD}" created="2023-05-24T15:49:09.152">
    <pc:sldMkLst xmlns:pc="http://schemas.microsoft.com/office/powerpoint/2013/main/command">
      <pc:docMk/>
      <pc:sldMk cId="0" sldId="603"/>
    </pc:sldMkLst>
    <p188:txBody>
      <a:bodyPr/>
      <a:lstStyle/>
      <a:p>
        <a:r>
          <a:rPr lang="en-CA"/>
          <a:t>Added presenter notes</a:t>
        </a:r>
      </a:p>
    </p188:txBody>
  </p188:cm>
</p188:cmLst>
</file>

<file path=ppt/comments/modernComment_25D_0.xml><?xml version="1.0" encoding="utf-8"?>
<p188:cmLst xmlns:a="http://schemas.openxmlformats.org/drawingml/2006/main" xmlns:r="http://schemas.openxmlformats.org/officeDocument/2006/relationships" xmlns:p188="http://schemas.microsoft.com/office/powerpoint/2018/8/main">
  <p188:cm id="{46AA1CFE-6476-4D61-8CCA-7B5887278FEA}" authorId="{9F9FCFBF-C276-C93E-A1B1-6E07EEDA69DD}" created="2023-05-24T15:45:57.310">
    <pc:sldMkLst xmlns:pc="http://schemas.microsoft.com/office/powerpoint/2013/main/command">
      <pc:docMk/>
      <pc:sldMk cId="0" sldId="605"/>
    </pc:sldMkLst>
    <p188:txBody>
      <a:bodyPr/>
      <a:lstStyle/>
      <a:p>
        <a:r>
          <a:rPr lang="en-CA"/>
          <a:t>Presenter note</a:t>
        </a:r>
      </a:p>
    </p188:txBody>
  </p188:cm>
</p188:cmLst>
</file>

<file path=ppt/comments/modernComment_268_0.xml><?xml version="1.0" encoding="utf-8"?>
<p188:cmLst xmlns:a="http://schemas.openxmlformats.org/drawingml/2006/main" xmlns:r="http://schemas.openxmlformats.org/officeDocument/2006/relationships" xmlns:p188="http://schemas.microsoft.com/office/powerpoint/2018/8/main">
  <p188:cm id="{D64CA292-D224-4801-896E-F49150EE776E}" authorId="{9F9FCFBF-C276-C93E-A1B1-6E07EEDA69DD}" created="2023-05-24T15:52:00.874">
    <ac:deMkLst xmlns:ac="http://schemas.microsoft.com/office/drawing/2013/main/command">
      <pc:docMk xmlns:pc="http://schemas.microsoft.com/office/powerpoint/2013/main/command"/>
      <pc:sldMk xmlns:pc="http://schemas.microsoft.com/office/powerpoint/2013/main/command" cId="0" sldId="616"/>
      <ac:graphicFrameMk id="583798" creationId="{5C974045-B703-CA98-68DC-CAAD0D809EDD}"/>
    </ac:deMkLst>
    <p188:txBody>
      <a:bodyPr/>
      <a:lstStyle/>
      <a:p>
        <a:r>
          <a:rPr lang="en-CA"/>
          <a:t>Aligned top row "Type" a little better with columns below</a:t>
        </a:r>
      </a:p>
    </p188:txBody>
  </p188:cm>
  <p188:cm id="{B71EC7AF-D46A-4984-AEE2-786B39BC50A8}" authorId="{9F9FCFBF-C276-C93E-A1B1-6E07EEDA69DD}" created="2023-05-24T15:53:07.095">
    <pc:sldMkLst xmlns:pc="http://schemas.microsoft.com/office/powerpoint/2013/main/command">
      <pc:docMk/>
      <pc:sldMk cId="0" sldId="616"/>
    </pc:sldMkLst>
    <p188:txBody>
      <a:bodyPr/>
      <a:lstStyle/>
      <a:p>
        <a:r>
          <a:rPr lang="en-CA"/>
          <a:t>Added presenter notes</a:t>
        </a:r>
      </a:p>
    </p188:txBody>
  </p188:cm>
</p188:cmLst>
</file>

<file path=ppt/comments/modernComment_26E_CA864D8D.xml><?xml version="1.0" encoding="utf-8"?>
<p188:cmLst xmlns:a="http://schemas.openxmlformats.org/drawingml/2006/main" xmlns:r="http://schemas.openxmlformats.org/officeDocument/2006/relationships" xmlns:p188="http://schemas.microsoft.com/office/powerpoint/2018/8/main">
  <p188:cm id="{AE57CDA0-7AEC-4F16-AD9A-920623C63162}" authorId="{9F9FCFBF-C276-C93E-A1B1-6E07EEDA69DD}" created="2023-05-24T15:36:22.976">
    <pc:sldMkLst xmlns:pc="http://schemas.microsoft.com/office/powerpoint/2013/main/command">
      <pc:docMk/>
      <pc:sldMk cId="3397799309" sldId="622"/>
    </pc:sldMkLst>
    <p188:txBody>
      <a:bodyPr/>
      <a:lstStyle/>
      <a:p>
        <a:r>
          <a:rPr lang="en-CA"/>
          <a:t>Added presenter notes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2F74BD85-3818-AFF9-85BD-0C4DBB913AF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spcBef>
                <a:spcPct val="0"/>
              </a:spcBef>
              <a:buFontTx/>
              <a:buNone/>
              <a:defRPr sz="1200">
                <a:latin typeface="Times New Roman" charset="0"/>
                <a:ea typeface="ＭＳ Ｐゴシック" charset="0"/>
                <a:cs typeface="+mn-cs"/>
              </a:defRPr>
            </a:lvl1pPr>
          </a:lstStyle>
          <a:p>
            <a:pPr>
              <a:defRPr/>
            </a:pPr>
            <a:endParaRPr lang="en-US"/>
          </a:p>
        </p:txBody>
      </p:sp>
      <p:sp>
        <p:nvSpPr>
          <p:cNvPr id="57347" name="Rectangle 3">
            <a:extLst>
              <a:ext uri="{FF2B5EF4-FFF2-40B4-BE49-F238E27FC236}">
                <a16:creationId xmlns:a16="http://schemas.microsoft.com/office/drawing/2014/main" id="{64B95592-5571-495F-FC48-D5B9D21E8BBF}"/>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Times New Roman" charset="0"/>
                <a:ea typeface="ＭＳ Ｐゴシック" charset="0"/>
                <a:cs typeface="+mn-cs"/>
              </a:defRPr>
            </a:lvl1pPr>
          </a:lstStyle>
          <a:p>
            <a:pPr>
              <a:defRPr/>
            </a:pPr>
            <a:endParaRPr lang="en-US"/>
          </a:p>
        </p:txBody>
      </p:sp>
      <p:sp>
        <p:nvSpPr>
          <p:cNvPr id="57348" name="Rectangle 4">
            <a:extLst>
              <a:ext uri="{FF2B5EF4-FFF2-40B4-BE49-F238E27FC236}">
                <a16:creationId xmlns:a16="http://schemas.microsoft.com/office/drawing/2014/main" id="{65A0F904-2CC1-E49A-3EFC-E301AC1B3370}"/>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spcBef>
                <a:spcPct val="0"/>
              </a:spcBef>
              <a:buFontTx/>
              <a:buNone/>
              <a:defRPr sz="1200">
                <a:latin typeface="Times New Roman" charset="0"/>
                <a:ea typeface="ＭＳ Ｐゴシック" charset="0"/>
                <a:cs typeface="+mn-cs"/>
              </a:defRPr>
            </a:lvl1pPr>
          </a:lstStyle>
          <a:p>
            <a:pPr>
              <a:defRPr/>
            </a:pPr>
            <a:endParaRPr lang="en-US"/>
          </a:p>
        </p:txBody>
      </p:sp>
      <p:sp>
        <p:nvSpPr>
          <p:cNvPr id="57349" name="Rectangle 5">
            <a:extLst>
              <a:ext uri="{FF2B5EF4-FFF2-40B4-BE49-F238E27FC236}">
                <a16:creationId xmlns:a16="http://schemas.microsoft.com/office/drawing/2014/main" id="{E8C26C45-7576-39EC-96BD-35F3E60E6AB1}"/>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spcBef>
                <a:spcPct val="0"/>
              </a:spcBef>
              <a:buFontTx/>
              <a:buNone/>
              <a:defRPr sz="1200">
                <a:latin typeface="Times New Roman" panose="02020603050405020304" pitchFamily="18" charset="0"/>
              </a:defRPr>
            </a:lvl1pPr>
          </a:lstStyle>
          <a:p>
            <a:fld id="{E5EFCD59-9D04-4233-A28E-43E9209871E8}"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F1BEFC9-EF07-A81A-5BBD-570279057EB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spcBef>
                <a:spcPct val="0"/>
              </a:spcBef>
              <a:buFontTx/>
              <a:buNone/>
              <a:defRPr sz="1200">
                <a:latin typeface="Times New Roman" charset="0"/>
                <a:ea typeface="ＭＳ Ｐゴシック" charset="0"/>
                <a:cs typeface="+mn-cs"/>
              </a:defRPr>
            </a:lvl1pPr>
          </a:lstStyle>
          <a:p>
            <a:pPr>
              <a:defRPr/>
            </a:pPr>
            <a:endParaRPr lang="en-US"/>
          </a:p>
        </p:txBody>
      </p:sp>
      <p:sp>
        <p:nvSpPr>
          <p:cNvPr id="4099" name="Rectangle 3">
            <a:extLst>
              <a:ext uri="{FF2B5EF4-FFF2-40B4-BE49-F238E27FC236}">
                <a16:creationId xmlns:a16="http://schemas.microsoft.com/office/drawing/2014/main" id="{84CC1CF9-1BB1-C8AE-4BA4-84C88910CF3E}"/>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Times New Roman" charset="0"/>
                <a:ea typeface="ＭＳ Ｐゴシック" charset="0"/>
                <a:cs typeface="+mn-cs"/>
              </a:defRPr>
            </a:lvl1pPr>
          </a:lstStyle>
          <a:p>
            <a:pPr>
              <a:defRPr/>
            </a:pPr>
            <a:endParaRPr lang="en-US"/>
          </a:p>
        </p:txBody>
      </p:sp>
      <p:sp>
        <p:nvSpPr>
          <p:cNvPr id="4100" name="Rectangle 4">
            <a:extLst>
              <a:ext uri="{FF2B5EF4-FFF2-40B4-BE49-F238E27FC236}">
                <a16:creationId xmlns:a16="http://schemas.microsoft.com/office/drawing/2014/main" id="{96B238B4-A9E7-23FD-D446-552FC25366E5}"/>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4101" name="Rectangle 5">
            <a:extLst>
              <a:ext uri="{FF2B5EF4-FFF2-40B4-BE49-F238E27FC236}">
                <a16:creationId xmlns:a16="http://schemas.microsoft.com/office/drawing/2014/main" id="{5725EC5C-7101-03B2-4314-F55B4B3D91AD}"/>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24B9B635-5DA3-4A73-CC67-C522840C4B4F}"/>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spcBef>
                <a:spcPct val="0"/>
              </a:spcBef>
              <a:buFontTx/>
              <a:buNone/>
              <a:defRPr sz="1200">
                <a:latin typeface="Times New Roman" charset="0"/>
                <a:ea typeface="ＭＳ Ｐゴシック" charset="0"/>
                <a:cs typeface="+mn-cs"/>
              </a:defRPr>
            </a:lvl1pPr>
          </a:lstStyle>
          <a:p>
            <a:pPr>
              <a:defRPr/>
            </a:pPr>
            <a:endParaRPr lang="en-US"/>
          </a:p>
        </p:txBody>
      </p:sp>
      <p:sp>
        <p:nvSpPr>
          <p:cNvPr id="4103" name="Rectangle 7">
            <a:extLst>
              <a:ext uri="{FF2B5EF4-FFF2-40B4-BE49-F238E27FC236}">
                <a16:creationId xmlns:a16="http://schemas.microsoft.com/office/drawing/2014/main" id="{A151BBCB-2F7E-9B07-0EB6-A00B4162E046}"/>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spcBef>
                <a:spcPct val="0"/>
              </a:spcBef>
              <a:buFontTx/>
              <a:buNone/>
              <a:defRPr sz="1200">
                <a:latin typeface="Times New Roman" panose="02020603050405020304" pitchFamily="18" charset="0"/>
              </a:defRPr>
            </a:lvl1pPr>
          </a:lstStyle>
          <a:p>
            <a:fld id="{A90DAE13-EF6A-4D46-A444-F124F3F73C3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1A0A093-076D-E51A-3582-80CC1AC6E39A}"/>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fld id="{8600DEBD-425A-4A0D-ABCA-5E6B6B63C824}" type="slidenum">
              <a:rPr lang="en-US" altLang="en-US" sz="1200">
                <a:latin typeface="Times New Roman" panose="02020603050405020304" pitchFamily="18" charset="0"/>
              </a:rPr>
              <a:pPr/>
              <a:t>0</a:t>
            </a:fld>
            <a:endParaRPr lang="en-US" altLang="en-US" sz="1200">
              <a:latin typeface="Times New Roman" panose="02020603050405020304" pitchFamily="18" charset="0"/>
            </a:endParaRPr>
          </a:p>
        </p:txBody>
      </p:sp>
      <p:sp>
        <p:nvSpPr>
          <p:cNvPr id="493570" name="Rectangle 2">
            <a:extLst>
              <a:ext uri="{FF2B5EF4-FFF2-40B4-BE49-F238E27FC236}">
                <a16:creationId xmlns:a16="http://schemas.microsoft.com/office/drawing/2014/main" id="{6F6FBDD3-5640-F0CB-D2D6-92160FB28BF2}"/>
              </a:ext>
            </a:extLst>
          </p:cNvPr>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93571" name="Rectangle 3">
            <a:extLst>
              <a:ext uri="{FF2B5EF4-FFF2-40B4-BE49-F238E27FC236}">
                <a16:creationId xmlns:a16="http://schemas.microsoft.com/office/drawing/2014/main" id="{C36DD62B-5F37-A4C4-1325-1390C0345F05}"/>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are very important for bridges.</a:t>
            </a:r>
            <a:endParaRPr lang="en-CA" dirty="0"/>
          </a:p>
        </p:txBody>
      </p:sp>
      <p:sp>
        <p:nvSpPr>
          <p:cNvPr id="4" name="Slide Number Placeholder 3"/>
          <p:cNvSpPr>
            <a:spLocks noGrp="1"/>
          </p:cNvSpPr>
          <p:nvPr>
            <p:ph type="sldNum" sz="quarter" idx="5"/>
          </p:nvPr>
        </p:nvSpPr>
        <p:spPr/>
        <p:txBody>
          <a:bodyPr/>
          <a:lstStyle/>
          <a:p>
            <a:fld id="{A90DAE13-EF6A-4D46-A444-F124F3F73C3A}" type="slidenum">
              <a:rPr lang="en-US" altLang="en-US" smtClean="0"/>
              <a:pPr/>
              <a:t>28</a:t>
            </a:fld>
            <a:endParaRPr lang="en-US" altLang="en-US"/>
          </a:p>
        </p:txBody>
      </p:sp>
    </p:spTree>
    <p:extLst>
      <p:ext uri="{BB962C8B-B14F-4D97-AF65-F5344CB8AC3E}">
        <p14:creationId xmlns:p14="http://schemas.microsoft.com/office/powerpoint/2010/main" val="1054233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Elastic range</a:t>
            </a:r>
          </a:p>
          <a:p>
            <a:r>
              <a:rPr lang="en-US" dirty="0"/>
              <a:t>Plastic range</a:t>
            </a:r>
          </a:p>
          <a:p>
            <a:r>
              <a:rPr lang="en-US" dirty="0"/>
              <a:t>Strain hardening range</a:t>
            </a:r>
          </a:p>
          <a:p>
            <a:r>
              <a:rPr lang="en-US" dirty="0"/>
              <a:t>Proof stress</a:t>
            </a:r>
            <a:endParaRPr lang="en-CA" dirty="0"/>
          </a:p>
        </p:txBody>
      </p:sp>
      <p:sp>
        <p:nvSpPr>
          <p:cNvPr id="4" name="Slide Number Placeholder 3"/>
          <p:cNvSpPr>
            <a:spLocks noGrp="1"/>
          </p:cNvSpPr>
          <p:nvPr>
            <p:ph type="sldNum" sz="quarter" idx="5"/>
          </p:nvPr>
        </p:nvSpPr>
        <p:spPr/>
        <p:txBody>
          <a:bodyPr/>
          <a:lstStyle/>
          <a:p>
            <a:fld id="{A90DAE13-EF6A-4D46-A444-F124F3F73C3A}" type="slidenum">
              <a:rPr lang="en-US" altLang="en-US" smtClean="0"/>
              <a:pPr/>
              <a:t>31</a:t>
            </a:fld>
            <a:endParaRPr lang="en-US" altLang="en-US"/>
          </a:p>
        </p:txBody>
      </p:sp>
    </p:spTree>
    <p:extLst>
      <p:ext uri="{BB962C8B-B14F-4D97-AF65-F5344CB8AC3E}">
        <p14:creationId xmlns:p14="http://schemas.microsoft.com/office/powerpoint/2010/main" val="3837750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test for toughness. How much energy absorbed at a specific temperature</a:t>
            </a:r>
            <a:endParaRPr lang="en-CA" dirty="0"/>
          </a:p>
        </p:txBody>
      </p:sp>
      <p:sp>
        <p:nvSpPr>
          <p:cNvPr id="4" name="Slide Number Placeholder 3"/>
          <p:cNvSpPr>
            <a:spLocks noGrp="1"/>
          </p:cNvSpPr>
          <p:nvPr>
            <p:ph type="sldNum" sz="quarter" idx="5"/>
          </p:nvPr>
        </p:nvSpPr>
        <p:spPr/>
        <p:txBody>
          <a:bodyPr/>
          <a:lstStyle/>
          <a:p>
            <a:fld id="{A90DAE13-EF6A-4D46-A444-F124F3F73C3A}" type="slidenum">
              <a:rPr lang="en-US" altLang="en-US" smtClean="0"/>
              <a:pPr/>
              <a:t>32</a:t>
            </a:fld>
            <a:endParaRPr lang="en-US" altLang="en-US"/>
          </a:p>
        </p:txBody>
      </p:sp>
    </p:spTree>
    <p:extLst>
      <p:ext uri="{BB962C8B-B14F-4D97-AF65-F5344CB8AC3E}">
        <p14:creationId xmlns:p14="http://schemas.microsoft.com/office/powerpoint/2010/main" val="3679208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22D15D9-BD30-28DF-90D0-5ED57E743DA6}"/>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fld id="{111F05C6-2774-4F18-925B-6C64ADEF417B}" type="slidenum">
              <a:rPr lang="en-US" altLang="en-US" sz="1200">
                <a:latin typeface="Times New Roman" panose="02020603050405020304" pitchFamily="18" charset="0"/>
              </a:rPr>
              <a:pPr/>
              <a:t>33</a:t>
            </a:fld>
            <a:endParaRPr lang="en-US" altLang="en-US" sz="1200">
              <a:latin typeface="Times New Roman" panose="02020603050405020304" pitchFamily="18" charset="0"/>
            </a:endParaRPr>
          </a:p>
        </p:txBody>
      </p:sp>
      <p:sp>
        <p:nvSpPr>
          <p:cNvPr id="559106" name="Rectangle 2">
            <a:extLst>
              <a:ext uri="{FF2B5EF4-FFF2-40B4-BE49-F238E27FC236}">
                <a16:creationId xmlns:a16="http://schemas.microsoft.com/office/drawing/2014/main" id="{DAA65C50-784B-719A-C6C3-8C0CE1A6A375}"/>
              </a:ext>
            </a:extLst>
          </p:cNvPr>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559107" name="Rectangle 3">
            <a:extLst>
              <a:ext uri="{FF2B5EF4-FFF2-40B4-BE49-F238E27FC236}">
                <a16:creationId xmlns:a16="http://schemas.microsoft.com/office/drawing/2014/main" id="{712BAF91-E9A9-AB88-316F-64544C338D28}"/>
              </a:ext>
            </a:extLst>
          </p:cNvPr>
          <p:cNvSpPr>
            <a:spLocks noGrp="1" noChangeArrowheads="1"/>
          </p:cNvSpPr>
          <p:nvPr>
            <p:ph type="body" idx="1"/>
          </p:nvPr>
        </p:nvSpPr>
        <p:spPr/>
        <p:txBody>
          <a:bodyPr/>
          <a:lstStyle/>
          <a:p>
            <a:pPr>
              <a:defRPr/>
            </a:pPr>
            <a:r>
              <a:rPr lang="en-US" dirty="0">
                <a:cs typeface="+mn-cs"/>
              </a:rPr>
              <a:t>Do we want the end of swing to be higher or lower?</a:t>
            </a:r>
          </a:p>
          <a:p>
            <a:pPr>
              <a:defRPr/>
            </a:pPr>
            <a:r>
              <a:rPr lang="en-US" dirty="0">
                <a:cs typeface="+mn-cs"/>
              </a:rPr>
              <a:t>Lower, more energy absorbed by sample.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C54DAEF-4343-F00E-C5A6-123A5F2788FE}"/>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fld id="{4F832353-3AB8-49BE-B293-32AC234846C9}" type="slidenum">
              <a:rPr lang="en-US" altLang="en-US" sz="1200">
                <a:latin typeface="Times New Roman" panose="02020603050405020304" pitchFamily="18" charset="0"/>
              </a:rPr>
              <a:pPr/>
              <a:t>34</a:t>
            </a:fld>
            <a:endParaRPr lang="en-US" altLang="en-US" sz="1200">
              <a:latin typeface="Times New Roman" panose="02020603050405020304" pitchFamily="18" charset="0"/>
            </a:endParaRPr>
          </a:p>
        </p:txBody>
      </p:sp>
      <p:sp>
        <p:nvSpPr>
          <p:cNvPr id="600066" name="Rectangle 2">
            <a:extLst>
              <a:ext uri="{FF2B5EF4-FFF2-40B4-BE49-F238E27FC236}">
                <a16:creationId xmlns:a16="http://schemas.microsoft.com/office/drawing/2014/main" id="{4DEF8567-8F22-19A9-B96A-7CD366CA9C64}"/>
              </a:ext>
            </a:extLst>
          </p:cNvPr>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600067" name="Rectangle 3">
            <a:extLst>
              <a:ext uri="{FF2B5EF4-FFF2-40B4-BE49-F238E27FC236}">
                <a16:creationId xmlns:a16="http://schemas.microsoft.com/office/drawing/2014/main" id="{5D80E26F-764F-0AD0-0563-750AB57162CB}"/>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4C4A279-269C-955A-4B8F-6484DE9072D1}"/>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fld id="{9BF2F8AC-D4D4-4192-A1B6-BAA53B7813F3}" type="slidenum">
              <a:rPr lang="en-US" altLang="en-US" sz="1200">
                <a:latin typeface="Times New Roman" panose="02020603050405020304" pitchFamily="18" charset="0"/>
              </a:rPr>
              <a:pPr/>
              <a:t>35</a:t>
            </a:fld>
            <a:endParaRPr lang="en-US" altLang="en-US" sz="1200">
              <a:latin typeface="Times New Roman" panose="02020603050405020304" pitchFamily="18" charset="0"/>
            </a:endParaRPr>
          </a:p>
        </p:txBody>
      </p:sp>
      <p:sp>
        <p:nvSpPr>
          <p:cNvPr id="581634" name="Rectangle 2">
            <a:extLst>
              <a:ext uri="{FF2B5EF4-FFF2-40B4-BE49-F238E27FC236}">
                <a16:creationId xmlns:a16="http://schemas.microsoft.com/office/drawing/2014/main" id="{A4503A82-FB87-2A48-D78E-A48AD0DC405A}"/>
              </a:ext>
            </a:extLst>
          </p:cNvPr>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581635" name="Rectangle 3">
            <a:extLst>
              <a:ext uri="{FF2B5EF4-FFF2-40B4-BE49-F238E27FC236}">
                <a16:creationId xmlns:a16="http://schemas.microsoft.com/office/drawing/2014/main" id="{D9B48A88-07C3-8F08-23B9-E9FC8A23E2A4}"/>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13D919E-4CBF-DC61-B5C5-7C7128324042}"/>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fld id="{4A60FF18-5A78-4D9C-BA71-5C02278B311B}" type="slidenum">
              <a:rPr lang="en-US" altLang="en-US" sz="1200">
                <a:latin typeface="Times New Roman" panose="02020603050405020304" pitchFamily="18" charset="0"/>
              </a:rPr>
              <a:pPr/>
              <a:t>36</a:t>
            </a:fld>
            <a:endParaRPr lang="en-US" altLang="en-US" sz="1200">
              <a:latin typeface="Times New Roman" panose="02020603050405020304" pitchFamily="18" charset="0"/>
            </a:endParaRPr>
          </a:p>
        </p:txBody>
      </p:sp>
      <p:sp>
        <p:nvSpPr>
          <p:cNvPr id="537602" name="Rectangle 2">
            <a:extLst>
              <a:ext uri="{FF2B5EF4-FFF2-40B4-BE49-F238E27FC236}">
                <a16:creationId xmlns:a16="http://schemas.microsoft.com/office/drawing/2014/main" id="{AE6E34FD-A8ED-F0D2-6E0B-3112501B7CFD}"/>
              </a:ext>
            </a:extLst>
          </p:cNvPr>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537603" name="Rectangle 3">
            <a:extLst>
              <a:ext uri="{FF2B5EF4-FFF2-40B4-BE49-F238E27FC236}">
                <a16:creationId xmlns:a16="http://schemas.microsoft.com/office/drawing/2014/main" id="{4F2546DA-7380-7983-A4AA-F650F4A5F20D}"/>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A88FCF1-A9AB-DC7F-0D86-F51E3FAF6C99}"/>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fld id="{9E9E6494-D174-4F3A-9585-4C3B0CD1714A}" type="slidenum">
              <a:rPr lang="en-US" altLang="en-US" sz="1200">
                <a:latin typeface="Times New Roman" panose="02020603050405020304" pitchFamily="18" charset="0"/>
              </a:rPr>
              <a:pPr/>
              <a:t>37</a:t>
            </a:fld>
            <a:endParaRPr lang="en-US" altLang="en-US" sz="1200">
              <a:latin typeface="Times New Roman" panose="02020603050405020304" pitchFamily="18" charset="0"/>
            </a:endParaRPr>
          </a:p>
        </p:txBody>
      </p:sp>
      <p:sp>
        <p:nvSpPr>
          <p:cNvPr id="561154" name="Rectangle 2">
            <a:extLst>
              <a:ext uri="{FF2B5EF4-FFF2-40B4-BE49-F238E27FC236}">
                <a16:creationId xmlns:a16="http://schemas.microsoft.com/office/drawing/2014/main" id="{58162B16-9ED9-02A7-962A-281F558AC68A}"/>
              </a:ext>
            </a:extLst>
          </p:cNvPr>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561155" name="Rectangle 3">
            <a:extLst>
              <a:ext uri="{FF2B5EF4-FFF2-40B4-BE49-F238E27FC236}">
                <a16:creationId xmlns:a16="http://schemas.microsoft.com/office/drawing/2014/main" id="{73C2ED8F-1276-408B-F2AC-1A0940C8CAEA}"/>
              </a:ext>
            </a:extLst>
          </p:cNvPr>
          <p:cNvSpPr>
            <a:spLocks noGrp="1" noChangeArrowheads="1"/>
          </p:cNvSpPr>
          <p:nvPr>
            <p:ph type="body" idx="1"/>
          </p:nvPr>
        </p:nvSpPr>
        <p:spPr/>
        <p:txBody>
          <a:bodyPr/>
          <a:lstStyle/>
          <a:p>
            <a:pPr>
              <a:defRPr/>
            </a:pPr>
            <a:r>
              <a:rPr lang="en-US" dirty="0">
                <a:cs typeface="+mn-cs"/>
              </a:rPr>
              <a:t>At low temperatures -30C samples are cooled to this then quickly tested.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EDCB46D-1281-2A6A-E1CE-A1A4961381E1}"/>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fld id="{BBC7916C-4F94-43F5-B452-9309EBD051BB}" type="slidenum">
              <a:rPr lang="en-US" altLang="en-US" sz="1200">
                <a:latin typeface="Times New Roman" panose="02020603050405020304" pitchFamily="18" charset="0"/>
              </a:rPr>
              <a:pPr/>
              <a:t>38</a:t>
            </a:fld>
            <a:endParaRPr lang="en-US" altLang="en-US" sz="1200">
              <a:latin typeface="Times New Roman" panose="02020603050405020304" pitchFamily="18" charset="0"/>
            </a:endParaRPr>
          </a:p>
        </p:txBody>
      </p:sp>
      <p:sp>
        <p:nvSpPr>
          <p:cNvPr id="563202" name="Rectangle 2">
            <a:extLst>
              <a:ext uri="{FF2B5EF4-FFF2-40B4-BE49-F238E27FC236}">
                <a16:creationId xmlns:a16="http://schemas.microsoft.com/office/drawing/2014/main" id="{0D2B49C4-3766-58E8-FB9D-37500713219E}"/>
              </a:ext>
            </a:extLst>
          </p:cNvPr>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563203" name="Rectangle 3">
            <a:extLst>
              <a:ext uri="{FF2B5EF4-FFF2-40B4-BE49-F238E27FC236}">
                <a16:creationId xmlns:a16="http://schemas.microsoft.com/office/drawing/2014/main" id="{75916276-4B83-F044-47B8-E8FCD65CA965}"/>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0D2BE2B-AD83-495E-D948-BD7200E7B3F1}"/>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fld id="{E41807FB-A9D9-4857-91CF-F0FA7F73A5B6}" type="slidenum">
              <a:rPr lang="en-US" altLang="en-US" sz="1200">
                <a:latin typeface="Times New Roman" panose="02020603050405020304" pitchFamily="18" charset="0"/>
              </a:rPr>
              <a:pPr/>
              <a:t>41</a:t>
            </a:fld>
            <a:endParaRPr lang="en-US" altLang="en-US" sz="1200">
              <a:latin typeface="Times New Roman" panose="02020603050405020304" pitchFamily="18" charset="0"/>
            </a:endParaRPr>
          </a:p>
        </p:txBody>
      </p:sp>
      <p:sp>
        <p:nvSpPr>
          <p:cNvPr id="548866" name="Rectangle 2">
            <a:extLst>
              <a:ext uri="{FF2B5EF4-FFF2-40B4-BE49-F238E27FC236}">
                <a16:creationId xmlns:a16="http://schemas.microsoft.com/office/drawing/2014/main" id="{1B3A2FBE-FE97-0891-29DD-A404CCB06022}"/>
              </a:ext>
            </a:extLst>
          </p:cNvPr>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548867" name="Rectangle 3">
            <a:extLst>
              <a:ext uri="{FF2B5EF4-FFF2-40B4-BE49-F238E27FC236}">
                <a16:creationId xmlns:a16="http://schemas.microsoft.com/office/drawing/2014/main" id="{3006011C-837F-FBAC-78FA-99B0CD37F818}"/>
              </a:ext>
            </a:extLst>
          </p:cNvPr>
          <p:cNvSpPr>
            <a:spLocks noGrp="1" noChangeArrowheads="1"/>
          </p:cNvSpPr>
          <p:nvPr>
            <p:ph type="body" idx="1"/>
          </p:nvPr>
        </p:nvSpPr>
        <p:spPr/>
        <p:txBody>
          <a:bodyPr/>
          <a:lstStyle/>
          <a:p>
            <a:pPr>
              <a:defRPr/>
            </a:pPr>
            <a:r>
              <a:rPr lang="en-US" dirty="0">
                <a:cs typeface="+mn-cs"/>
              </a:rPr>
              <a:t>A36 guaranteed chemical composition. Weldability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t>Severn Bridge, built 1779 – worlds first wrought iron bridge</a:t>
            </a:r>
          </a:p>
        </p:txBody>
      </p:sp>
      <p:sp>
        <p:nvSpPr>
          <p:cNvPr id="4" name="Slide Number Placeholder 3"/>
          <p:cNvSpPr>
            <a:spLocks noGrp="1"/>
          </p:cNvSpPr>
          <p:nvPr>
            <p:ph type="sldNum" sz="quarter" idx="5"/>
          </p:nvPr>
        </p:nvSpPr>
        <p:spPr/>
        <p:txBody>
          <a:bodyPr/>
          <a:lstStyle/>
          <a:p>
            <a:fld id="{A90DAE13-EF6A-4D46-A444-F124F3F73C3A}" type="slidenum">
              <a:rPr lang="en-US" altLang="en-US" smtClean="0"/>
              <a:pPr/>
              <a:t>1</a:t>
            </a:fld>
            <a:endParaRPr lang="en-US" altLang="en-US"/>
          </a:p>
        </p:txBody>
      </p:sp>
    </p:spTree>
    <p:extLst>
      <p:ext uri="{BB962C8B-B14F-4D97-AF65-F5344CB8AC3E}">
        <p14:creationId xmlns:p14="http://schemas.microsoft.com/office/powerpoint/2010/main" val="3966678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660AD9-792B-529A-810D-679D19DAFC59}"/>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fld id="{A679E2AB-E63F-42D1-A7DC-4B67FA05D489}" type="slidenum">
              <a:rPr lang="en-US" altLang="en-US" sz="1200">
                <a:latin typeface="Times New Roman" panose="02020603050405020304" pitchFamily="18" charset="0"/>
              </a:rPr>
              <a:pPr/>
              <a:t>42</a:t>
            </a:fld>
            <a:endParaRPr lang="en-US" altLang="en-US" sz="1200">
              <a:latin typeface="Times New Roman" panose="02020603050405020304" pitchFamily="18" charset="0"/>
            </a:endParaRPr>
          </a:p>
        </p:txBody>
      </p:sp>
      <p:sp>
        <p:nvSpPr>
          <p:cNvPr id="584706" name="Rectangle 2">
            <a:extLst>
              <a:ext uri="{FF2B5EF4-FFF2-40B4-BE49-F238E27FC236}">
                <a16:creationId xmlns:a16="http://schemas.microsoft.com/office/drawing/2014/main" id="{2F1EAF12-AD63-4562-3F46-AF2AC2DDF21C}"/>
              </a:ext>
            </a:extLst>
          </p:cNvPr>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584707" name="Rectangle 3">
            <a:extLst>
              <a:ext uri="{FF2B5EF4-FFF2-40B4-BE49-F238E27FC236}">
                <a16:creationId xmlns:a16="http://schemas.microsoft.com/office/drawing/2014/main" id="{BEB39461-195C-A3A2-A88B-D6FF241E52CF}"/>
              </a:ext>
            </a:extLst>
          </p:cNvPr>
          <p:cNvSpPr>
            <a:spLocks noGrp="1" noChangeArrowheads="1"/>
          </p:cNvSpPr>
          <p:nvPr>
            <p:ph type="body" idx="1"/>
          </p:nvPr>
        </p:nvSpPr>
        <p:spPr/>
        <p:txBody>
          <a:bodyPr/>
          <a:lstStyle/>
          <a:p>
            <a:pPr>
              <a:defRPr/>
            </a:pPr>
            <a:r>
              <a:rPr lang="en-US" dirty="0">
                <a:cs typeface="+mn-cs"/>
              </a:rPr>
              <a:t>W – Weldable</a:t>
            </a:r>
          </a:p>
          <a:p>
            <a:pPr>
              <a:defRPr/>
            </a:pPr>
            <a:r>
              <a:rPr lang="en-US" dirty="0">
                <a:cs typeface="+mn-cs"/>
              </a:rPr>
              <a:t>A – Atmospheric (Corrosion Resistant)</a:t>
            </a:r>
          </a:p>
          <a:p>
            <a:pPr>
              <a:defRPr/>
            </a:pPr>
            <a:r>
              <a:rPr lang="en-US" dirty="0">
                <a:cs typeface="+mn-cs"/>
              </a:rPr>
              <a:t>T – Tough (Category “CAT” 2 or 3, 27J -20 or -30)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14DC390-BE79-9C8D-6145-19611454DB42}"/>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fld id="{6703E12A-F91F-477B-8F42-74187E853FB9}" type="slidenum">
              <a:rPr lang="en-US" altLang="en-US" sz="1200">
                <a:latin typeface="Times New Roman" panose="02020603050405020304" pitchFamily="18" charset="0"/>
              </a:rPr>
              <a:pPr/>
              <a:t>43</a:t>
            </a:fld>
            <a:endParaRPr lang="en-US" altLang="en-US" sz="1200">
              <a:latin typeface="Times New Roman" panose="02020603050405020304" pitchFamily="18" charset="0"/>
            </a:endParaRPr>
          </a:p>
        </p:txBody>
      </p:sp>
      <p:sp>
        <p:nvSpPr>
          <p:cNvPr id="544770" name="Rectangle 2">
            <a:extLst>
              <a:ext uri="{FF2B5EF4-FFF2-40B4-BE49-F238E27FC236}">
                <a16:creationId xmlns:a16="http://schemas.microsoft.com/office/drawing/2014/main" id="{8660B742-3632-89B4-B507-ACB2F1B550EE}"/>
              </a:ext>
            </a:extLst>
          </p:cNvPr>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544771" name="Rectangle 3">
            <a:extLst>
              <a:ext uri="{FF2B5EF4-FFF2-40B4-BE49-F238E27FC236}">
                <a16:creationId xmlns:a16="http://schemas.microsoft.com/office/drawing/2014/main" id="{C880978F-2291-53DE-B3BA-90314ACDF475}"/>
              </a:ext>
            </a:extLst>
          </p:cNvPr>
          <p:cNvSpPr>
            <a:spLocks noGrp="1" noChangeArrowheads="1"/>
          </p:cNvSpPr>
          <p:nvPr>
            <p:ph type="body" idx="1"/>
          </p:nvPr>
        </p:nvSpPr>
        <p:spPr/>
        <p:txBody>
          <a:bodyPr/>
          <a:lstStyle/>
          <a:p>
            <a:pPr>
              <a:defRPr/>
            </a:pPr>
            <a:r>
              <a:rPr lang="en-US" dirty="0">
                <a:cs typeface="+mn-cs"/>
              </a:rPr>
              <a:t>27J is required test energy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443DBF5-0664-BF16-E1FE-F0BB2E7A2062}"/>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fld id="{E3C82E0A-44F4-4AF8-9424-A71C80D4922A}" type="slidenum">
              <a:rPr lang="en-US" altLang="en-US" sz="1200">
                <a:latin typeface="Times New Roman" panose="02020603050405020304" pitchFamily="18" charset="0"/>
              </a:rPr>
              <a:pPr/>
              <a:t>44</a:t>
            </a:fld>
            <a:endParaRPr lang="en-US" altLang="en-US" sz="1200">
              <a:latin typeface="Times New Roman" panose="02020603050405020304" pitchFamily="18" charset="0"/>
            </a:endParaRPr>
          </a:p>
        </p:txBody>
      </p:sp>
      <p:sp>
        <p:nvSpPr>
          <p:cNvPr id="552962" name="Rectangle 2">
            <a:extLst>
              <a:ext uri="{FF2B5EF4-FFF2-40B4-BE49-F238E27FC236}">
                <a16:creationId xmlns:a16="http://schemas.microsoft.com/office/drawing/2014/main" id="{375620AB-F560-7787-5BF4-33F6095097D5}"/>
              </a:ext>
            </a:extLst>
          </p:cNvPr>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552963" name="Rectangle 3">
            <a:extLst>
              <a:ext uri="{FF2B5EF4-FFF2-40B4-BE49-F238E27FC236}">
                <a16:creationId xmlns:a16="http://schemas.microsoft.com/office/drawing/2014/main" id="{38278581-4A6D-6BF1-7055-E8245D13DB49}"/>
              </a:ext>
            </a:extLst>
          </p:cNvPr>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479804C-E47B-4500-F0EC-25190EFFDFCA}"/>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fld id="{5BDEF879-872B-4DC9-AF21-22F306F63681}" type="slidenum">
              <a:rPr lang="en-US" altLang="en-US" sz="1200">
                <a:latin typeface="Times New Roman" panose="02020603050405020304" pitchFamily="18" charset="0"/>
              </a:rPr>
              <a:pPr/>
              <a:t>46</a:t>
            </a:fld>
            <a:endParaRPr lang="en-US" altLang="en-US" sz="1200">
              <a:latin typeface="Times New Roman" panose="02020603050405020304" pitchFamily="18" charset="0"/>
            </a:endParaRPr>
          </a:p>
        </p:txBody>
      </p:sp>
      <p:sp>
        <p:nvSpPr>
          <p:cNvPr id="555010" name="Rectangle 2">
            <a:extLst>
              <a:ext uri="{FF2B5EF4-FFF2-40B4-BE49-F238E27FC236}">
                <a16:creationId xmlns:a16="http://schemas.microsoft.com/office/drawing/2014/main" id="{22C968BD-B77E-4EE9-F3AC-6886534365E2}"/>
              </a:ext>
            </a:extLst>
          </p:cNvPr>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555011" name="Rectangle 3">
            <a:extLst>
              <a:ext uri="{FF2B5EF4-FFF2-40B4-BE49-F238E27FC236}">
                <a16:creationId xmlns:a16="http://schemas.microsoft.com/office/drawing/2014/main" id="{E703BC91-1DC4-A1A3-12C0-D5AC5C7700AD}"/>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C981EBC-735E-1877-31CE-79A4A8E39390}"/>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fld id="{EECEE188-8F7E-4994-B373-F56CB724ECC8}" type="slidenum">
              <a:rPr lang="en-US" altLang="en-US" sz="1200">
                <a:latin typeface="Times New Roman" panose="02020603050405020304" pitchFamily="18" charset="0"/>
              </a:rPr>
              <a:pPr/>
              <a:t>47</a:t>
            </a:fld>
            <a:endParaRPr lang="en-US" altLang="en-US" sz="1200">
              <a:latin typeface="Times New Roman" panose="02020603050405020304" pitchFamily="18" charset="0"/>
            </a:endParaRPr>
          </a:p>
        </p:txBody>
      </p:sp>
      <p:sp>
        <p:nvSpPr>
          <p:cNvPr id="569346" name="Rectangle 2">
            <a:extLst>
              <a:ext uri="{FF2B5EF4-FFF2-40B4-BE49-F238E27FC236}">
                <a16:creationId xmlns:a16="http://schemas.microsoft.com/office/drawing/2014/main" id="{18256967-8EA8-A7FF-3E55-112125BB8C2A}"/>
              </a:ext>
            </a:extLst>
          </p:cNvPr>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569347" name="Rectangle 3">
            <a:extLst>
              <a:ext uri="{FF2B5EF4-FFF2-40B4-BE49-F238E27FC236}">
                <a16:creationId xmlns:a16="http://schemas.microsoft.com/office/drawing/2014/main" id="{6F074EF8-0FEB-4D5D-AF18-38E36834C72C}"/>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C981EBC-735E-1877-31CE-79A4A8E39390}"/>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fld id="{EECEE188-8F7E-4994-B373-F56CB724ECC8}" type="slidenum">
              <a:rPr lang="en-US" altLang="en-US" sz="1200">
                <a:latin typeface="Times New Roman" panose="02020603050405020304" pitchFamily="18" charset="0"/>
              </a:rPr>
              <a:pPr/>
              <a:t>48</a:t>
            </a:fld>
            <a:endParaRPr lang="en-US" altLang="en-US" sz="1200">
              <a:latin typeface="Times New Roman" panose="02020603050405020304" pitchFamily="18" charset="0"/>
            </a:endParaRPr>
          </a:p>
        </p:txBody>
      </p:sp>
      <p:sp>
        <p:nvSpPr>
          <p:cNvPr id="569346" name="Rectangle 2">
            <a:extLst>
              <a:ext uri="{FF2B5EF4-FFF2-40B4-BE49-F238E27FC236}">
                <a16:creationId xmlns:a16="http://schemas.microsoft.com/office/drawing/2014/main" id="{18256967-8EA8-A7FF-3E55-112125BB8C2A}"/>
              </a:ext>
            </a:extLst>
          </p:cNvPr>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569347" name="Rectangle 3">
            <a:extLst>
              <a:ext uri="{FF2B5EF4-FFF2-40B4-BE49-F238E27FC236}">
                <a16:creationId xmlns:a16="http://schemas.microsoft.com/office/drawing/2014/main" id="{6F074EF8-0FEB-4D5D-AF18-38E36834C72C}"/>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207339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479804C-E47B-4500-F0EC-25190EFFDFCA}"/>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fld id="{5BDEF879-872B-4DC9-AF21-22F306F63681}" type="slidenum">
              <a:rPr lang="en-US" altLang="en-US" sz="1200">
                <a:latin typeface="Times New Roman" panose="02020603050405020304" pitchFamily="18" charset="0"/>
              </a:rPr>
              <a:pPr/>
              <a:t>49</a:t>
            </a:fld>
            <a:endParaRPr lang="en-US" altLang="en-US" sz="1200">
              <a:latin typeface="Times New Roman" panose="02020603050405020304" pitchFamily="18" charset="0"/>
            </a:endParaRPr>
          </a:p>
        </p:txBody>
      </p:sp>
      <p:sp>
        <p:nvSpPr>
          <p:cNvPr id="555010" name="Rectangle 2">
            <a:extLst>
              <a:ext uri="{FF2B5EF4-FFF2-40B4-BE49-F238E27FC236}">
                <a16:creationId xmlns:a16="http://schemas.microsoft.com/office/drawing/2014/main" id="{22C968BD-B77E-4EE9-F3AC-6886534365E2}"/>
              </a:ext>
            </a:extLst>
          </p:cNvPr>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555011" name="Rectangle 3">
            <a:extLst>
              <a:ext uri="{FF2B5EF4-FFF2-40B4-BE49-F238E27FC236}">
                <a16:creationId xmlns:a16="http://schemas.microsoft.com/office/drawing/2014/main" id="{E703BC91-1DC4-A1A3-12C0-D5AC5C7700AD}"/>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355352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C981EBC-735E-1877-31CE-79A4A8E39390}"/>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fld id="{EECEE188-8F7E-4994-B373-F56CB724ECC8}" type="slidenum">
              <a:rPr lang="en-US" altLang="en-US" sz="1200">
                <a:latin typeface="Times New Roman" panose="02020603050405020304" pitchFamily="18" charset="0"/>
              </a:rPr>
              <a:pPr/>
              <a:t>50</a:t>
            </a:fld>
            <a:endParaRPr lang="en-US" altLang="en-US" sz="1200">
              <a:latin typeface="Times New Roman" panose="02020603050405020304" pitchFamily="18" charset="0"/>
            </a:endParaRPr>
          </a:p>
        </p:txBody>
      </p:sp>
      <p:sp>
        <p:nvSpPr>
          <p:cNvPr id="569346" name="Rectangle 2">
            <a:extLst>
              <a:ext uri="{FF2B5EF4-FFF2-40B4-BE49-F238E27FC236}">
                <a16:creationId xmlns:a16="http://schemas.microsoft.com/office/drawing/2014/main" id="{18256967-8EA8-A7FF-3E55-112125BB8C2A}"/>
              </a:ext>
            </a:extLst>
          </p:cNvPr>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569347" name="Rectangle 3">
            <a:extLst>
              <a:ext uri="{FF2B5EF4-FFF2-40B4-BE49-F238E27FC236}">
                <a16:creationId xmlns:a16="http://schemas.microsoft.com/office/drawing/2014/main" id="{6F074EF8-0FEB-4D5D-AF18-38E36834C72C}"/>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3274962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C981EBC-735E-1877-31CE-79A4A8E39390}"/>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fld id="{EECEE188-8F7E-4994-B373-F56CB724ECC8}" type="slidenum">
              <a:rPr lang="en-US" altLang="en-US" sz="1200">
                <a:latin typeface="Times New Roman" panose="02020603050405020304" pitchFamily="18" charset="0"/>
              </a:rPr>
              <a:pPr/>
              <a:t>51</a:t>
            </a:fld>
            <a:endParaRPr lang="en-US" altLang="en-US" sz="1200">
              <a:latin typeface="Times New Roman" panose="02020603050405020304" pitchFamily="18" charset="0"/>
            </a:endParaRPr>
          </a:p>
        </p:txBody>
      </p:sp>
      <p:sp>
        <p:nvSpPr>
          <p:cNvPr id="569346" name="Rectangle 2">
            <a:extLst>
              <a:ext uri="{FF2B5EF4-FFF2-40B4-BE49-F238E27FC236}">
                <a16:creationId xmlns:a16="http://schemas.microsoft.com/office/drawing/2014/main" id="{18256967-8EA8-A7FF-3E55-112125BB8C2A}"/>
              </a:ext>
            </a:extLst>
          </p:cNvPr>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569347" name="Rectangle 3">
            <a:extLst>
              <a:ext uri="{FF2B5EF4-FFF2-40B4-BE49-F238E27FC236}">
                <a16:creationId xmlns:a16="http://schemas.microsoft.com/office/drawing/2014/main" id="{6F074EF8-0FEB-4D5D-AF18-38E36834C72C}"/>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855793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479804C-E47B-4500-F0EC-25190EFFDFCA}"/>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fld id="{5BDEF879-872B-4DC9-AF21-22F306F63681}" type="slidenum">
              <a:rPr lang="en-US" altLang="en-US" sz="1200">
                <a:latin typeface="Times New Roman" panose="02020603050405020304" pitchFamily="18" charset="0"/>
              </a:rPr>
              <a:pPr/>
              <a:t>52</a:t>
            </a:fld>
            <a:endParaRPr lang="en-US" altLang="en-US" sz="1200">
              <a:latin typeface="Times New Roman" panose="02020603050405020304" pitchFamily="18" charset="0"/>
            </a:endParaRPr>
          </a:p>
        </p:txBody>
      </p:sp>
      <p:sp>
        <p:nvSpPr>
          <p:cNvPr id="555010" name="Rectangle 2">
            <a:extLst>
              <a:ext uri="{FF2B5EF4-FFF2-40B4-BE49-F238E27FC236}">
                <a16:creationId xmlns:a16="http://schemas.microsoft.com/office/drawing/2014/main" id="{22C968BD-B77E-4EE9-F3AC-6886534365E2}"/>
              </a:ext>
            </a:extLst>
          </p:cNvPr>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555011" name="Rectangle 3">
            <a:extLst>
              <a:ext uri="{FF2B5EF4-FFF2-40B4-BE49-F238E27FC236}">
                <a16:creationId xmlns:a16="http://schemas.microsoft.com/office/drawing/2014/main" id="{E703BC91-1DC4-A1A3-12C0-D5AC5C7700AD}"/>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1459243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4A4D85-13CA-9BA9-1700-23A18A24A678}"/>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fld id="{B7418DFE-3778-41FE-9186-9DBAF806C454}" type="slidenum">
              <a:rPr lang="en-US" altLang="en-US" sz="1200">
                <a:latin typeface="Times New Roman" panose="02020603050405020304" pitchFamily="18" charset="0"/>
              </a:rPr>
              <a:pPr/>
              <a:t>12</a:t>
            </a:fld>
            <a:endParaRPr lang="en-US" altLang="en-US" sz="1200">
              <a:latin typeface="Times New Roman" panose="02020603050405020304" pitchFamily="18" charset="0"/>
            </a:endParaRPr>
          </a:p>
        </p:txBody>
      </p:sp>
      <p:sp>
        <p:nvSpPr>
          <p:cNvPr id="546818" name="Rectangle 2">
            <a:extLst>
              <a:ext uri="{FF2B5EF4-FFF2-40B4-BE49-F238E27FC236}">
                <a16:creationId xmlns:a16="http://schemas.microsoft.com/office/drawing/2014/main" id="{AAE97813-4E3E-D74D-97C7-CFA59EECE9F2}"/>
              </a:ext>
            </a:extLst>
          </p:cNvPr>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546819" name="Rectangle 3">
            <a:extLst>
              <a:ext uri="{FF2B5EF4-FFF2-40B4-BE49-F238E27FC236}">
                <a16:creationId xmlns:a16="http://schemas.microsoft.com/office/drawing/2014/main" id="{6B0F54EE-3228-716A-1C5B-6FC6B7C01791}"/>
              </a:ext>
            </a:extLst>
          </p:cNvPr>
          <p:cNvSpPr>
            <a:spLocks noGrp="1" noChangeArrowheads="1"/>
          </p:cNvSpPr>
          <p:nvPr>
            <p:ph type="body" idx="1"/>
          </p:nvPr>
        </p:nvSpPr>
        <p:spPr/>
        <p:txBody>
          <a:bodyPr/>
          <a:lstStyle/>
          <a:p>
            <a:pPr>
              <a:defRPr/>
            </a:pPr>
            <a:r>
              <a:rPr lang="en-US" dirty="0">
                <a:cs typeface="+mn-cs"/>
              </a:rPr>
              <a:t>50 </a:t>
            </a:r>
            <a:r>
              <a:rPr lang="en-US" dirty="0" err="1">
                <a:cs typeface="+mn-cs"/>
              </a:rPr>
              <a:t>ksi</a:t>
            </a:r>
            <a:r>
              <a:rPr lang="en-US" dirty="0">
                <a:cs typeface="+mn-cs"/>
              </a:rPr>
              <a:t> = 350 MPa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79E5A20-19CD-3E6B-BB25-33D62011CF2E}"/>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fld id="{117E65FE-F2A6-472C-B294-CE78D0AB4215}" type="slidenum">
              <a:rPr lang="en-US" altLang="en-US" sz="1200">
                <a:latin typeface="Times New Roman" panose="02020603050405020304" pitchFamily="18" charset="0"/>
              </a:rPr>
              <a:pPr/>
              <a:t>13</a:t>
            </a:fld>
            <a:endParaRPr lang="en-US" altLang="en-US" sz="1200">
              <a:latin typeface="Times New Roman" panose="02020603050405020304" pitchFamily="18" charset="0"/>
            </a:endParaRPr>
          </a:p>
        </p:txBody>
      </p:sp>
      <p:sp>
        <p:nvSpPr>
          <p:cNvPr id="473090" name="Rectangle 2">
            <a:extLst>
              <a:ext uri="{FF2B5EF4-FFF2-40B4-BE49-F238E27FC236}">
                <a16:creationId xmlns:a16="http://schemas.microsoft.com/office/drawing/2014/main" id="{51DC3EC1-B644-EF0F-E0AC-404B006DC909}"/>
              </a:ext>
            </a:extLst>
          </p:cNvPr>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73091" name="Rectangle 3">
            <a:extLst>
              <a:ext uri="{FF2B5EF4-FFF2-40B4-BE49-F238E27FC236}">
                <a16:creationId xmlns:a16="http://schemas.microsoft.com/office/drawing/2014/main" id="{C0407B56-6E7B-220E-9604-FBD24F81177C}"/>
              </a:ext>
            </a:extLst>
          </p:cNvPr>
          <p:cNvSpPr>
            <a:spLocks noGrp="1" noChangeArrowheads="1"/>
          </p:cNvSpPr>
          <p:nvPr>
            <p:ph type="body" idx="1"/>
          </p:nvPr>
        </p:nvSpPr>
        <p:spPr/>
        <p:txBody>
          <a:bodyPr/>
          <a:lstStyle/>
          <a:p>
            <a:pPr>
              <a:defRPr/>
            </a:pPr>
            <a:r>
              <a:rPr lang="en-US" dirty="0">
                <a:cs typeface="+mn-cs"/>
              </a:rPr>
              <a:t>Strength and hardness increase.</a:t>
            </a:r>
          </a:p>
          <a:p>
            <a:pPr>
              <a:defRPr/>
            </a:pPr>
            <a:r>
              <a:rPr lang="en-US" dirty="0">
                <a:cs typeface="+mn-cs"/>
              </a:rPr>
              <a:t>Ductility decreases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080FA1B-ACBB-1998-6634-0D4931FB9620}"/>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fld id="{204BBBCA-CD42-404C-8853-C3819A6CCC76}" type="slidenum">
              <a:rPr lang="en-US" altLang="en-US" sz="1200">
                <a:latin typeface="Times New Roman" panose="02020603050405020304" pitchFamily="18" charset="0"/>
              </a:rPr>
              <a:pPr/>
              <a:t>20</a:t>
            </a:fld>
            <a:endParaRPr lang="en-US" altLang="en-US" sz="1200">
              <a:latin typeface="Times New Roman" panose="02020603050405020304" pitchFamily="18" charset="0"/>
            </a:endParaRPr>
          </a:p>
        </p:txBody>
      </p:sp>
      <p:sp>
        <p:nvSpPr>
          <p:cNvPr id="481282" name="Rectangle 2">
            <a:extLst>
              <a:ext uri="{FF2B5EF4-FFF2-40B4-BE49-F238E27FC236}">
                <a16:creationId xmlns:a16="http://schemas.microsoft.com/office/drawing/2014/main" id="{43D8EAC1-EA9E-F735-7BDA-F72FD4C5C6AE}"/>
              </a:ext>
            </a:extLst>
          </p:cNvPr>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81283" name="Rectangle 3">
            <a:extLst>
              <a:ext uri="{FF2B5EF4-FFF2-40B4-BE49-F238E27FC236}">
                <a16:creationId xmlns:a16="http://schemas.microsoft.com/office/drawing/2014/main" id="{FECD154C-AEBA-F02E-8E88-887DEA6C8991}"/>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79E5A20-19CD-3E6B-BB25-33D62011CF2E}"/>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fld id="{117E65FE-F2A6-472C-B294-CE78D0AB4215}" type="slidenum">
              <a:rPr lang="en-US" altLang="en-US" sz="1200">
                <a:latin typeface="Times New Roman" panose="02020603050405020304" pitchFamily="18" charset="0"/>
              </a:rPr>
              <a:pPr/>
              <a:t>21</a:t>
            </a:fld>
            <a:endParaRPr lang="en-US" altLang="en-US" sz="1200">
              <a:latin typeface="Times New Roman" panose="02020603050405020304" pitchFamily="18" charset="0"/>
            </a:endParaRPr>
          </a:p>
        </p:txBody>
      </p:sp>
      <p:sp>
        <p:nvSpPr>
          <p:cNvPr id="473090" name="Rectangle 2">
            <a:extLst>
              <a:ext uri="{FF2B5EF4-FFF2-40B4-BE49-F238E27FC236}">
                <a16:creationId xmlns:a16="http://schemas.microsoft.com/office/drawing/2014/main" id="{51DC3EC1-B644-EF0F-E0AC-404B006DC909}"/>
              </a:ext>
            </a:extLst>
          </p:cNvPr>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473091" name="Rectangle 3">
            <a:extLst>
              <a:ext uri="{FF2B5EF4-FFF2-40B4-BE49-F238E27FC236}">
                <a16:creationId xmlns:a16="http://schemas.microsoft.com/office/drawing/2014/main" id="{C0407B56-6E7B-220E-9604-FBD24F81177C}"/>
              </a:ext>
            </a:extLst>
          </p:cNvPr>
          <p:cNvSpPr>
            <a:spLocks noGrp="1" noChangeArrowheads="1"/>
          </p:cNvSpPr>
          <p:nvPr>
            <p:ph type="body" idx="1"/>
          </p:nvPr>
        </p:nvSpPr>
        <p:spPr/>
        <p:txBody>
          <a:bodyPr/>
          <a:lstStyle/>
          <a:p>
            <a:pPr>
              <a:defRPr/>
            </a:pPr>
            <a:r>
              <a:rPr lang="en-US" dirty="0">
                <a:cs typeface="+mn-cs"/>
              </a:rPr>
              <a:t>Yield stress increases with grain size.</a:t>
            </a:r>
          </a:p>
          <a:p>
            <a:pPr>
              <a:defRPr/>
            </a:pPr>
            <a:r>
              <a:rPr lang="en-US" dirty="0">
                <a:cs typeface="+mn-cs"/>
              </a:rPr>
              <a:t>Ductility decreases with grain size</a:t>
            </a:r>
          </a:p>
        </p:txBody>
      </p:sp>
    </p:spTree>
    <p:extLst>
      <p:ext uri="{BB962C8B-B14F-4D97-AF65-F5344CB8AC3E}">
        <p14:creationId xmlns:p14="http://schemas.microsoft.com/office/powerpoint/2010/main" val="845006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C64035-77B8-2CEC-F8AA-1970EFFD3873}"/>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fld id="{16214F62-C65C-4087-9F80-D0001646B53F}" type="slidenum">
              <a:rPr lang="en-US" altLang="en-US" sz="1200">
                <a:latin typeface="Times New Roman" panose="02020603050405020304" pitchFamily="18" charset="0"/>
              </a:rPr>
              <a:pPr/>
              <a:t>22</a:t>
            </a:fld>
            <a:endParaRPr lang="en-US" altLang="en-US" sz="1200">
              <a:latin typeface="Times New Roman" panose="02020603050405020304" pitchFamily="18" charset="0"/>
            </a:endParaRPr>
          </a:p>
        </p:txBody>
      </p:sp>
      <p:sp>
        <p:nvSpPr>
          <p:cNvPr id="479234" name="Rectangle 2">
            <a:extLst>
              <a:ext uri="{FF2B5EF4-FFF2-40B4-BE49-F238E27FC236}">
                <a16:creationId xmlns:a16="http://schemas.microsoft.com/office/drawing/2014/main" id="{257D7602-8576-F5CD-9FC3-DE6ACE78B601}"/>
              </a:ext>
            </a:extLst>
          </p:cNvPr>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79235" name="Rectangle 3">
            <a:extLst>
              <a:ext uri="{FF2B5EF4-FFF2-40B4-BE49-F238E27FC236}">
                <a16:creationId xmlns:a16="http://schemas.microsoft.com/office/drawing/2014/main" id="{5C2B8201-7EC3-9AFF-009A-D9337C6072B9}"/>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0FE1FAA-65A8-E753-CC6B-7B4B8DE7F41E}"/>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fld id="{65E8D88E-4EFA-49E1-B413-986C6F4357FE}" type="slidenum">
              <a:rPr lang="en-US" altLang="en-US" sz="1200">
                <a:latin typeface="Times New Roman" panose="02020603050405020304" pitchFamily="18" charset="0"/>
              </a:rPr>
              <a:pPr/>
              <a:t>23</a:t>
            </a:fld>
            <a:endParaRPr lang="en-US" altLang="en-US" sz="1200">
              <a:latin typeface="Times New Roman" panose="02020603050405020304" pitchFamily="18" charset="0"/>
            </a:endParaRPr>
          </a:p>
        </p:txBody>
      </p:sp>
      <p:sp>
        <p:nvSpPr>
          <p:cNvPr id="487426" name="Rectangle 2">
            <a:extLst>
              <a:ext uri="{FF2B5EF4-FFF2-40B4-BE49-F238E27FC236}">
                <a16:creationId xmlns:a16="http://schemas.microsoft.com/office/drawing/2014/main" id="{497E1481-FF45-372C-9DFC-EDE5739C1211}"/>
              </a:ext>
            </a:extLst>
          </p:cNvPr>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87427" name="Rectangle 3">
            <a:extLst>
              <a:ext uri="{FF2B5EF4-FFF2-40B4-BE49-F238E27FC236}">
                <a16:creationId xmlns:a16="http://schemas.microsoft.com/office/drawing/2014/main" id="{0FAF24CC-37CB-5E98-62DE-2DB9C2383392}"/>
              </a:ext>
            </a:extLst>
          </p:cNvPr>
          <p:cNvSpPr>
            <a:spLocks noGrp="1" noChangeArrowheads="1"/>
          </p:cNvSpPr>
          <p:nvPr>
            <p:ph type="body" idx="1"/>
          </p:nvPr>
        </p:nvSpPr>
        <p:spPr/>
        <p:txBody>
          <a:bodyPr/>
          <a:lstStyle/>
          <a:p>
            <a:pPr>
              <a:defRPr/>
            </a:pPr>
            <a:r>
              <a:rPr lang="en-US" dirty="0">
                <a:cs typeface="+mn-cs"/>
              </a:rPr>
              <a:t>Heat straightening up to 1100 F</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Welding for stress relieving</a:t>
            </a:r>
            <a:endParaRPr lang="en-CA" dirty="0"/>
          </a:p>
        </p:txBody>
      </p:sp>
      <p:sp>
        <p:nvSpPr>
          <p:cNvPr id="4" name="Slide Number Placeholder 3"/>
          <p:cNvSpPr>
            <a:spLocks noGrp="1"/>
          </p:cNvSpPr>
          <p:nvPr>
            <p:ph type="sldNum" sz="quarter" idx="5"/>
          </p:nvPr>
        </p:nvSpPr>
        <p:spPr/>
        <p:txBody>
          <a:bodyPr/>
          <a:lstStyle/>
          <a:p>
            <a:fld id="{A90DAE13-EF6A-4D46-A444-F124F3F73C3A}" type="slidenum">
              <a:rPr lang="en-US" altLang="en-US" smtClean="0"/>
              <a:pPr/>
              <a:t>27</a:t>
            </a:fld>
            <a:endParaRPr lang="en-US" altLang="en-US"/>
          </a:p>
        </p:txBody>
      </p:sp>
    </p:spTree>
    <p:extLst>
      <p:ext uri="{BB962C8B-B14F-4D97-AF65-F5344CB8AC3E}">
        <p14:creationId xmlns:p14="http://schemas.microsoft.com/office/powerpoint/2010/main" val="3535677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bg>
      <p:bgPr>
        <a:solidFill>
          <a:schemeClr val="accent2"/>
        </a:solidFill>
        <a:effectLst/>
      </p:bgPr>
    </p:bg>
    <p:spTree>
      <p:nvGrpSpPr>
        <p:cNvPr id="1" name=""/>
        <p:cNvGrpSpPr/>
        <p:nvPr/>
      </p:nvGrpSpPr>
      <p:grpSpPr>
        <a:xfrm>
          <a:off x="0" y="0"/>
          <a:ext cx="0" cy="0"/>
          <a:chOff x="0" y="0"/>
          <a:chExt cx="0" cy="0"/>
        </a:xfrm>
      </p:grpSpPr>
      <p:sp>
        <p:nvSpPr>
          <p:cNvPr id="15" name="Rectangle 14"/>
          <p:cNvSpPr/>
          <p:nvPr/>
        </p:nvSpPr>
        <p:spPr>
          <a:xfrm>
            <a:off x="35496" y="4803999"/>
            <a:ext cx="1872208" cy="339502"/>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0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1"/>
            <a:ext cx="1143000" cy="321310"/>
          </a:xfrm>
          <a:prstGeom prst="rect">
            <a:avLst/>
          </a:prstGeom>
        </p:spPr>
      </p:pic>
      <p:sp>
        <p:nvSpPr>
          <p:cNvPr id="14" name="Rectangle 13"/>
          <p:cNvSpPr/>
          <p:nvPr/>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00"/>
          </a:p>
        </p:txBody>
      </p:sp>
      <p:sp>
        <p:nvSpPr>
          <p:cNvPr id="12" name="Title 1"/>
          <p:cNvSpPr>
            <a:spLocks noGrp="1"/>
          </p:cNvSpPr>
          <p:nvPr>
            <p:ph type="ctrTitle" hasCustomPrompt="1"/>
          </p:nvPr>
        </p:nvSpPr>
        <p:spPr>
          <a:xfrm>
            <a:off x="472008" y="776546"/>
            <a:ext cx="8348464" cy="1507173"/>
          </a:xfrm>
        </p:spPr>
        <p:txBody>
          <a:bodyPr anchor="t"/>
          <a:lstStyle>
            <a:lvl1pPr algn="l">
              <a:defRPr sz="3000" b="1">
                <a:solidFill>
                  <a:schemeClr val="bg1"/>
                </a:solidFill>
              </a:defRPr>
            </a:lvl1pPr>
          </a:lstStyle>
          <a:p>
            <a:r>
              <a:rPr lang="en-US" dirty="0"/>
              <a:t>Title of presentation</a:t>
            </a:r>
            <a:endParaRPr lang="en-CA" dirty="0"/>
          </a:p>
        </p:txBody>
      </p:sp>
      <p:sp>
        <p:nvSpPr>
          <p:cNvPr id="13" name="Rectangle 12">
            <a:extLst>
              <a:ext uri="{FF2B5EF4-FFF2-40B4-BE49-F238E27FC236}">
                <a16:creationId xmlns:a16="http://schemas.microsoft.com/office/drawing/2014/main" id="{5FFE8F5B-B518-EC44-A50A-C90EA99081FF}"/>
              </a:ext>
            </a:extLst>
          </p:cNvPr>
          <p:cNvSpPr/>
          <p:nvPr/>
        </p:nvSpPr>
        <p:spPr>
          <a:xfrm>
            <a:off x="552420" y="637396"/>
            <a:ext cx="576000" cy="90000"/>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9" name="Subtitle 2"/>
          <p:cNvSpPr>
            <a:spLocks noGrp="1"/>
          </p:cNvSpPr>
          <p:nvPr>
            <p:ph type="subTitle" idx="1" hasCustomPrompt="1"/>
          </p:nvPr>
        </p:nvSpPr>
        <p:spPr>
          <a:xfrm>
            <a:off x="483446" y="3363838"/>
            <a:ext cx="8355754" cy="452496"/>
          </a:xfrm>
        </p:spPr>
        <p:txBody>
          <a:bodyPr>
            <a:normAutofit/>
          </a:bodyPr>
          <a:lstStyle>
            <a:lvl1pPr marL="0" indent="0" algn="l">
              <a:spcBef>
                <a:spcPts val="0"/>
              </a:spcBef>
              <a:buNone/>
              <a:defRPr sz="1650" baseline="0">
                <a:solidFill>
                  <a:schemeClr val="bg1"/>
                </a:solidFill>
              </a:defRPr>
            </a:lvl1pPr>
            <a:lvl2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650">
                <a:solidFill>
                  <a:schemeClr val="bg1"/>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a:p>
            <a:pPr lvl="1"/>
            <a:endParaRPr lang="en-CA" dirty="0"/>
          </a:p>
        </p:txBody>
      </p:sp>
      <p:sp>
        <p:nvSpPr>
          <p:cNvPr id="16" name="Text Placeholder 21"/>
          <p:cNvSpPr>
            <a:spLocks noGrp="1"/>
          </p:cNvSpPr>
          <p:nvPr>
            <p:ph type="body" sz="quarter" idx="12" hasCustomPrompt="1"/>
          </p:nvPr>
        </p:nvSpPr>
        <p:spPr>
          <a:xfrm>
            <a:off x="483446" y="3834358"/>
            <a:ext cx="8355754" cy="609600"/>
          </a:xfrm>
        </p:spPr>
        <p:txBody>
          <a:bodyPr>
            <a:normAutofit/>
          </a:bodyPr>
          <a:lstStyle>
            <a:lvl1pPr marL="0" indent="0">
              <a:buNone/>
              <a:defRPr sz="1050" baseline="0">
                <a:solidFill>
                  <a:schemeClr val="bg1"/>
                </a:solidFill>
              </a:defRPr>
            </a:lvl1pPr>
            <a:lvl2pPr marL="0" indent="0">
              <a:buNone/>
              <a:defRPr sz="1050">
                <a:solidFill>
                  <a:schemeClr val="bg1"/>
                </a:solidFill>
              </a:defRPr>
            </a:lvl2pPr>
          </a:lstStyle>
          <a:p>
            <a:pPr lvl="0"/>
            <a:r>
              <a:rPr lang="en-US" dirty="0"/>
              <a:t>[Presenter Name], [Presenter Title]</a:t>
            </a:r>
          </a:p>
          <a:p>
            <a:pPr lvl="0"/>
            <a:r>
              <a:rPr lang="en-US" dirty="0"/>
              <a:t>[Month] [Day], [Year]</a:t>
            </a:r>
          </a:p>
        </p:txBody>
      </p:sp>
    </p:spTree>
    <p:extLst>
      <p:ext uri="{BB962C8B-B14F-4D97-AF65-F5344CB8AC3E}">
        <p14:creationId xmlns:p14="http://schemas.microsoft.com/office/powerpoint/2010/main" val="4007533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hasis (Ligh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928471"/>
            <a:ext cx="7315200" cy="3227456"/>
          </a:xfrm>
        </p:spPr>
        <p:txBody>
          <a:bodyPr anchor="ctr"/>
          <a:lstStyle>
            <a:lvl1pPr marL="0" indent="0" algn="ctr">
              <a:buNone/>
              <a:defRPr sz="2400" b="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a point you want to emphasize.</a:t>
            </a:r>
            <a:endParaRPr lang="en-CA" dirty="0"/>
          </a:p>
        </p:txBody>
      </p:sp>
      <p:sp>
        <p:nvSpPr>
          <p:cNvPr id="5" name="Rectangle 4">
            <a:extLst>
              <a:ext uri="{FF2B5EF4-FFF2-40B4-BE49-F238E27FC236}">
                <a16:creationId xmlns:a16="http://schemas.microsoft.com/office/drawing/2014/main" id="{5FFE8F5B-B518-EC44-A50A-C90EA99081FF}"/>
              </a:ext>
            </a:extLst>
          </p:cNvPr>
          <p:cNvSpPr/>
          <p:nvPr/>
        </p:nvSpPr>
        <p:spPr>
          <a:xfrm>
            <a:off x="107506" y="4953399"/>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3"/>
            <a:ext cx="2057400" cy="274637"/>
          </a:xfrm>
          <a:prstGeom prst="rect">
            <a:avLst/>
          </a:prstGeom>
        </p:spPr>
        <p:txBody>
          <a:bodyPr vert="horz" lIns="91440" tIns="45720" rIns="91440" bIns="45720" rtlCol="0" anchor="ctr"/>
          <a:lstStyle>
            <a:lvl1pPr algn="l">
              <a:defRPr sz="975">
                <a:solidFill>
                  <a:srgbClr val="000000"/>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1002"/>
            <a:ext cx="1143000" cy="321310"/>
          </a:xfrm>
          <a:prstGeom prst="rect">
            <a:avLst/>
          </a:prstGeom>
        </p:spPr>
      </p:pic>
    </p:spTree>
    <p:extLst>
      <p:ext uri="{BB962C8B-B14F-4D97-AF65-F5344CB8AC3E}">
        <p14:creationId xmlns:p14="http://schemas.microsoft.com/office/powerpoint/2010/main" val="1735258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mphasis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1"/>
            <a:ext cx="1143000" cy="321310"/>
          </a:xfrm>
          <a:prstGeom prst="rect">
            <a:avLst/>
          </a:prstGeom>
        </p:spPr>
      </p:pic>
      <p:sp>
        <p:nvSpPr>
          <p:cNvPr id="9" name="Subtitle 2">
            <a:extLst>
              <a:ext uri="{FF2B5EF4-FFF2-40B4-BE49-F238E27FC236}">
                <a16:creationId xmlns:a16="http://schemas.microsoft.com/office/drawing/2014/main" id="{D6C6EC09-260E-7844-A3F8-F74886BBBE83}"/>
              </a:ext>
            </a:extLst>
          </p:cNvPr>
          <p:cNvSpPr>
            <a:spLocks noGrp="1"/>
          </p:cNvSpPr>
          <p:nvPr>
            <p:ph type="subTitle" idx="1" hasCustomPrompt="1"/>
          </p:nvPr>
        </p:nvSpPr>
        <p:spPr>
          <a:xfrm>
            <a:off x="914400" y="928471"/>
            <a:ext cx="7315200" cy="3227456"/>
          </a:xfrm>
        </p:spPr>
        <p:txBody>
          <a:bodyPr anchor="ctr"/>
          <a:lstStyle>
            <a:lvl1pPr marL="0" indent="0" algn="ctr">
              <a:buNone/>
              <a:defRPr sz="2400" b="0" baseline="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a point you want to emphasize.</a:t>
            </a:r>
            <a:endParaRPr lang="en-CA" dirty="0"/>
          </a:p>
        </p:txBody>
      </p:sp>
      <p:sp>
        <p:nvSpPr>
          <p:cNvPr id="5"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3"/>
            <a:ext cx="2057400" cy="274637"/>
          </a:xfrm>
          <a:prstGeom prst="rect">
            <a:avLst/>
          </a:prstGeom>
        </p:spPr>
        <p:txBody>
          <a:bodyPr vert="horz" lIns="91440" tIns="45720" rIns="91440" bIns="45720" rtlCol="0" anchor="ctr"/>
          <a:lstStyle>
            <a:lvl1pPr algn="l">
              <a:defRPr sz="975">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6" name="Rectangle 5">
            <a:extLst>
              <a:ext uri="{FF2B5EF4-FFF2-40B4-BE49-F238E27FC236}">
                <a16:creationId xmlns:a16="http://schemas.microsoft.com/office/drawing/2014/main" id="{5FFE8F5B-B518-EC44-A50A-C90EA99081FF}"/>
              </a:ext>
            </a:extLst>
          </p:cNvPr>
          <p:cNvSpPr/>
          <p:nvPr/>
        </p:nvSpPr>
        <p:spPr>
          <a:xfrm>
            <a:off x="107506" y="4953399"/>
            <a:ext cx="1571297" cy="116950"/>
          </a:xfrm>
          <a:prstGeom prst="rect">
            <a:avLst/>
          </a:prstGeom>
          <a:solidFill>
            <a:srgbClr val="36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8660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mphasis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1"/>
            <a:ext cx="1143000" cy="321310"/>
          </a:xfrm>
          <a:prstGeom prst="rect">
            <a:avLst/>
          </a:prstGeom>
        </p:spPr>
      </p:pic>
      <p:sp>
        <p:nvSpPr>
          <p:cNvPr id="10" name="Rectangle 9"/>
          <p:cNvSpPr/>
          <p:nvPr/>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Subtitle 2">
            <a:extLst>
              <a:ext uri="{FF2B5EF4-FFF2-40B4-BE49-F238E27FC236}">
                <a16:creationId xmlns:a16="http://schemas.microsoft.com/office/drawing/2014/main" id="{9BFDAEB0-C263-3249-9B91-A576F97273C4}"/>
              </a:ext>
            </a:extLst>
          </p:cNvPr>
          <p:cNvSpPr>
            <a:spLocks noGrp="1"/>
          </p:cNvSpPr>
          <p:nvPr>
            <p:ph type="subTitle" idx="1" hasCustomPrompt="1"/>
          </p:nvPr>
        </p:nvSpPr>
        <p:spPr>
          <a:xfrm>
            <a:off x="914400" y="928471"/>
            <a:ext cx="7315200" cy="3227456"/>
          </a:xfrm>
        </p:spPr>
        <p:txBody>
          <a:bodyPr anchor="ctr"/>
          <a:lstStyle>
            <a:lvl1pPr marL="0" indent="0" algn="ctr">
              <a:buNone/>
              <a:defRPr sz="2400" b="0" baseline="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a point you want to emphasize.</a:t>
            </a:r>
            <a:endParaRPr lang="en-CA" dirty="0"/>
          </a:p>
        </p:txBody>
      </p:sp>
      <p:sp>
        <p:nvSpPr>
          <p:cNvPr id="6" name="Rectangle 5">
            <a:extLst>
              <a:ext uri="{FF2B5EF4-FFF2-40B4-BE49-F238E27FC236}">
                <a16:creationId xmlns:a16="http://schemas.microsoft.com/office/drawing/2014/main" id="{5FFE8F5B-B518-EC44-A50A-C90EA99081FF}"/>
              </a:ext>
            </a:extLst>
          </p:cNvPr>
          <p:cNvSpPr/>
          <p:nvPr/>
        </p:nvSpPr>
        <p:spPr>
          <a:xfrm>
            <a:off x="107506" y="4953399"/>
            <a:ext cx="1571297" cy="116950"/>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3"/>
            <a:ext cx="2057400" cy="274637"/>
          </a:xfrm>
          <a:prstGeom prst="rect">
            <a:avLst/>
          </a:prstGeom>
        </p:spPr>
        <p:txBody>
          <a:bodyPr vert="horz" lIns="91440" tIns="45720" rIns="91440" bIns="45720" rtlCol="0" anchor="ctr"/>
          <a:lstStyle>
            <a:lvl1pPr algn="l">
              <a:defRPr sz="975">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2867824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FE8F5B-B518-EC44-A50A-C90EA99081FF}"/>
              </a:ext>
            </a:extLst>
          </p:cNvPr>
          <p:cNvSpPr/>
          <p:nvPr/>
        </p:nvSpPr>
        <p:spPr>
          <a:xfrm>
            <a:off x="107506" y="4953399"/>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3"/>
            <a:ext cx="2057400" cy="274637"/>
          </a:xfrm>
          <a:prstGeom prst="rect">
            <a:avLst/>
          </a:prstGeom>
        </p:spPr>
        <p:txBody>
          <a:bodyPr vert="horz" lIns="91440" tIns="45720" rIns="91440" bIns="45720" rtlCol="0" anchor="ctr"/>
          <a:lstStyle>
            <a:lvl1pPr algn="l">
              <a:defRPr sz="975">
                <a:solidFill>
                  <a:srgbClr val="000000"/>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1002"/>
            <a:ext cx="1143000" cy="321310"/>
          </a:xfrm>
          <a:prstGeom prst="rect">
            <a:avLst/>
          </a:prstGeom>
        </p:spPr>
      </p:pic>
      <p:sp>
        <p:nvSpPr>
          <p:cNvPr id="18" name="Content Placeholder 2"/>
          <p:cNvSpPr>
            <a:spLocks noGrp="1"/>
          </p:cNvSpPr>
          <p:nvPr>
            <p:ph idx="1" hasCustomPrompt="1"/>
          </p:nvPr>
        </p:nvSpPr>
        <p:spPr>
          <a:xfrm>
            <a:off x="539552" y="1356959"/>
            <a:ext cx="8229600" cy="32310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1" name="Title 1"/>
          <p:cNvSpPr>
            <a:spLocks noGrp="1"/>
          </p:cNvSpPr>
          <p:nvPr>
            <p:ph type="title" hasCustomPrompt="1"/>
          </p:nvPr>
        </p:nvSpPr>
        <p:spPr>
          <a:xfrm>
            <a:off x="539552" y="339502"/>
            <a:ext cx="8219256" cy="519912"/>
          </a:xfrm>
        </p:spPr>
        <p:txBody>
          <a:bodyPr lIns="0" anchor="t"/>
          <a:lstStyle>
            <a:lvl1pPr>
              <a:defRPr sz="3200" b="1" baseline="0">
                <a:solidFill>
                  <a:srgbClr val="0081AB"/>
                </a:solidFill>
              </a:defRPr>
            </a:lvl1pPr>
          </a:lstStyle>
          <a:p>
            <a:r>
              <a:rPr lang="en-US" dirty="0"/>
              <a:t>Click to edit title</a:t>
            </a:r>
            <a:endParaRPr lang="en-CA" dirty="0"/>
          </a:p>
        </p:txBody>
      </p:sp>
    </p:spTree>
    <p:extLst>
      <p:ext uri="{BB962C8B-B14F-4D97-AF65-F5344CB8AC3E}">
        <p14:creationId xmlns:p14="http://schemas.microsoft.com/office/powerpoint/2010/main" val="3600681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with no 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438150"/>
            <a:ext cx="8229600" cy="40290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Rectangle 4">
            <a:extLst>
              <a:ext uri="{FF2B5EF4-FFF2-40B4-BE49-F238E27FC236}">
                <a16:creationId xmlns:a16="http://schemas.microsoft.com/office/drawing/2014/main" id="{5FFE8F5B-B518-EC44-A50A-C90EA99081FF}"/>
              </a:ext>
            </a:extLst>
          </p:cNvPr>
          <p:cNvSpPr/>
          <p:nvPr/>
        </p:nvSpPr>
        <p:spPr>
          <a:xfrm>
            <a:off x="107506" y="4953399"/>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3"/>
            <a:ext cx="2057400" cy="274637"/>
          </a:xfrm>
          <a:prstGeom prst="rect">
            <a:avLst/>
          </a:prstGeom>
        </p:spPr>
        <p:txBody>
          <a:bodyPr vert="horz" lIns="91440" tIns="45720" rIns="91440" bIns="45720" rtlCol="0" anchor="ctr"/>
          <a:lstStyle>
            <a:lvl1pPr algn="l">
              <a:defRPr sz="975">
                <a:solidFill>
                  <a:srgbClr val="000000"/>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1002"/>
            <a:ext cx="1143000" cy="321310"/>
          </a:xfrm>
          <a:prstGeom prst="rect">
            <a:avLst/>
          </a:prstGeom>
        </p:spPr>
      </p:pic>
    </p:spTree>
    <p:extLst>
      <p:ext uri="{BB962C8B-B14F-4D97-AF65-F5344CB8AC3E}">
        <p14:creationId xmlns:p14="http://schemas.microsoft.com/office/powerpoint/2010/main" val="2686468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e / Contras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p:nvSpPr>
        <p:spPr>
          <a:xfrm>
            <a:off x="4572000" y="0"/>
            <a:ext cx="4572000" cy="50673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7544" y="1275608"/>
            <a:ext cx="3628206" cy="3168352"/>
          </a:xfrm>
        </p:spPr>
        <p:txBody>
          <a:bodyPr/>
          <a:lstStyle>
            <a:lvl1pPr>
              <a:defRPr sz="1350">
                <a:solidFill>
                  <a:schemeClr val="tx1"/>
                </a:solidFill>
              </a:defRPr>
            </a:lvl1pPr>
            <a:lvl2pPr>
              <a:defRPr sz="1050">
                <a:solidFill>
                  <a:schemeClr val="tx1"/>
                </a:solidFill>
              </a:defRPr>
            </a:lvl2pPr>
            <a:lvl3pPr>
              <a:defRPr sz="1050">
                <a:solidFill>
                  <a:schemeClr val="tx1"/>
                </a:solidFill>
              </a:defRPr>
            </a:lvl3pPr>
            <a:lvl4pPr>
              <a:defRPr sz="1050">
                <a:solidFill>
                  <a:schemeClr val="tx1"/>
                </a:solidFill>
              </a:defRPr>
            </a:lvl4pPr>
            <a:lvl5pPr>
              <a:defRPr sz="105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5039544" y="1275608"/>
            <a:ext cx="3628206" cy="3168352"/>
          </a:xfrm>
        </p:spPr>
        <p:txBody>
          <a:bodyPr/>
          <a:lstStyle>
            <a:lvl1pPr>
              <a:defRPr sz="1350">
                <a:solidFill>
                  <a:schemeClr val="tx1"/>
                </a:solidFill>
              </a:defRPr>
            </a:lvl1pPr>
            <a:lvl2pPr>
              <a:defRPr sz="1050">
                <a:solidFill>
                  <a:schemeClr val="tx1"/>
                </a:solidFill>
              </a:defRPr>
            </a:lvl2pPr>
            <a:lvl3pPr>
              <a:defRPr sz="1050">
                <a:solidFill>
                  <a:schemeClr val="tx1"/>
                </a:solidFill>
              </a:defRPr>
            </a:lvl3pPr>
            <a:lvl4pPr>
              <a:defRPr sz="1050">
                <a:solidFill>
                  <a:schemeClr val="tx1"/>
                </a:solidFill>
              </a:defRPr>
            </a:lvl4pPr>
            <a:lvl5pPr>
              <a:defRPr sz="105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Rectangle 10">
            <a:extLst>
              <a:ext uri="{FF2B5EF4-FFF2-40B4-BE49-F238E27FC236}">
                <a16:creationId xmlns:a16="http://schemas.microsoft.com/office/drawing/2014/main" id="{5FFE8F5B-B518-EC44-A50A-C90EA99081FF}"/>
              </a:ext>
            </a:extLst>
          </p:cNvPr>
          <p:cNvSpPr/>
          <p:nvPr/>
        </p:nvSpPr>
        <p:spPr>
          <a:xfrm>
            <a:off x="107506" y="4953399"/>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3"/>
            <a:ext cx="2057400" cy="274637"/>
          </a:xfrm>
          <a:prstGeom prst="rect">
            <a:avLst/>
          </a:prstGeom>
        </p:spPr>
        <p:txBody>
          <a:bodyPr vert="horz" lIns="91440" tIns="45720" rIns="91440" bIns="45720" rtlCol="0" anchor="ctr"/>
          <a:lstStyle>
            <a:lvl1pPr algn="l">
              <a:defRPr sz="975">
                <a:solidFill>
                  <a:srgbClr val="000000"/>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1002"/>
            <a:ext cx="1143000" cy="321310"/>
          </a:xfrm>
          <a:prstGeom prst="rect">
            <a:avLst/>
          </a:prstGeom>
        </p:spPr>
      </p:pic>
      <p:sp>
        <p:nvSpPr>
          <p:cNvPr id="15"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379974"/>
            <a:ext cx="3628206" cy="569218"/>
          </a:xfrm>
        </p:spPr>
        <p:txBody>
          <a:bodyPr anchor="t"/>
          <a:lstStyle>
            <a:lvl1pPr>
              <a:defRPr sz="2100" b="1">
                <a:solidFill>
                  <a:srgbClr val="0081AB"/>
                </a:solidFill>
              </a:defRPr>
            </a:lvl1pPr>
          </a:lstStyle>
          <a:p>
            <a:r>
              <a:rPr lang="en-US" dirty="0"/>
              <a:t>Concept #2</a:t>
            </a:r>
            <a:endParaRPr lang="en-CA" dirty="0"/>
          </a:p>
        </p:txBody>
      </p:sp>
      <p:sp>
        <p:nvSpPr>
          <p:cNvPr id="16" name="Text Placeholder 50">
            <a:extLst>
              <a:ext uri="{FF2B5EF4-FFF2-40B4-BE49-F238E27FC236}">
                <a16:creationId xmlns:a16="http://schemas.microsoft.com/office/drawing/2014/main" id="{07D2C18B-0EFA-454F-8FCB-5CA4BEE7A2DA}"/>
              </a:ext>
            </a:extLst>
          </p:cNvPr>
          <p:cNvSpPr>
            <a:spLocks noGrp="1"/>
          </p:cNvSpPr>
          <p:nvPr>
            <p:ph type="body" sz="quarter" idx="10" hasCustomPrompt="1"/>
          </p:nvPr>
        </p:nvSpPr>
        <p:spPr>
          <a:xfrm>
            <a:off x="467544" y="378113"/>
            <a:ext cx="3628206" cy="575469"/>
          </a:xfrm>
        </p:spPr>
        <p:txBody>
          <a:bodyPr anchor="t"/>
          <a:lstStyle>
            <a:lvl1pPr marL="0" indent="0">
              <a:buNone/>
              <a:defRPr sz="2100" b="1">
                <a:solidFill>
                  <a:srgbClr val="0081AB"/>
                </a:solidFill>
              </a:defRPr>
            </a:lvl1pPr>
          </a:lstStyle>
          <a:p>
            <a:pPr lvl="0"/>
            <a:r>
              <a:rPr lang="en-US" dirty="0"/>
              <a:t>Concept #1</a:t>
            </a:r>
          </a:p>
        </p:txBody>
      </p:sp>
    </p:spTree>
    <p:extLst>
      <p:ext uri="{BB962C8B-B14F-4D97-AF65-F5344CB8AC3E}">
        <p14:creationId xmlns:p14="http://schemas.microsoft.com/office/powerpoint/2010/main" val="2321132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e / Contrast (Colour)">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p:nvSpPr>
        <p:spPr>
          <a:xfrm>
            <a:off x="4572000" y="0"/>
            <a:ext cx="4572000" cy="506730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CD8BCBB-0B06-1640-B37C-E93E1BD483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1"/>
            <a:ext cx="1143000" cy="321310"/>
          </a:xfrm>
          <a:prstGeom prst="rect">
            <a:avLst/>
          </a:prstGeom>
        </p:spPr>
      </p:pic>
      <p:sp>
        <p:nvSpPr>
          <p:cNvPr id="12" name="Rectangle 11">
            <a:extLst>
              <a:ext uri="{FF2B5EF4-FFF2-40B4-BE49-F238E27FC236}">
                <a16:creationId xmlns:a16="http://schemas.microsoft.com/office/drawing/2014/main" id="{534161E6-DA0F-F149-8BF3-DDA07282D9A4}"/>
              </a:ext>
            </a:extLst>
          </p:cNvPr>
          <p:cNvSpPr/>
          <p:nvPr/>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5FFE8F5B-B518-EC44-A50A-C90EA99081FF}"/>
              </a:ext>
            </a:extLst>
          </p:cNvPr>
          <p:cNvSpPr/>
          <p:nvPr/>
        </p:nvSpPr>
        <p:spPr>
          <a:xfrm>
            <a:off x="107506" y="4953399"/>
            <a:ext cx="1571297" cy="116950"/>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3"/>
            <a:ext cx="2057400" cy="274637"/>
          </a:xfrm>
          <a:prstGeom prst="rect">
            <a:avLst/>
          </a:prstGeom>
        </p:spPr>
        <p:txBody>
          <a:bodyPr vert="horz" lIns="91440" tIns="45720" rIns="91440" bIns="45720" rtlCol="0" anchor="ctr"/>
          <a:lstStyle>
            <a:lvl1pPr algn="l">
              <a:defRPr sz="975">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17"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379974"/>
            <a:ext cx="3628206" cy="569218"/>
          </a:xfrm>
        </p:spPr>
        <p:txBody>
          <a:bodyPr anchor="t"/>
          <a:lstStyle>
            <a:lvl1pPr>
              <a:defRPr sz="2100" b="1">
                <a:solidFill>
                  <a:schemeClr val="bg1"/>
                </a:solidFill>
              </a:defRPr>
            </a:lvl1pPr>
          </a:lstStyle>
          <a:p>
            <a:r>
              <a:rPr lang="en-US" dirty="0"/>
              <a:t>Concept #2</a:t>
            </a:r>
            <a:endParaRPr lang="en-CA" dirty="0"/>
          </a:p>
        </p:txBody>
      </p:sp>
      <p:sp>
        <p:nvSpPr>
          <p:cNvPr id="18" name="Text Placeholder 50">
            <a:extLst>
              <a:ext uri="{FF2B5EF4-FFF2-40B4-BE49-F238E27FC236}">
                <a16:creationId xmlns:a16="http://schemas.microsoft.com/office/drawing/2014/main" id="{07D2C18B-0EFA-454F-8FCB-5CA4BEE7A2DA}"/>
              </a:ext>
            </a:extLst>
          </p:cNvPr>
          <p:cNvSpPr>
            <a:spLocks noGrp="1"/>
          </p:cNvSpPr>
          <p:nvPr>
            <p:ph type="body" sz="quarter" idx="10" hasCustomPrompt="1"/>
          </p:nvPr>
        </p:nvSpPr>
        <p:spPr>
          <a:xfrm>
            <a:off x="467544" y="378113"/>
            <a:ext cx="3628206" cy="575469"/>
          </a:xfrm>
        </p:spPr>
        <p:txBody>
          <a:bodyPr anchor="t"/>
          <a:lstStyle>
            <a:lvl1pPr marL="0" indent="0">
              <a:buNone/>
              <a:defRPr sz="2100" b="1">
                <a:solidFill>
                  <a:schemeClr val="bg1"/>
                </a:solidFill>
              </a:defRPr>
            </a:lvl1pPr>
          </a:lstStyle>
          <a:p>
            <a:pPr lvl="0"/>
            <a:r>
              <a:rPr lang="en-US" dirty="0"/>
              <a:t>Concept #1</a:t>
            </a:r>
          </a:p>
        </p:txBody>
      </p:sp>
      <p:sp>
        <p:nvSpPr>
          <p:cNvPr id="19" name="Content Placeholder 2"/>
          <p:cNvSpPr>
            <a:spLocks noGrp="1"/>
          </p:cNvSpPr>
          <p:nvPr>
            <p:ph sz="half" idx="1"/>
          </p:nvPr>
        </p:nvSpPr>
        <p:spPr>
          <a:xfrm>
            <a:off x="467544" y="1275608"/>
            <a:ext cx="3628206" cy="3168352"/>
          </a:xfrm>
        </p:spPr>
        <p:txBody>
          <a:bodyPr/>
          <a:lstStyle>
            <a:lvl1pPr>
              <a:defRPr sz="13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20" name="Content Placeholder 3"/>
          <p:cNvSpPr>
            <a:spLocks noGrp="1"/>
          </p:cNvSpPr>
          <p:nvPr>
            <p:ph sz="half" idx="2"/>
          </p:nvPr>
        </p:nvSpPr>
        <p:spPr>
          <a:xfrm>
            <a:off x="5039544" y="1275608"/>
            <a:ext cx="3628206" cy="3168352"/>
          </a:xfrm>
        </p:spPr>
        <p:txBody>
          <a:bodyPr/>
          <a:lstStyle>
            <a:lvl1pPr>
              <a:defRPr sz="13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3546522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ull-slide photo">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1"/>
            <a:ext cx="9144000" cy="5069942"/>
          </a:xfrm>
        </p:spPr>
        <p:txBody>
          <a:bodyPr/>
          <a:lstStyle>
            <a:lvl1pPr marL="0" indent="0">
              <a:buNone/>
              <a:defRPr baseline="0"/>
            </a:lvl1pPr>
          </a:lstStyle>
          <a:p>
            <a:r>
              <a:rPr lang="en-US" dirty="0"/>
              <a:t>[Insert picture]</a:t>
            </a:r>
            <a:endParaRPr lang="en-CA" dirty="0"/>
          </a:p>
        </p:txBody>
      </p:sp>
      <p:sp>
        <p:nvSpPr>
          <p:cNvPr id="4" name="Content Placeholder 2"/>
          <p:cNvSpPr>
            <a:spLocks noGrp="1"/>
          </p:cNvSpPr>
          <p:nvPr>
            <p:ph idx="1"/>
          </p:nvPr>
        </p:nvSpPr>
        <p:spPr>
          <a:xfrm>
            <a:off x="467544" y="483518"/>
            <a:ext cx="8208912" cy="4104456"/>
          </a:xfrm>
        </p:spPr>
        <p:txBody>
          <a:bodyPr/>
          <a:lstStyle>
            <a:lvl1pPr marL="0" indent="0">
              <a:buNone/>
              <a:defRPr sz="2400">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Rectangle 4">
            <a:extLst>
              <a:ext uri="{FF2B5EF4-FFF2-40B4-BE49-F238E27FC236}">
                <a16:creationId xmlns:a16="http://schemas.microsoft.com/office/drawing/2014/main" id="{5FFE8F5B-B518-EC44-A50A-C90EA99081FF}"/>
              </a:ext>
            </a:extLst>
          </p:cNvPr>
          <p:cNvSpPr/>
          <p:nvPr/>
        </p:nvSpPr>
        <p:spPr>
          <a:xfrm>
            <a:off x="107506" y="4953399"/>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4027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 slide">
    <p:bg>
      <p:bgPr>
        <a:solidFill>
          <a:schemeClr val="accent2"/>
        </a:solidFill>
        <a:effectLst/>
      </p:bgPr>
    </p:bg>
    <p:spTree>
      <p:nvGrpSpPr>
        <p:cNvPr id="1" name=""/>
        <p:cNvGrpSpPr/>
        <p:nvPr/>
      </p:nvGrpSpPr>
      <p:grpSpPr>
        <a:xfrm>
          <a:off x="0" y="0"/>
          <a:ext cx="0" cy="0"/>
          <a:chOff x="0" y="0"/>
          <a:chExt cx="0" cy="0"/>
        </a:xfrm>
      </p:grpSpPr>
      <p:sp>
        <p:nvSpPr>
          <p:cNvPr id="2" name="Rectangle 1"/>
          <p:cNvSpPr/>
          <p:nvPr userDrawn="1"/>
        </p:nvSpPr>
        <p:spPr>
          <a:xfrm>
            <a:off x="35496" y="4803998"/>
            <a:ext cx="1872208" cy="339502"/>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ctrTitle" hasCustomPrompt="1"/>
          </p:nvPr>
        </p:nvSpPr>
        <p:spPr>
          <a:xfrm>
            <a:off x="472008" y="776545"/>
            <a:ext cx="8348464" cy="1507173"/>
          </a:xfrm>
        </p:spPr>
        <p:txBody>
          <a:bodyPr anchor="b"/>
          <a:lstStyle>
            <a:lvl1pPr algn="l">
              <a:defRPr sz="4000" b="1">
                <a:solidFill>
                  <a:schemeClr val="bg1"/>
                </a:solidFill>
              </a:defRPr>
            </a:lvl1pPr>
          </a:lstStyle>
          <a:p>
            <a:r>
              <a:rPr lang="en-US" dirty="0"/>
              <a:t>Closing note (</a:t>
            </a:r>
            <a:r>
              <a:rPr lang="en-US" dirty="0" err="1"/>
              <a:t>ie</a:t>
            </a:r>
            <a:r>
              <a:rPr lang="en-US" dirty="0"/>
              <a:t>. “Discuss”)</a:t>
            </a:r>
            <a:endParaRPr lang="en-CA" dirty="0"/>
          </a:p>
        </p:txBody>
      </p:sp>
      <p:sp>
        <p:nvSpPr>
          <p:cNvPr id="12" name="Rectangle 11">
            <a:extLst>
              <a:ext uri="{FF2B5EF4-FFF2-40B4-BE49-F238E27FC236}">
                <a16:creationId xmlns:a16="http://schemas.microsoft.com/office/drawing/2014/main" id="{5FFE8F5B-B518-EC44-A50A-C90EA99081FF}"/>
              </a:ext>
            </a:extLst>
          </p:cNvPr>
          <p:cNvSpPr/>
          <p:nvPr userDrawn="1"/>
        </p:nvSpPr>
        <p:spPr>
          <a:xfrm>
            <a:off x="552420" y="2376000"/>
            <a:ext cx="576000" cy="90000"/>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45129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2">
    <p:bg>
      <p:bgPr>
        <a:solidFill>
          <a:srgbClr val="0081AB"/>
        </a:solidFill>
        <a:effectLst/>
      </p:bgPr>
    </p:bg>
    <p:spTree>
      <p:nvGrpSpPr>
        <p:cNvPr id="1" name=""/>
        <p:cNvGrpSpPr/>
        <p:nvPr/>
      </p:nvGrpSpPr>
      <p:grpSpPr>
        <a:xfrm>
          <a:off x="0" y="0"/>
          <a:ext cx="0" cy="0"/>
          <a:chOff x="0" y="0"/>
          <a:chExt cx="0" cy="0"/>
        </a:xfrm>
      </p:grpSpPr>
      <p:sp>
        <p:nvSpPr>
          <p:cNvPr id="23" name="Rectangle 22"/>
          <p:cNvSpPr/>
          <p:nvPr/>
        </p:nvSpPr>
        <p:spPr>
          <a:xfrm>
            <a:off x="35496" y="4803999"/>
            <a:ext cx="1872208" cy="339502"/>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00"/>
          </a:p>
        </p:txBody>
      </p:sp>
      <p:sp>
        <p:nvSpPr>
          <p:cNvPr id="9" name="Picture Placeholder 8"/>
          <p:cNvSpPr>
            <a:spLocks noGrp="1"/>
          </p:cNvSpPr>
          <p:nvPr>
            <p:ph type="pic" sz="quarter" idx="10"/>
          </p:nvPr>
        </p:nvSpPr>
        <p:spPr>
          <a:xfrm>
            <a:off x="0" y="0"/>
            <a:ext cx="9144000" cy="5070348"/>
          </a:xfrm>
        </p:spPr>
        <p:txBody>
          <a:bodyPr/>
          <a:lstStyle/>
          <a:p>
            <a:r>
              <a:rPr lang="en-US"/>
              <a:t>Click icon to add picture</a:t>
            </a:r>
            <a:endParaRPr lang="en-CA" dirty="0"/>
          </a:p>
        </p:txBody>
      </p:sp>
      <p:sp>
        <p:nvSpPr>
          <p:cNvPr id="7" name="Rectangle 6"/>
          <p:cNvSpPr/>
          <p:nvPr/>
        </p:nvSpPr>
        <p:spPr>
          <a:xfrm>
            <a:off x="0" y="5070348"/>
            <a:ext cx="9144000" cy="73152"/>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0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1"/>
            <a:ext cx="1143000" cy="321310"/>
          </a:xfrm>
          <a:prstGeom prst="rect">
            <a:avLst/>
          </a:prstGeom>
        </p:spPr>
      </p:pic>
      <p:sp>
        <p:nvSpPr>
          <p:cNvPr id="11" name="Subtitle 2"/>
          <p:cNvSpPr>
            <a:spLocks noGrp="1"/>
          </p:cNvSpPr>
          <p:nvPr>
            <p:ph type="subTitle" idx="1" hasCustomPrompt="1"/>
          </p:nvPr>
        </p:nvSpPr>
        <p:spPr>
          <a:xfrm>
            <a:off x="483446" y="3363838"/>
            <a:ext cx="8355754" cy="452496"/>
          </a:xfrm>
        </p:spPr>
        <p:txBody>
          <a:bodyPr>
            <a:normAutofit/>
          </a:bodyPr>
          <a:lstStyle>
            <a:lvl1pPr marL="0" indent="0" algn="l">
              <a:spcBef>
                <a:spcPts val="0"/>
              </a:spcBef>
              <a:buNone/>
              <a:defRPr sz="1650" baseline="0">
                <a:solidFill>
                  <a:schemeClr val="bg1"/>
                </a:solidFill>
              </a:defRPr>
            </a:lvl1pPr>
            <a:lvl2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650">
                <a:solidFill>
                  <a:schemeClr val="bg1"/>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a:p>
            <a:pPr lvl="1"/>
            <a:endParaRPr lang="en-CA" dirty="0"/>
          </a:p>
        </p:txBody>
      </p:sp>
      <p:sp>
        <p:nvSpPr>
          <p:cNvPr id="12" name="Text Placeholder 21"/>
          <p:cNvSpPr>
            <a:spLocks noGrp="1"/>
          </p:cNvSpPr>
          <p:nvPr>
            <p:ph type="body" sz="quarter" idx="12" hasCustomPrompt="1"/>
          </p:nvPr>
        </p:nvSpPr>
        <p:spPr>
          <a:xfrm>
            <a:off x="483446" y="3834358"/>
            <a:ext cx="8355754" cy="609600"/>
          </a:xfrm>
        </p:spPr>
        <p:txBody>
          <a:bodyPr>
            <a:normAutofit/>
          </a:bodyPr>
          <a:lstStyle>
            <a:lvl1pPr marL="0" indent="0">
              <a:buNone/>
              <a:defRPr sz="1050" baseline="0">
                <a:solidFill>
                  <a:schemeClr val="bg1"/>
                </a:solidFill>
              </a:defRPr>
            </a:lvl1pPr>
            <a:lvl2pPr marL="0" indent="0">
              <a:buNone/>
              <a:defRPr sz="1050">
                <a:solidFill>
                  <a:schemeClr val="bg1"/>
                </a:solidFill>
              </a:defRPr>
            </a:lvl2pPr>
          </a:lstStyle>
          <a:p>
            <a:pPr lvl="0"/>
            <a:r>
              <a:rPr lang="en-US" dirty="0"/>
              <a:t>[Presenter Name], [Presenter Title]</a:t>
            </a:r>
          </a:p>
          <a:p>
            <a:pPr lvl="0"/>
            <a:r>
              <a:rPr lang="en-US" dirty="0"/>
              <a:t>[Month] [Day], [Year]</a:t>
            </a:r>
          </a:p>
        </p:txBody>
      </p:sp>
      <p:sp>
        <p:nvSpPr>
          <p:cNvPr id="13" name="Title 1"/>
          <p:cNvSpPr>
            <a:spLocks noGrp="1"/>
          </p:cNvSpPr>
          <p:nvPr>
            <p:ph type="ctrTitle" hasCustomPrompt="1"/>
          </p:nvPr>
        </p:nvSpPr>
        <p:spPr>
          <a:xfrm>
            <a:off x="472008" y="776546"/>
            <a:ext cx="8348464" cy="1507173"/>
          </a:xfrm>
        </p:spPr>
        <p:txBody>
          <a:bodyPr anchor="t"/>
          <a:lstStyle>
            <a:lvl1pPr algn="l">
              <a:defRPr sz="3000" b="1">
                <a:solidFill>
                  <a:schemeClr val="bg1"/>
                </a:solidFill>
              </a:defRPr>
            </a:lvl1pPr>
          </a:lstStyle>
          <a:p>
            <a:r>
              <a:rPr lang="en-US" dirty="0"/>
              <a:t>Title of presentation</a:t>
            </a:r>
            <a:endParaRPr lang="en-CA" dirty="0"/>
          </a:p>
        </p:txBody>
      </p:sp>
      <p:sp>
        <p:nvSpPr>
          <p:cNvPr id="14" name="Rectangle 13">
            <a:extLst>
              <a:ext uri="{FF2B5EF4-FFF2-40B4-BE49-F238E27FC236}">
                <a16:creationId xmlns:a16="http://schemas.microsoft.com/office/drawing/2014/main" id="{5FFE8F5B-B518-EC44-A50A-C90EA99081FF}"/>
              </a:ext>
            </a:extLst>
          </p:cNvPr>
          <p:cNvSpPr/>
          <p:nvPr/>
        </p:nvSpPr>
        <p:spPr>
          <a:xfrm>
            <a:off x="552420" y="637396"/>
            <a:ext cx="576000" cy="90000"/>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Tree>
    <p:extLst>
      <p:ext uri="{BB962C8B-B14F-4D97-AF65-F5344CB8AC3E}">
        <p14:creationId xmlns:p14="http://schemas.microsoft.com/office/powerpoint/2010/main" val="1175225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2" name="Rectangle 1"/>
          <p:cNvSpPr/>
          <p:nvPr/>
        </p:nvSpPr>
        <p:spPr>
          <a:xfrm>
            <a:off x="35496" y="4803999"/>
            <a:ext cx="1872208" cy="339502"/>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0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1"/>
            <a:ext cx="1143000" cy="321310"/>
          </a:xfrm>
          <a:prstGeom prst="rect">
            <a:avLst/>
          </a:prstGeom>
        </p:spPr>
      </p:pic>
      <p:sp>
        <p:nvSpPr>
          <p:cNvPr id="10" name="Rectangle 9"/>
          <p:cNvSpPr/>
          <p:nvPr/>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00"/>
          </a:p>
        </p:txBody>
      </p:sp>
      <p:sp>
        <p:nvSpPr>
          <p:cNvPr id="11" name="Title 1"/>
          <p:cNvSpPr>
            <a:spLocks noGrp="1"/>
          </p:cNvSpPr>
          <p:nvPr>
            <p:ph type="ctrTitle" hasCustomPrompt="1"/>
          </p:nvPr>
        </p:nvSpPr>
        <p:spPr>
          <a:xfrm>
            <a:off x="472008" y="776546"/>
            <a:ext cx="8348464" cy="1507173"/>
          </a:xfrm>
        </p:spPr>
        <p:txBody>
          <a:bodyPr anchor="b"/>
          <a:lstStyle>
            <a:lvl1pPr algn="l">
              <a:defRPr sz="3000" b="1">
                <a:solidFill>
                  <a:schemeClr val="bg1"/>
                </a:solidFill>
              </a:defRPr>
            </a:lvl1pPr>
          </a:lstStyle>
          <a:p>
            <a:r>
              <a:rPr lang="en-US" dirty="0"/>
              <a:t>Closing note (</a:t>
            </a:r>
            <a:r>
              <a:rPr lang="en-US" dirty="0" err="1"/>
              <a:t>ie</a:t>
            </a:r>
            <a:r>
              <a:rPr lang="en-US" dirty="0"/>
              <a:t>. “Discuss”)</a:t>
            </a:r>
            <a:endParaRPr lang="en-CA" dirty="0"/>
          </a:p>
        </p:txBody>
      </p:sp>
      <p:sp>
        <p:nvSpPr>
          <p:cNvPr id="12" name="Rectangle 11">
            <a:extLst>
              <a:ext uri="{FF2B5EF4-FFF2-40B4-BE49-F238E27FC236}">
                <a16:creationId xmlns:a16="http://schemas.microsoft.com/office/drawing/2014/main" id="{5FFE8F5B-B518-EC44-A50A-C90EA99081FF}"/>
              </a:ext>
            </a:extLst>
          </p:cNvPr>
          <p:cNvSpPr/>
          <p:nvPr/>
        </p:nvSpPr>
        <p:spPr>
          <a:xfrm>
            <a:off x="552420" y="2376000"/>
            <a:ext cx="576000" cy="90000"/>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Tree>
    <p:extLst>
      <p:ext uri="{BB962C8B-B14F-4D97-AF65-F5344CB8AC3E}">
        <p14:creationId xmlns:p14="http://schemas.microsoft.com/office/powerpoint/2010/main" val="495427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3"/>
            <a:ext cx="2057400" cy="274637"/>
          </a:xfrm>
          <a:prstGeom prst="rect">
            <a:avLst/>
          </a:prstGeom>
        </p:spPr>
        <p:txBody>
          <a:bodyPr vert="horz" lIns="91440" tIns="45720" rIns="91440" bIns="45720" rtlCol="0" anchor="ctr"/>
          <a:lstStyle>
            <a:lvl1pPr algn="l">
              <a:defRPr sz="975">
                <a:solidFill>
                  <a:srgbClr val="000000"/>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sp>
        <p:nvSpPr>
          <p:cNvPr id="8" name="Text Placeholder 2"/>
          <p:cNvSpPr>
            <a:spLocks noGrp="1"/>
          </p:cNvSpPr>
          <p:nvPr>
            <p:ph type="body" sz="quarter" idx="10"/>
          </p:nvPr>
        </p:nvSpPr>
        <p:spPr>
          <a:xfrm>
            <a:off x="539552" y="1347614"/>
            <a:ext cx="8229600" cy="3240360"/>
          </a:xfrm>
        </p:spPr>
        <p:txBody>
          <a:bodyPr lIns="0"/>
          <a:lstStyle>
            <a:lvl1pPr marL="257175" indent="-257175">
              <a:buFont typeface="Wingdings" panose="05000000000000000000" pitchFamily="2" charset="2"/>
              <a:buChar char="§"/>
              <a:defRPr>
                <a:solidFill>
                  <a:schemeClr val="bg2">
                    <a:lumMod val="10000"/>
                  </a:schemeClr>
                </a:solidFill>
              </a:defRPr>
            </a:lvl1pPr>
            <a:lvl2pPr marL="557213" indent="-214313">
              <a:buFont typeface="Wingdings" panose="05000000000000000000" pitchFamily="2" charset="2"/>
              <a:buChar char="§"/>
              <a:defRPr>
                <a:solidFill>
                  <a:schemeClr val="bg2">
                    <a:lumMod val="10000"/>
                  </a:schemeClr>
                </a:solidFill>
              </a:defRPr>
            </a:lvl2pPr>
            <a:lvl3pPr marL="857250" indent="-171450">
              <a:buFont typeface="Wingdings" panose="05000000000000000000" pitchFamily="2" charset="2"/>
              <a:buChar char="§"/>
              <a:defRPr>
                <a:solidFill>
                  <a:schemeClr val="bg2">
                    <a:lumMod val="10000"/>
                  </a:schemeClr>
                </a:solidFill>
              </a:defRPr>
            </a:lvl3pPr>
            <a:lvl4pPr marL="1200150" indent="-171450">
              <a:buFont typeface="Wingdings" panose="05000000000000000000" pitchFamily="2" charset="2"/>
              <a:buChar char="§"/>
              <a:defRPr>
                <a:solidFill>
                  <a:schemeClr val="bg2">
                    <a:lumMod val="10000"/>
                  </a:schemeClr>
                </a:solidFill>
              </a:defRPr>
            </a:lvl4pPr>
            <a:lvl5pPr marL="1543050" indent="-171450">
              <a:buFont typeface="Wingdings" panose="05000000000000000000" pitchFamily="2" charset="2"/>
              <a:buChar char="§"/>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5FFE8F5B-B518-EC44-A50A-C90EA99081FF}"/>
              </a:ext>
            </a:extLst>
          </p:cNvPr>
          <p:cNvSpPr/>
          <p:nvPr/>
        </p:nvSpPr>
        <p:spPr>
          <a:xfrm>
            <a:off x="107506" y="4953399"/>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1002"/>
            <a:ext cx="1143000" cy="321310"/>
          </a:xfrm>
          <a:prstGeom prst="rect">
            <a:avLst/>
          </a:prstGeom>
        </p:spPr>
      </p:pic>
      <p:sp>
        <p:nvSpPr>
          <p:cNvPr id="13" name="Title 1"/>
          <p:cNvSpPr>
            <a:spLocks noGrp="1"/>
          </p:cNvSpPr>
          <p:nvPr>
            <p:ph type="title" hasCustomPrompt="1"/>
          </p:nvPr>
        </p:nvSpPr>
        <p:spPr>
          <a:xfrm>
            <a:off x="539552" y="339502"/>
            <a:ext cx="8219256" cy="519912"/>
          </a:xfrm>
        </p:spPr>
        <p:txBody>
          <a:bodyPr lIns="0" anchor="t"/>
          <a:lstStyle>
            <a:lvl1pPr>
              <a:defRPr sz="3200" b="1" baseline="0">
                <a:solidFill>
                  <a:srgbClr val="0081AB"/>
                </a:solidFill>
              </a:defRPr>
            </a:lvl1pPr>
          </a:lstStyle>
          <a:p>
            <a:r>
              <a:rPr lang="en-US" dirty="0"/>
              <a:t>Click to edit title</a:t>
            </a:r>
            <a:endParaRPr lang="en-CA" dirty="0"/>
          </a:p>
        </p:txBody>
      </p:sp>
    </p:spTree>
    <p:extLst>
      <p:ext uri="{BB962C8B-B14F-4D97-AF65-F5344CB8AC3E}">
        <p14:creationId xmlns:p14="http://schemas.microsoft.com/office/powerpoint/2010/main" val="3230601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Agenda">
    <p:bg>
      <p:bgPr>
        <a:solidFill>
          <a:srgbClr val="0081AB"/>
        </a:solidFill>
        <a:effectLst/>
      </p:bgPr>
    </p:bg>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3"/>
            <a:ext cx="2057400" cy="274637"/>
          </a:xfrm>
          <a:prstGeom prst="rect">
            <a:avLst/>
          </a:prstGeom>
        </p:spPr>
        <p:txBody>
          <a:bodyPr vert="horz" lIns="91440" tIns="45720" rIns="91440" bIns="45720" rtlCol="0" anchor="ctr"/>
          <a:lstStyle>
            <a:lvl1pPr algn="l">
              <a:defRPr sz="975">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8" name="Text Placeholder 2"/>
          <p:cNvSpPr>
            <a:spLocks noGrp="1"/>
          </p:cNvSpPr>
          <p:nvPr>
            <p:ph type="body" sz="quarter" idx="10"/>
          </p:nvPr>
        </p:nvSpPr>
        <p:spPr>
          <a:xfrm>
            <a:off x="539552" y="1347614"/>
            <a:ext cx="8229600" cy="3240360"/>
          </a:xfrm>
        </p:spPr>
        <p:txBody>
          <a:bodyPr lIns="0"/>
          <a:lstStyle>
            <a:lvl1pPr marL="257175" indent="-257175">
              <a:buFont typeface="Wingdings" panose="05000000000000000000" pitchFamily="2" charset="2"/>
              <a:buChar char="§"/>
              <a:defRPr>
                <a:solidFill>
                  <a:schemeClr val="bg1">
                    <a:lumMod val="95000"/>
                  </a:schemeClr>
                </a:solidFill>
              </a:defRPr>
            </a:lvl1pPr>
            <a:lvl2pPr marL="557213" indent="-214313">
              <a:buFont typeface="Wingdings" panose="05000000000000000000" pitchFamily="2" charset="2"/>
              <a:buChar char="§"/>
              <a:defRPr>
                <a:solidFill>
                  <a:schemeClr val="bg1">
                    <a:lumMod val="95000"/>
                  </a:schemeClr>
                </a:solidFill>
              </a:defRPr>
            </a:lvl2pPr>
            <a:lvl3pPr marL="857250" indent="-171450">
              <a:buFont typeface="Wingdings" panose="05000000000000000000" pitchFamily="2" charset="2"/>
              <a:buChar char="§"/>
              <a:defRPr>
                <a:solidFill>
                  <a:schemeClr val="bg1">
                    <a:lumMod val="95000"/>
                  </a:schemeClr>
                </a:solidFill>
              </a:defRPr>
            </a:lvl3pPr>
            <a:lvl4pPr marL="1200150" indent="-171450">
              <a:buFont typeface="Wingdings" panose="05000000000000000000" pitchFamily="2" charset="2"/>
              <a:buChar char="§"/>
              <a:defRPr>
                <a:solidFill>
                  <a:schemeClr val="bg1">
                    <a:lumMod val="95000"/>
                  </a:schemeClr>
                </a:solidFill>
              </a:defRPr>
            </a:lvl4pPr>
            <a:lvl5pPr marL="1543050" indent="-171450">
              <a:buFont typeface="Wingdings" panose="05000000000000000000" pitchFamily="2" charset="2"/>
              <a:buChar cha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5FFE8F5B-B518-EC44-A50A-C90EA99081FF}"/>
              </a:ext>
            </a:extLst>
          </p:cNvPr>
          <p:cNvSpPr/>
          <p:nvPr/>
        </p:nvSpPr>
        <p:spPr>
          <a:xfrm>
            <a:off x="107506" y="4953399"/>
            <a:ext cx="1571297" cy="116950"/>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5070348"/>
            <a:ext cx="9144000" cy="73152"/>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1"/>
            <a:ext cx="1143000" cy="321310"/>
          </a:xfrm>
          <a:prstGeom prst="rect">
            <a:avLst/>
          </a:prstGeom>
        </p:spPr>
      </p:pic>
      <p:sp>
        <p:nvSpPr>
          <p:cNvPr id="13" name="Title 1"/>
          <p:cNvSpPr>
            <a:spLocks noGrp="1"/>
          </p:cNvSpPr>
          <p:nvPr>
            <p:ph type="title" hasCustomPrompt="1"/>
          </p:nvPr>
        </p:nvSpPr>
        <p:spPr>
          <a:xfrm>
            <a:off x="539552" y="339502"/>
            <a:ext cx="8219256" cy="519912"/>
          </a:xfrm>
        </p:spPr>
        <p:txBody>
          <a:bodyPr lIns="0" anchor="t"/>
          <a:lstStyle>
            <a:lvl1pPr>
              <a:defRPr sz="3200" b="1" baseline="0">
                <a:solidFill>
                  <a:schemeClr val="bg1"/>
                </a:solidFill>
              </a:defRPr>
            </a:lvl1pPr>
          </a:lstStyle>
          <a:p>
            <a:r>
              <a:rPr lang="en-US" dirty="0"/>
              <a:t>Click to edit title</a:t>
            </a:r>
            <a:endParaRPr lang="en-CA" dirty="0"/>
          </a:p>
        </p:txBody>
      </p:sp>
    </p:spTree>
    <p:extLst>
      <p:ext uri="{BB962C8B-B14F-4D97-AF65-F5344CB8AC3E}">
        <p14:creationId xmlns:p14="http://schemas.microsoft.com/office/powerpoint/2010/main" val="379127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Agenda">
    <p:bg>
      <p:bgPr>
        <a:solidFill>
          <a:srgbClr val="36424A"/>
        </a:solidFill>
        <a:effectLst/>
      </p:bgPr>
    </p:bg>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3"/>
            <a:ext cx="2057400" cy="274637"/>
          </a:xfrm>
          <a:prstGeom prst="rect">
            <a:avLst/>
          </a:prstGeom>
        </p:spPr>
        <p:txBody>
          <a:bodyPr vert="horz" lIns="91440" tIns="45720" rIns="91440" bIns="45720" rtlCol="0" anchor="ctr"/>
          <a:lstStyle>
            <a:lvl1pPr algn="l">
              <a:defRPr sz="975">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8" name="Text Placeholder 2"/>
          <p:cNvSpPr>
            <a:spLocks noGrp="1"/>
          </p:cNvSpPr>
          <p:nvPr>
            <p:ph type="body" sz="quarter" idx="10"/>
          </p:nvPr>
        </p:nvSpPr>
        <p:spPr>
          <a:xfrm>
            <a:off x="539552" y="1347614"/>
            <a:ext cx="8229600" cy="3240360"/>
          </a:xfrm>
        </p:spPr>
        <p:txBody>
          <a:bodyPr lIns="0"/>
          <a:lstStyle>
            <a:lvl1pPr marL="257175" indent="-257175">
              <a:buFont typeface="Wingdings" panose="05000000000000000000" pitchFamily="2" charset="2"/>
              <a:buChar char="§"/>
              <a:defRPr>
                <a:solidFill>
                  <a:schemeClr val="bg1">
                    <a:lumMod val="95000"/>
                  </a:schemeClr>
                </a:solidFill>
              </a:defRPr>
            </a:lvl1pPr>
            <a:lvl2pPr marL="557213" indent="-214313">
              <a:buFont typeface="Wingdings" panose="05000000000000000000" pitchFamily="2" charset="2"/>
              <a:buChar char="§"/>
              <a:defRPr>
                <a:solidFill>
                  <a:schemeClr val="bg1">
                    <a:lumMod val="95000"/>
                  </a:schemeClr>
                </a:solidFill>
              </a:defRPr>
            </a:lvl2pPr>
            <a:lvl3pPr marL="857250" indent="-171450">
              <a:buFont typeface="Wingdings" panose="05000000000000000000" pitchFamily="2" charset="2"/>
              <a:buChar char="§"/>
              <a:defRPr>
                <a:solidFill>
                  <a:schemeClr val="bg1">
                    <a:lumMod val="95000"/>
                  </a:schemeClr>
                </a:solidFill>
              </a:defRPr>
            </a:lvl3pPr>
            <a:lvl4pPr marL="1200150" indent="-171450">
              <a:buFont typeface="Wingdings" panose="05000000000000000000" pitchFamily="2" charset="2"/>
              <a:buChar char="§"/>
              <a:defRPr>
                <a:solidFill>
                  <a:schemeClr val="bg1">
                    <a:lumMod val="95000"/>
                  </a:schemeClr>
                </a:solidFill>
              </a:defRPr>
            </a:lvl4pPr>
            <a:lvl5pPr marL="1543050" indent="-171450">
              <a:buFont typeface="Wingdings" panose="05000000000000000000" pitchFamily="2" charset="2"/>
              <a:buChar cha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5FFE8F5B-B518-EC44-A50A-C90EA99081FF}"/>
              </a:ext>
            </a:extLst>
          </p:cNvPr>
          <p:cNvSpPr/>
          <p:nvPr/>
        </p:nvSpPr>
        <p:spPr>
          <a:xfrm>
            <a:off x="107506" y="4953399"/>
            <a:ext cx="1571297" cy="116950"/>
          </a:xfrm>
          <a:prstGeom prst="rect">
            <a:avLst/>
          </a:prstGeom>
          <a:solidFill>
            <a:srgbClr val="36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5070348"/>
            <a:ext cx="9144000" cy="73152"/>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1"/>
            <a:ext cx="1143000" cy="321310"/>
          </a:xfrm>
          <a:prstGeom prst="rect">
            <a:avLst/>
          </a:prstGeom>
        </p:spPr>
      </p:pic>
      <p:sp>
        <p:nvSpPr>
          <p:cNvPr id="12" name="Title 1"/>
          <p:cNvSpPr>
            <a:spLocks noGrp="1"/>
          </p:cNvSpPr>
          <p:nvPr>
            <p:ph type="title" hasCustomPrompt="1"/>
          </p:nvPr>
        </p:nvSpPr>
        <p:spPr>
          <a:xfrm>
            <a:off x="539552" y="339502"/>
            <a:ext cx="8219256" cy="519912"/>
          </a:xfrm>
        </p:spPr>
        <p:txBody>
          <a:bodyPr lIns="0" anchor="t"/>
          <a:lstStyle>
            <a:lvl1pPr>
              <a:defRPr sz="3200" b="1" baseline="0">
                <a:solidFill>
                  <a:schemeClr val="bg1"/>
                </a:solidFill>
              </a:defRPr>
            </a:lvl1pPr>
          </a:lstStyle>
          <a:p>
            <a:r>
              <a:rPr lang="en-US" dirty="0"/>
              <a:t>Click to edit title</a:t>
            </a:r>
            <a:endParaRPr lang="en-CA" dirty="0"/>
          </a:p>
        </p:txBody>
      </p:sp>
    </p:spTree>
    <p:extLst>
      <p:ext uri="{BB962C8B-B14F-4D97-AF65-F5344CB8AC3E}">
        <p14:creationId xmlns:p14="http://schemas.microsoft.com/office/powerpoint/2010/main" val="1793780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vider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79289"/>
            <a:ext cx="7772400" cy="1643037"/>
          </a:xfrm>
        </p:spPr>
        <p:txBody>
          <a:bodyPr lIns="0" tIns="0" rIns="0" bIns="0" anchor="b" anchorCtr="0"/>
          <a:lstStyle>
            <a:lvl1pPr algn="ctr">
              <a:defRPr b="1">
                <a:solidFill>
                  <a:schemeClr val="tx1"/>
                </a:solidFill>
              </a:defRPr>
            </a:lvl1pPr>
          </a:lstStyle>
          <a:p>
            <a:r>
              <a:rPr lang="en-US" dirty="0"/>
              <a:t>Click to add section title</a:t>
            </a:r>
            <a:endParaRPr lang="en-CA" dirty="0"/>
          </a:p>
        </p:txBody>
      </p:sp>
      <p:sp>
        <p:nvSpPr>
          <p:cNvPr id="3" name="Subtitle 2"/>
          <p:cNvSpPr>
            <a:spLocks noGrp="1"/>
          </p:cNvSpPr>
          <p:nvPr>
            <p:ph type="subTitle" idx="1" hasCustomPrompt="1"/>
          </p:nvPr>
        </p:nvSpPr>
        <p:spPr>
          <a:xfrm>
            <a:off x="1371600" y="2801723"/>
            <a:ext cx="6400800" cy="1314003"/>
          </a:xfrm>
        </p:spPr>
        <p:txBody>
          <a:bodyPr lIns="0" tIns="0" rIns="0" bIns="0"/>
          <a:lstStyle>
            <a:lvl1pPr marL="0" indent="0" algn="ctr">
              <a:buNone/>
              <a:defRPr b="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section subtitle</a:t>
            </a:r>
            <a:endParaRPr lang="en-CA" dirty="0"/>
          </a:p>
        </p:txBody>
      </p:sp>
      <p:sp>
        <p:nvSpPr>
          <p:cNvPr id="7" name="Rectangle 6">
            <a:extLst>
              <a:ext uri="{FF2B5EF4-FFF2-40B4-BE49-F238E27FC236}">
                <a16:creationId xmlns:a16="http://schemas.microsoft.com/office/drawing/2014/main" id="{5FFE8F5B-B518-EC44-A50A-C90EA99081FF}"/>
              </a:ext>
            </a:extLst>
          </p:cNvPr>
          <p:cNvSpPr/>
          <p:nvPr/>
        </p:nvSpPr>
        <p:spPr>
          <a:xfrm>
            <a:off x="4284000" y="2506472"/>
            <a:ext cx="576000" cy="90000"/>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FFE8F5B-B518-EC44-A50A-C90EA99081FF}"/>
              </a:ext>
            </a:extLst>
          </p:cNvPr>
          <p:cNvSpPr/>
          <p:nvPr/>
        </p:nvSpPr>
        <p:spPr>
          <a:xfrm>
            <a:off x="107506" y="4953399"/>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3"/>
            <a:ext cx="2057400" cy="274637"/>
          </a:xfrm>
          <a:prstGeom prst="rect">
            <a:avLst/>
          </a:prstGeom>
        </p:spPr>
        <p:txBody>
          <a:bodyPr vert="horz" lIns="91440" tIns="45720" rIns="91440" bIns="45720" rtlCol="0" anchor="ctr"/>
          <a:lstStyle>
            <a:lvl1pPr algn="l">
              <a:defRPr sz="975">
                <a:solidFill>
                  <a:srgbClr val="000000"/>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1002"/>
            <a:ext cx="1143000" cy="321310"/>
          </a:xfrm>
          <a:prstGeom prst="rect">
            <a:avLst/>
          </a:prstGeom>
        </p:spPr>
      </p:pic>
    </p:spTree>
    <p:extLst>
      <p:ext uri="{BB962C8B-B14F-4D97-AF65-F5344CB8AC3E}">
        <p14:creationId xmlns:p14="http://schemas.microsoft.com/office/powerpoint/2010/main" val="2199557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1"/>
            <a:ext cx="1143000" cy="321310"/>
          </a:xfrm>
          <a:prstGeom prst="rect">
            <a:avLst/>
          </a:prstGeom>
        </p:spPr>
      </p:pic>
      <p:sp>
        <p:nvSpPr>
          <p:cNvPr id="7" name="Title 1">
            <a:extLst>
              <a:ext uri="{FF2B5EF4-FFF2-40B4-BE49-F238E27FC236}">
                <a16:creationId xmlns:a16="http://schemas.microsoft.com/office/drawing/2014/main" id="{D5FF3AA9-C096-5042-98A3-25B775F60D1D}"/>
              </a:ext>
            </a:extLst>
          </p:cNvPr>
          <p:cNvSpPr>
            <a:spLocks noGrp="1"/>
          </p:cNvSpPr>
          <p:nvPr>
            <p:ph type="ctrTitle" hasCustomPrompt="1"/>
          </p:nvPr>
        </p:nvSpPr>
        <p:spPr>
          <a:xfrm>
            <a:off x="685800" y="679289"/>
            <a:ext cx="7772400" cy="1643037"/>
          </a:xfrm>
        </p:spPr>
        <p:txBody>
          <a:bodyPr lIns="0" tIns="0" rIns="0" bIns="0" anchor="b" anchorCtr="0"/>
          <a:lstStyle>
            <a:lvl1pPr algn="ctr">
              <a:defRPr b="1">
                <a:solidFill>
                  <a:schemeClr val="bg1"/>
                </a:solidFill>
              </a:defRPr>
            </a:lvl1pPr>
          </a:lstStyle>
          <a:p>
            <a:r>
              <a:rPr lang="en-US" dirty="0"/>
              <a:t>Click to add section title</a:t>
            </a:r>
            <a:endParaRPr lang="en-CA" dirty="0"/>
          </a:p>
        </p:txBody>
      </p:sp>
      <p:sp>
        <p:nvSpPr>
          <p:cNvPr id="9" name="Subtitle 2">
            <a:extLst>
              <a:ext uri="{FF2B5EF4-FFF2-40B4-BE49-F238E27FC236}">
                <a16:creationId xmlns:a16="http://schemas.microsoft.com/office/drawing/2014/main" id="{D039A923-0258-164F-A488-8BC51BE10E15}"/>
              </a:ext>
            </a:extLst>
          </p:cNvPr>
          <p:cNvSpPr>
            <a:spLocks noGrp="1"/>
          </p:cNvSpPr>
          <p:nvPr>
            <p:ph type="subTitle" idx="1" hasCustomPrompt="1"/>
          </p:nvPr>
        </p:nvSpPr>
        <p:spPr>
          <a:xfrm>
            <a:off x="1371600" y="2801723"/>
            <a:ext cx="6400800" cy="1314003"/>
          </a:xfrm>
        </p:spPr>
        <p:txBody>
          <a:bodyPr lIns="0" tIns="0" rIns="0" bIns="0"/>
          <a:lstStyle>
            <a:lvl1pPr marL="0" indent="0" algn="ctr">
              <a:buNone/>
              <a:defRPr b="0" baseline="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section subtitle</a:t>
            </a:r>
            <a:endParaRPr lang="en-CA" dirty="0"/>
          </a:p>
        </p:txBody>
      </p:sp>
      <p:sp>
        <p:nvSpPr>
          <p:cNvPr id="12" name="Rectangle 11">
            <a:extLst>
              <a:ext uri="{FF2B5EF4-FFF2-40B4-BE49-F238E27FC236}">
                <a16:creationId xmlns:a16="http://schemas.microsoft.com/office/drawing/2014/main" id="{5FFE8F5B-B518-EC44-A50A-C90EA99081FF}"/>
              </a:ext>
            </a:extLst>
          </p:cNvPr>
          <p:cNvSpPr/>
          <p:nvPr/>
        </p:nvSpPr>
        <p:spPr>
          <a:xfrm>
            <a:off x="4284000" y="2506472"/>
            <a:ext cx="576000" cy="90000"/>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FFE8F5B-B518-EC44-A50A-C90EA99081FF}"/>
              </a:ext>
            </a:extLst>
          </p:cNvPr>
          <p:cNvSpPr/>
          <p:nvPr/>
        </p:nvSpPr>
        <p:spPr>
          <a:xfrm>
            <a:off x="107506" y="4953399"/>
            <a:ext cx="1571297" cy="116950"/>
          </a:xfrm>
          <a:prstGeom prst="rect">
            <a:avLst/>
          </a:prstGeom>
          <a:solidFill>
            <a:srgbClr val="36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3"/>
            <a:ext cx="2057400" cy="274637"/>
          </a:xfrm>
          <a:prstGeom prst="rect">
            <a:avLst/>
          </a:prstGeom>
        </p:spPr>
        <p:txBody>
          <a:bodyPr vert="horz" lIns="91440" tIns="45720" rIns="91440" bIns="45720" rtlCol="0" anchor="ctr"/>
          <a:lstStyle>
            <a:lvl1pPr algn="l">
              <a:defRPr sz="975">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815897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1"/>
            <a:ext cx="1143000" cy="321310"/>
          </a:xfrm>
          <a:prstGeom prst="rect">
            <a:avLst/>
          </a:prstGeom>
        </p:spPr>
      </p:pic>
      <p:sp>
        <p:nvSpPr>
          <p:cNvPr id="9" name="Rectangle 8"/>
          <p:cNvSpPr/>
          <p:nvPr/>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1">
            <a:extLst>
              <a:ext uri="{FF2B5EF4-FFF2-40B4-BE49-F238E27FC236}">
                <a16:creationId xmlns:a16="http://schemas.microsoft.com/office/drawing/2014/main" id="{CBBBC93A-5772-BA44-A64A-AA8C527E2424}"/>
              </a:ext>
            </a:extLst>
          </p:cNvPr>
          <p:cNvSpPr>
            <a:spLocks noGrp="1"/>
          </p:cNvSpPr>
          <p:nvPr>
            <p:ph type="ctrTitle" hasCustomPrompt="1"/>
          </p:nvPr>
        </p:nvSpPr>
        <p:spPr>
          <a:xfrm>
            <a:off x="685800" y="679289"/>
            <a:ext cx="7772400" cy="1643037"/>
          </a:xfrm>
        </p:spPr>
        <p:txBody>
          <a:bodyPr lIns="0" tIns="0" rIns="0" bIns="0" anchor="b" anchorCtr="0"/>
          <a:lstStyle>
            <a:lvl1pPr algn="ctr">
              <a:defRPr b="1">
                <a:solidFill>
                  <a:schemeClr val="bg1"/>
                </a:solidFill>
              </a:defRPr>
            </a:lvl1pPr>
          </a:lstStyle>
          <a:p>
            <a:r>
              <a:rPr lang="en-US" dirty="0"/>
              <a:t>Click to add section title</a:t>
            </a:r>
            <a:endParaRPr lang="en-CA" dirty="0"/>
          </a:p>
        </p:txBody>
      </p:sp>
      <p:sp>
        <p:nvSpPr>
          <p:cNvPr id="11" name="Subtitle 2">
            <a:extLst>
              <a:ext uri="{FF2B5EF4-FFF2-40B4-BE49-F238E27FC236}">
                <a16:creationId xmlns:a16="http://schemas.microsoft.com/office/drawing/2014/main" id="{2B57F7FB-B53B-F94F-9170-031F1333F6D2}"/>
              </a:ext>
            </a:extLst>
          </p:cNvPr>
          <p:cNvSpPr>
            <a:spLocks noGrp="1"/>
          </p:cNvSpPr>
          <p:nvPr>
            <p:ph type="subTitle" idx="1" hasCustomPrompt="1"/>
          </p:nvPr>
        </p:nvSpPr>
        <p:spPr>
          <a:xfrm>
            <a:off x="1371600" y="2801723"/>
            <a:ext cx="6400800" cy="1314003"/>
          </a:xfrm>
        </p:spPr>
        <p:txBody>
          <a:bodyPr lIns="0" tIns="0" rIns="0" bIns="0"/>
          <a:lstStyle>
            <a:lvl1pPr marL="0" indent="0" algn="ctr">
              <a:buNone/>
              <a:defRPr b="0" baseline="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section subtitle</a:t>
            </a:r>
            <a:endParaRPr lang="en-CA" dirty="0"/>
          </a:p>
        </p:txBody>
      </p:sp>
      <p:sp>
        <p:nvSpPr>
          <p:cNvPr id="14" name="Rectangle 13">
            <a:extLst>
              <a:ext uri="{FF2B5EF4-FFF2-40B4-BE49-F238E27FC236}">
                <a16:creationId xmlns:a16="http://schemas.microsoft.com/office/drawing/2014/main" id="{5FFE8F5B-B518-EC44-A50A-C90EA99081FF}"/>
              </a:ext>
            </a:extLst>
          </p:cNvPr>
          <p:cNvSpPr/>
          <p:nvPr/>
        </p:nvSpPr>
        <p:spPr>
          <a:xfrm>
            <a:off x="4284000" y="2506472"/>
            <a:ext cx="576000" cy="90000"/>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FFE8F5B-B518-EC44-A50A-C90EA99081FF}"/>
              </a:ext>
            </a:extLst>
          </p:cNvPr>
          <p:cNvSpPr/>
          <p:nvPr/>
        </p:nvSpPr>
        <p:spPr>
          <a:xfrm>
            <a:off x="107506" y="4953399"/>
            <a:ext cx="1571297" cy="116950"/>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3"/>
            <a:ext cx="2057400" cy="274637"/>
          </a:xfrm>
          <a:prstGeom prst="rect">
            <a:avLst/>
          </a:prstGeom>
        </p:spPr>
        <p:txBody>
          <a:bodyPr vert="horz" lIns="91440" tIns="45720" rIns="91440" bIns="45720" rtlCol="0" anchor="ctr"/>
          <a:lstStyle>
            <a:lvl1pPr algn="l">
              <a:defRPr sz="975">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32951884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dirty="0"/>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2" name="MSIPCMContentMarking" descr="{&quot;HashCode&quot;:1424004173,&quot;Placement&quot;:&quot;Footer&quot;,&quot;Top&quot;:382.997253,&quot;Left&quot;:0.0,&quot;SlideWidth&quot;:720,&quot;SlideHeight&quot;:405}">
            <a:extLst>
              <a:ext uri="{FF2B5EF4-FFF2-40B4-BE49-F238E27FC236}">
                <a16:creationId xmlns:a16="http://schemas.microsoft.com/office/drawing/2014/main" id="{98B06A54-B608-F39C-D78C-0A5E6DC7B860}"/>
              </a:ext>
            </a:extLst>
          </p:cNvPr>
          <p:cNvSpPr txBox="1"/>
          <p:nvPr userDrawn="1"/>
        </p:nvSpPr>
        <p:spPr>
          <a:xfrm>
            <a:off x="0" y="4864065"/>
            <a:ext cx="1804584" cy="279435"/>
          </a:xfrm>
          <a:prstGeom prst="rect">
            <a:avLst/>
          </a:prstGeom>
          <a:noFill/>
        </p:spPr>
        <p:txBody>
          <a:bodyPr vert="horz" wrap="square" lIns="0" tIns="0" rIns="0" bIns="0" rtlCol="0" anchor="ctr" anchorCtr="1">
            <a:spAutoFit/>
          </a:bodyPr>
          <a:lstStyle/>
          <a:p>
            <a:pPr algn="l">
              <a:spcBef>
                <a:spcPct val="0"/>
              </a:spcBef>
              <a:spcAft>
                <a:spcPct val="0"/>
              </a:spcAft>
            </a:pPr>
            <a:r>
              <a:rPr lang="en-CA" sz="1100">
                <a:solidFill>
                  <a:srgbClr val="000000"/>
                </a:solidFill>
                <a:latin typeface="Calibri" panose="020F0502020204030204" pitchFamily="34" charset="0"/>
              </a:rPr>
              <a:t>Classification: Protected A</a:t>
            </a:r>
          </a:p>
        </p:txBody>
      </p:sp>
    </p:spTree>
    <p:extLst>
      <p:ext uri="{BB962C8B-B14F-4D97-AF65-F5344CB8AC3E}">
        <p14:creationId xmlns:p14="http://schemas.microsoft.com/office/powerpoint/2010/main" val="24951153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rtl="0" eaLnBrk="1" fontAlgn="base" hangingPunct="1">
        <a:spcBef>
          <a:spcPct val="0"/>
        </a:spcBef>
        <a:spcAft>
          <a:spcPct val="0"/>
        </a:spcAft>
        <a:defRPr sz="2400" b="0" kern="1200">
          <a:solidFill>
            <a:srgbClr val="36424A"/>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300">
          <a:solidFill>
            <a:srgbClr val="6A737B"/>
          </a:solidFill>
          <a:latin typeface="Arial" charset="0"/>
          <a:cs typeface="Arial" charset="0"/>
        </a:defRPr>
      </a:lvl2pPr>
      <a:lvl3pPr algn="l" rtl="0" eaLnBrk="1" fontAlgn="base" hangingPunct="1">
        <a:spcBef>
          <a:spcPct val="0"/>
        </a:spcBef>
        <a:spcAft>
          <a:spcPct val="0"/>
        </a:spcAft>
        <a:defRPr sz="3300">
          <a:solidFill>
            <a:srgbClr val="6A737B"/>
          </a:solidFill>
          <a:latin typeface="Arial" charset="0"/>
          <a:cs typeface="Arial" charset="0"/>
        </a:defRPr>
      </a:lvl3pPr>
      <a:lvl4pPr algn="l" rtl="0" eaLnBrk="1" fontAlgn="base" hangingPunct="1">
        <a:spcBef>
          <a:spcPct val="0"/>
        </a:spcBef>
        <a:spcAft>
          <a:spcPct val="0"/>
        </a:spcAft>
        <a:defRPr sz="3300">
          <a:solidFill>
            <a:srgbClr val="6A737B"/>
          </a:solidFill>
          <a:latin typeface="Arial" charset="0"/>
          <a:cs typeface="Arial" charset="0"/>
        </a:defRPr>
      </a:lvl4pPr>
      <a:lvl5pPr algn="l" rtl="0" eaLnBrk="1" fontAlgn="base" hangingPunct="1">
        <a:spcBef>
          <a:spcPct val="0"/>
        </a:spcBef>
        <a:spcAft>
          <a:spcPct val="0"/>
        </a:spcAft>
        <a:defRPr sz="3300">
          <a:solidFill>
            <a:srgbClr val="6A737B"/>
          </a:solidFill>
          <a:latin typeface="Arial" charset="0"/>
          <a:cs typeface="Arial" charset="0"/>
        </a:defRPr>
      </a:lvl5pPr>
      <a:lvl6pPr marL="342900" algn="l" rtl="0" eaLnBrk="1" fontAlgn="base" hangingPunct="1">
        <a:spcBef>
          <a:spcPct val="0"/>
        </a:spcBef>
        <a:spcAft>
          <a:spcPct val="0"/>
        </a:spcAft>
        <a:defRPr sz="3300">
          <a:solidFill>
            <a:srgbClr val="6A737B"/>
          </a:solidFill>
          <a:latin typeface="Arial" charset="0"/>
          <a:cs typeface="Arial" charset="0"/>
        </a:defRPr>
      </a:lvl6pPr>
      <a:lvl7pPr marL="685800" algn="l" rtl="0" eaLnBrk="1" fontAlgn="base" hangingPunct="1">
        <a:spcBef>
          <a:spcPct val="0"/>
        </a:spcBef>
        <a:spcAft>
          <a:spcPct val="0"/>
        </a:spcAft>
        <a:defRPr sz="3300">
          <a:solidFill>
            <a:srgbClr val="6A737B"/>
          </a:solidFill>
          <a:latin typeface="Arial" charset="0"/>
          <a:cs typeface="Arial" charset="0"/>
        </a:defRPr>
      </a:lvl7pPr>
      <a:lvl8pPr marL="1028700" algn="l" rtl="0" eaLnBrk="1" fontAlgn="base" hangingPunct="1">
        <a:spcBef>
          <a:spcPct val="0"/>
        </a:spcBef>
        <a:spcAft>
          <a:spcPct val="0"/>
        </a:spcAft>
        <a:defRPr sz="3300">
          <a:solidFill>
            <a:srgbClr val="6A737B"/>
          </a:solidFill>
          <a:latin typeface="Arial" charset="0"/>
          <a:cs typeface="Arial" charset="0"/>
        </a:defRPr>
      </a:lvl8pPr>
      <a:lvl9pPr marL="1371600" algn="l" rtl="0" eaLnBrk="1" fontAlgn="base" hangingPunct="1">
        <a:spcBef>
          <a:spcPct val="0"/>
        </a:spcBef>
        <a:spcAft>
          <a:spcPct val="0"/>
        </a:spcAft>
        <a:defRPr sz="3300">
          <a:solidFill>
            <a:srgbClr val="6A737B"/>
          </a:solidFill>
          <a:latin typeface="Arial" charset="0"/>
          <a:cs typeface="Arial" charset="0"/>
        </a:defRPr>
      </a:lvl9pPr>
    </p:titleStyle>
    <p:bodyStyle>
      <a:lvl1pPr marL="257175" indent="-257175"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1pPr>
      <a:lvl2pPr marL="557213" indent="-214313" algn="l" rtl="0" eaLnBrk="1" fontAlgn="base" hangingPunct="1">
        <a:spcBef>
          <a:spcPct val="20000"/>
        </a:spcBef>
        <a:spcAft>
          <a:spcPct val="0"/>
        </a:spcAft>
        <a:buFont typeface="Arial" charset="0"/>
        <a:buChar char="–"/>
        <a:defRPr sz="1600" kern="1200">
          <a:solidFill>
            <a:srgbClr val="36424A"/>
          </a:solidFill>
          <a:latin typeface="Arial" panose="020B0604020202020204" pitchFamily="34" charset="0"/>
          <a:ea typeface="+mn-ea"/>
          <a:cs typeface="Arial" panose="020B0604020202020204" pitchFamily="34" charset="0"/>
        </a:defRPr>
      </a:lvl2pPr>
      <a:lvl3pPr marL="857250" indent="-171450" algn="l" rtl="0" eaLnBrk="1" fontAlgn="base" hangingPunct="1">
        <a:spcBef>
          <a:spcPct val="20000"/>
        </a:spcBef>
        <a:spcAft>
          <a:spcPct val="0"/>
        </a:spcAft>
        <a:buFont typeface="Arial" charset="0"/>
        <a:buChar char="•"/>
        <a:defRPr sz="1350" kern="1200">
          <a:solidFill>
            <a:srgbClr val="36424A"/>
          </a:solidFill>
          <a:latin typeface="Arial" panose="020B0604020202020204" pitchFamily="34" charset="0"/>
          <a:ea typeface="+mn-ea"/>
          <a:cs typeface="Arial" panose="020B0604020202020204" pitchFamily="34" charset="0"/>
        </a:defRPr>
      </a:lvl3pPr>
      <a:lvl4pPr marL="1200150" indent="-171450" algn="l" rtl="0" eaLnBrk="1" fontAlgn="base" hangingPunct="1">
        <a:spcBef>
          <a:spcPct val="20000"/>
        </a:spcBef>
        <a:spcAft>
          <a:spcPct val="0"/>
        </a:spcAft>
        <a:buFont typeface="Arial" charset="0"/>
        <a:buChar char="–"/>
        <a:defRPr sz="1350" kern="1200">
          <a:solidFill>
            <a:srgbClr val="36424A"/>
          </a:solidFill>
          <a:latin typeface="Arial" panose="020B0604020202020204" pitchFamily="34" charset="0"/>
          <a:ea typeface="+mn-ea"/>
          <a:cs typeface="Arial" panose="020B0604020202020204" pitchFamily="34" charset="0"/>
        </a:defRPr>
      </a:lvl4pPr>
      <a:lvl5pPr marL="1543050" indent="-171450" algn="l" rtl="0" eaLnBrk="1" fontAlgn="base" hangingPunct="1">
        <a:spcBef>
          <a:spcPct val="20000"/>
        </a:spcBef>
        <a:spcAft>
          <a:spcPct val="0"/>
        </a:spcAft>
        <a:buFont typeface="Arial" charset="0"/>
        <a:buChar char="»"/>
        <a:defRPr sz="1350" kern="1200">
          <a:solidFill>
            <a:srgbClr val="36424A"/>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CA" altLang="en-US" dirty="0"/>
          </a:p>
        </p:txBody>
      </p:sp>
      <p:sp>
        <p:nvSpPr>
          <p:cNvPr id="2051"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2" name="Rectangle 1"/>
          <p:cNvSpPr/>
          <p:nvPr/>
        </p:nvSpPr>
        <p:spPr>
          <a:xfrm>
            <a:off x="0" y="5070348"/>
            <a:ext cx="9144000" cy="73152"/>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1">
            <a:extLst>
              <a:ext uri="{FF2B5EF4-FFF2-40B4-BE49-F238E27FC236}">
                <a16:creationId xmlns:a16="http://schemas.microsoft.com/office/drawing/2014/main" id="{5E2C69AA-B9CD-974F-A121-DCA8EC116024}"/>
              </a:ext>
            </a:extLst>
          </p:cNvPr>
          <p:cNvSpPr>
            <a:spLocks noGrp="1"/>
          </p:cNvSpPr>
          <p:nvPr>
            <p:ph type="sldNum" sz="quarter" idx="4"/>
          </p:nvPr>
        </p:nvSpPr>
        <p:spPr>
          <a:xfrm>
            <a:off x="107504" y="4673378"/>
            <a:ext cx="2057400" cy="274637"/>
          </a:xfrm>
          <a:prstGeom prst="rect">
            <a:avLst/>
          </a:prstGeom>
        </p:spPr>
        <p:txBody>
          <a:bodyPr vert="horz" lIns="91440" tIns="45720" rIns="91440" bIns="45720" rtlCol="0" anchor="ctr"/>
          <a:lstStyle>
            <a:lvl1pPr algn="l">
              <a:defRPr sz="975">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r>
              <a:rPr lang="en-US" dirty="0"/>
              <a:t>m</a:t>
            </a:r>
          </a:p>
        </p:txBody>
      </p:sp>
      <p:sp>
        <p:nvSpPr>
          <p:cNvPr id="3" name="MSIPCMContentMarking" descr="{&quot;HashCode&quot;:1424004173,&quot;Placement&quot;:&quot;Footer&quot;,&quot;Top&quot;:382.997253,&quot;Left&quot;:0.0,&quot;SlideWidth&quot;:720,&quot;SlideHeight&quot;:405}">
            <a:extLst>
              <a:ext uri="{FF2B5EF4-FFF2-40B4-BE49-F238E27FC236}">
                <a16:creationId xmlns:a16="http://schemas.microsoft.com/office/drawing/2014/main" id="{F68B23F6-5384-4F4F-D22C-2783844DAF4F}"/>
              </a:ext>
            </a:extLst>
          </p:cNvPr>
          <p:cNvSpPr txBox="1"/>
          <p:nvPr userDrawn="1"/>
        </p:nvSpPr>
        <p:spPr>
          <a:xfrm>
            <a:off x="0" y="4864065"/>
            <a:ext cx="1804584" cy="279435"/>
          </a:xfrm>
          <a:prstGeom prst="rect">
            <a:avLst/>
          </a:prstGeom>
          <a:noFill/>
        </p:spPr>
        <p:txBody>
          <a:bodyPr vert="horz" wrap="square" lIns="0" tIns="0" rIns="0" bIns="0" rtlCol="0" anchor="ctr" anchorCtr="1">
            <a:spAutoFit/>
          </a:bodyPr>
          <a:lstStyle/>
          <a:p>
            <a:pPr algn="l">
              <a:spcBef>
                <a:spcPct val="0"/>
              </a:spcBef>
              <a:spcAft>
                <a:spcPct val="0"/>
              </a:spcAft>
            </a:pPr>
            <a:r>
              <a:rPr lang="en-CA" sz="1100">
                <a:solidFill>
                  <a:srgbClr val="000000"/>
                </a:solidFill>
                <a:latin typeface="Calibri" panose="020F0502020204030204" pitchFamily="34" charset="0"/>
              </a:rPr>
              <a:t>Classification: Protected A</a:t>
            </a:r>
          </a:p>
        </p:txBody>
      </p:sp>
    </p:spTree>
    <p:extLst>
      <p:ext uri="{BB962C8B-B14F-4D97-AF65-F5344CB8AC3E}">
        <p14:creationId xmlns:p14="http://schemas.microsoft.com/office/powerpoint/2010/main" val="317283748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hf hdr="0" ftr="0" dt="0"/>
  <p:txStyles>
    <p:titleStyle>
      <a:lvl1pPr algn="l" rtl="0" eaLnBrk="1" fontAlgn="base" hangingPunct="1">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300">
          <a:solidFill>
            <a:srgbClr val="6A737B"/>
          </a:solidFill>
          <a:latin typeface="Arial" charset="0"/>
          <a:cs typeface="Arial" charset="0"/>
        </a:defRPr>
      </a:lvl2pPr>
      <a:lvl3pPr algn="l" rtl="0" eaLnBrk="1" fontAlgn="base" hangingPunct="1">
        <a:spcBef>
          <a:spcPct val="0"/>
        </a:spcBef>
        <a:spcAft>
          <a:spcPct val="0"/>
        </a:spcAft>
        <a:defRPr sz="3300">
          <a:solidFill>
            <a:srgbClr val="6A737B"/>
          </a:solidFill>
          <a:latin typeface="Arial" charset="0"/>
          <a:cs typeface="Arial" charset="0"/>
        </a:defRPr>
      </a:lvl3pPr>
      <a:lvl4pPr algn="l" rtl="0" eaLnBrk="1" fontAlgn="base" hangingPunct="1">
        <a:spcBef>
          <a:spcPct val="0"/>
        </a:spcBef>
        <a:spcAft>
          <a:spcPct val="0"/>
        </a:spcAft>
        <a:defRPr sz="3300">
          <a:solidFill>
            <a:srgbClr val="6A737B"/>
          </a:solidFill>
          <a:latin typeface="Arial" charset="0"/>
          <a:cs typeface="Arial" charset="0"/>
        </a:defRPr>
      </a:lvl4pPr>
      <a:lvl5pPr algn="l" rtl="0" eaLnBrk="1" fontAlgn="base" hangingPunct="1">
        <a:spcBef>
          <a:spcPct val="0"/>
        </a:spcBef>
        <a:spcAft>
          <a:spcPct val="0"/>
        </a:spcAft>
        <a:defRPr sz="3300">
          <a:solidFill>
            <a:srgbClr val="6A737B"/>
          </a:solidFill>
          <a:latin typeface="Arial" charset="0"/>
          <a:cs typeface="Arial" charset="0"/>
        </a:defRPr>
      </a:lvl5pPr>
      <a:lvl6pPr marL="342900" algn="l" rtl="0" eaLnBrk="1" fontAlgn="base" hangingPunct="1">
        <a:spcBef>
          <a:spcPct val="0"/>
        </a:spcBef>
        <a:spcAft>
          <a:spcPct val="0"/>
        </a:spcAft>
        <a:defRPr sz="3300">
          <a:solidFill>
            <a:srgbClr val="6A737B"/>
          </a:solidFill>
          <a:latin typeface="Arial" charset="0"/>
          <a:cs typeface="Arial" charset="0"/>
        </a:defRPr>
      </a:lvl6pPr>
      <a:lvl7pPr marL="685800" algn="l" rtl="0" eaLnBrk="1" fontAlgn="base" hangingPunct="1">
        <a:spcBef>
          <a:spcPct val="0"/>
        </a:spcBef>
        <a:spcAft>
          <a:spcPct val="0"/>
        </a:spcAft>
        <a:defRPr sz="3300">
          <a:solidFill>
            <a:srgbClr val="6A737B"/>
          </a:solidFill>
          <a:latin typeface="Arial" charset="0"/>
          <a:cs typeface="Arial" charset="0"/>
        </a:defRPr>
      </a:lvl7pPr>
      <a:lvl8pPr marL="1028700" algn="l" rtl="0" eaLnBrk="1" fontAlgn="base" hangingPunct="1">
        <a:spcBef>
          <a:spcPct val="0"/>
        </a:spcBef>
        <a:spcAft>
          <a:spcPct val="0"/>
        </a:spcAft>
        <a:defRPr sz="3300">
          <a:solidFill>
            <a:srgbClr val="6A737B"/>
          </a:solidFill>
          <a:latin typeface="Arial" charset="0"/>
          <a:cs typeface="Arial" charset="0"/>
        </a:defRPr>
      </a:lvl8pPr>
      <a:lvl9pPr marL="1371600" algn="l" rtl="0" eaLnBrk="1" fontAlgn="base" hangingPunct="1">
        <a:spcBef>
          <a:spcPct val="0"/>
        </a:spcBef>
        <a:spcAft>
          <a:spcPct val="0"/>
        </a:spcAft>
        <a:defRPr sz="3300">
          <a:solidFill>
            <a:srgbClr val="6A737B"/>
          </a:solidFill>
          <a:latin typeface="Arial" charset="0"/>
          <a:cs typeface="Arial" charset="0"/>
        </a:defRPr>
      </a:lvl9pPr>
    </p:titleStyle>
    <p:bodyStyle>
      <a:lvl1pPr marL="257175" indent="-257175" algn="l"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mn-ea"/>
          <a:cs typeface="Arial" panose="020B0604020202020204" pitchFamily="34" charset="0"/>
        </a:defRPr>
      </a:lvl1pPr>
      <a:lvl2pPr marL="557213" indent="-214313" algn="l" rtl="0" eaLnBrk="1" fontAlgn="base" hangingPunct="1">
        <a:spcBef>
          <a:spcPct val="20000"/>
        </a:spcBef>
        <a:spcAft>
          <a:spcPct val="0"/>
        </a:spcAft>
        <a:buFont typeface="Arial"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rtl="0" eaLnBrk="1" fontAlgn="base" hangingPunct="1">
        <a:spcBef>
          <a:spcPct val="20000"/>
        </a:spcBef>
        <a:spcAft>
          <a:spcPct val="0"/>
        </a:spcAft>
        <a:buFont typeface="Arial" charset="0"/>
        <a:buChar char="•"/>
        <a:defRPr sz="1050" kern="1200">
          <a:solidFill>
            <a:schemeClr val="tx1"/>
          </a:solidFill>
          <a:latin typeface="Arial" panose="020B0604020202020204" pitchFamily="34" charset="0"/>
          <a:ea typeface="+mn-ea"/>
          <a:cs typeface="Arial" panose="020B0604020202020204" pitchFamily="34" charset="0"/>
        </a:defRPr>
      </a:lvl3pPr>
      <a:lvl4pPr marL="1200150" indent="-171450" algn="l" rtl="0" eaLnBrk="1" fontAlgn="base" hangingPunct="1">
        <a:spcBef>
          <a:spcPct val="20000"/>
        </a:spcBef>
        <a:spcAft>
          <a:spcPct val="0"/>
        </a:spcAft>
        <a:buFont typeface="Arial" charset="0"/>
        <a:buChar char="–"/>
        <a:defRPr sz="1050" kern="1200">
          <a:solidFill>
            <a:schemeClr val="tx1"/>
          </a:solidFill>
          <a:latin typeface="Arial" panose="020B0604020202020204" pitchFamily="34" charset="0"/>
          <a:ea typeface="+mn-ea"/>
          <a:cs typeface="Arial" panose="020B0604020202020204" pitchFamily="34" charset="0"/>
        </a:defRPr>
      </a:lvl4pPr>
      <a:lvl5pPr marL="1543050" indent="-171450" algn="l" rtl="0" eaLnBrk="1" fontAlgn="base" hangingPunct="1">
        <a:spcBef>
          <a:spcPct val="20000"/>
        </a:spcBef>
        <a:spcAft>
          <a:spcPct val="0"/>
        </a:spcAft>
        <a:buFont typeface="Arial" charset="0"/>
        <a:buChar char="»"/>
        <a:defRPr sz="10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254_0.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226_0.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microsoft.com/office/2018/10/relationships/comments" Target="../comments/modernComment_242_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26E_CA864D8D.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228_0.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22C_0.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249_0.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24A_0.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microsoft.com/office/2018/10/relationships/comments" Target="../comments/modernComment_25D_0.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microsoft.com/office/2018/10/relationships/comments" Target="../comments/modernComment_25A_0.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ideo" Target="file:///\\ATUEDMFW03\shared\BRIDGE\SHARED\ABDUL\Charpy%20Video\Charpy%20Test%203.wmv" TargetMode="Externa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microsoft.com/office/2018/10/relationships/comments" Target="../comments/modernComment_25B_0.xm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microsoft.com/office/2018/10/relationships/comments" Target="../comments/modernComment_255_0.xm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microsoft.com/office/2018/10/relationships/comments" Target="../comments/modernComment_268_0.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microsoft.com/office/2018/10/relationships/comments" Target="../comments/modernComment_253_0.xm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4.svg"/></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16.svg"/></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youtube.com/watch?v=5_tesnnihRk&amp;ab_channel=USATODAY" TargetMode="Externa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14.svg"/></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16.svg"/></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14.svg"/></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D02D-C744-738B-F7D6-D172D6E43C72}"/>
              </a:ext>
            </a:extLst>
          </p:cNvPr>
          <p:cNvSpPr>
            <a:spLocks noGrp="1"/>
          </p:cNvSpPr>
          <p:nvPr>
            <p:ph type="ctrTitle"/>
          </p:nvPr>
        </p:nvSpPr>
        <p:spPr/>
        <p:txBody>
          <a:bodyPr/>
          <a:lstStyle/>
          <a:p>
            <a:r>
              <a:rPr lang="en-US" sz="4000" dirty="0"/>
              <a:t>STEEL - PROPERTIES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diagram3">
            <a:extLst>
              <a:ext uri="{FF2B5EF4-FFF2-40B4-BE49-F238E27FC236}">
                <a16:creationId xmlns:a16="http://schemas.microsoft.com/office/drawing/2014/main" id="{A3060782-E493-5F29-168F-71CBF9FD8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590550"/>
            <a:ext cx="3012282" cy="4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65E6DC3A-E89E-D2BC-703D-801AA9CC4231}"/>
              </a:ext>
            </a:extLst>
          </p:cNvPr>
          <p:cNvSpPr>
            <a:spLocks noGrp="1"/>
          </p:cNvSpPr>
          <p:nvPr>
            <p:ph type="sldNum" sz="quarter" idx="4"/>
          </p:nvPr>
        </p:nvSpPr>
        <p:spPr/>
        <p:txBody>
          <a:bodyPr/>
          <a:lstStyle/>
          <a:p>
            <a:fld id="{3A2281A5-0AAD-5C43-9874-F8F3A9F5B29A}" type="slidenum">
              <a:rPr lang="en-US" smtClean="0"/>
              <a:pPr/>
              <a:t>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diagram4">
            <a:extLst>
              <a:ext uri="{FF2B5EF4-FFF2-40B4-BE49-F238E27FC236}">
                <a16:creationId xmlns:a16="http://schemas.microsoft.com/office/drawing/2014/main" id="{F08401D8-EAEB-A84F-61C6-87B6792901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975" y="520437"/>
            <a:ext cx="3448050" cy="410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4DB234D-7B75-5E5E-508B-A5EAE39E55D5}"/>
              </a:ext>
            </a:extLst>
          </p:cNvPr>
          <p:cNvSpPr>
            <a:spLocks noGrp="1"/>
          </p:cNvSpPr>
          <p:nvPr>
            <p:ph type="sldNum" sz="quarter" idx="4"/>
          </p:nvPr>
        </p:nvSpPr>
        <p:spPr/>
        <p:txBody>
          <a:bodyPr/>
          <a:lstStyle/>
          <a:p>
            <a:fld id="{3A2281A5-0AAD-5C43-9874-F8F3A9F5B29A}" type="slidenum">
              <a:rPr lang="en-US" smtClean="0"/>
              <a:pPr/>
              <a:t>10</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703CF4-A3C8-579A-8110-AD935C124507}"/>
              </a:ext>
            </a:extLst>
          </p:cNvPr>
          <p:cNvSpPr>
            <a:spLocks noGrp="1"/>
          </p:cNvSpPr>
          <p:nvPr>
            <p:ph idx="1"/>
          </p:nvPr>
        </p:nvSpPr>
        <p:spPr/>
        <p:txBody>
          <a:bodyPr/>
          <a:lstStyle/>
          <a:p>
            <a:pPr marL="0" indent="0">
              <a:buNone/>
              <a:defRPr/>
            </a:pPr>
            <a:r>
              <a:rPr lang="en-US" dirty="0">
                <a:solidFill>
                  <a:srgbClr val="000514"/>
                </a:solidFill>
                <a:ea typeface="ＭＳ Ｐゴシック" charset="0"/>
              </a:rPr>
              <a:t>Increased carbon in steel:</a:t>
            </a:r>
          </a:p>
          <a:p>
            <a:pPr lvl="1">
              <a:buFont typeface="Arial" panose="020B0604020202020204" pitchFamily="34" charset="0"/>
              <a:buChar char="•"/>
              <a:defRPr/>
            </a:pPr>
            <a:r>
              <a:rPr lang="en-CA" sz="1800" dirty="0">
                <a:solidFill>
                  <a:srgbClr val="000514"/>
                </a:solidFill>
                <a:ea typeface="ＭＳ Ｐゴシック" charset="0"/>
              </a:rPr>
              <a:t>Increases strength</a:t>
            </a:r>
          </a:p>
          <a:p>
            <a:pPr lvl="1">
              <a:buFont typeface="Arial" panose="020B0604020202020204" pitchFamily="34" charset="0"/>
              <a:buChar char="•"/>
              <a:defRPr/>
            </a:pPr>
            <a:r>
              <a:rPr lang="en-CA" sz="1800" dirty="0">
                <a:solidFill>
                  <a:srgbClr val="000514"/>
                </a:solidFill>
                <a:ea typeface="ＭＳ Ｐゴシック" charset="0"/>
              </a:rPr>
              <a:t>Increases hardness</a:t>
            </a:r>
          </a:p>
          <a:p>
            <a:pPr lvl="1">
              <a:buFont typeface="Arial" panose="020B0604020202020204" pitchFamily="34" charset="0"/>
              <a:buChar char="•"/>
              <a:defRPr/>
            </a:pPr>
            <a:r>
              <a:rPr lang="en-CA" sz="1800" dirty="0">
                <a:solidFill>
                  <a:srgbClr val="000514"/>
                </a:solidFill>
                <a:ea typeface="ＭＳ Ｐゴシック" charset="0"/>
              </a:rPr>
              <a:t>Increases hardenability</a:t>
            </a:r>
          </a:p>
          <a:p>
            <a:pPr lvl="1">
              <a:buFont typeface="Arial" panose="020B0604020202020204" pitchFamily="34" charset="0"/>
              <a:buChar char="•"/>
              <a:defRPr/>
            </a:pPr>
            <a:r>
              <a:rPr lang="en-CA" sz="1800" dirty="0">
                <a:solidFill>
                  <a:srgbClr val="000514"/>
                </a:solidFill>
                <a:ea typeface="ＭＳ Ｐゴシック" charset="0"/>
              </a:rPr>
              <a:t>Reduces ductility</a:t>
            </a:r>
          </a:p>
          <a:p>
            <a:pPr lvl="1">
              <a:buFont typeface="Arial" panose="020B0604020202020204" pitchFamily="34" charset="0"/>
              <a:buChar char="•"/>
              <a:defRPr/>
            </a:pPr>
            <a:r>
              <a:rPr lang="en-CA" sz="1800" dirty="0">
                <a:solidFill>
                  <a:srgbClr val="000514"/>
                </a:solidFill>
                <a:ea typeface="ＭＳ Ｐゴシック" charset="0"/>
              </a:rPr>
              <a:t>Reduces toughness</a:t>
            </a:r>
          </a:p>
          <a:p>
            <a:pPr lvl="1">
              <a:buFont typeface="Arial" panose="020B0604020202020204" pitchFamily="34" charset="0"/>
              <a:buChar char="•"/>
              <a:defRPr/>
            </a:pPr>
            <a:r>
              <a:rPr lang="en-CA" sz="1800" dirty="0">
                <a:solidFill>
                  <a:srgbClr val="000514"/>
                </a:solidFill>
                <a:ea typeface="ＭＳ Ｐゴシック" charset="0"/>
              </a:rPr>
              <a:t>Reduces machinability</a:t>
            </a:r>
            <a:endParaRPr lang="en-US" sz="1800" dirty="0">
              <a:solidFill>
                <a:srgbClr val="000514"/>
              </a:solidFill>
              <a:ea typeface="ＭＳ Ｐゴシック" charset="0"/>
            </a:endParaRPr>
          </a:p>
          <a:p>
            <a:pPr>
              <a:buFont typeface="Arial" panose="020B0604020202020204" pitchFamily="34" charset="0"/>
              <a:buChar char="•"/>
              <a:defRPr/>
            </a:pPr>
            <a:endParaRPr lang="en-US" dirty="0">
              <a:solidFill>
                <a:srgbClr val="000514"/>
              </a:solidFill>
              <a:ea typeface="ＭＳ Ｐゴシック" charset="0"/>
            </a:endParaRPr>
          </a:p>
          <a:p>
            <a:pPr lvl="1">
              <a:buFont typeface="Arial" panose="020B0604020202020204" pitchFamily="34" charset="0"/>
              <a:buChar char="•"/>
              <a:defRPr/>
            </a:pPr>
            <a:endParaRPr lang="en-US" sz="1800" dirty="0">
              <a:solidFill>
                <a:srgbClr val="000514"/>
              </a:solidFill>
              <a:ea typeface="ＭＳ Ｐゴシック" charset="0"/>
            </a:endParaRPr>
          </a:p>
          <a:p>
            <a:pPr>
              <a:buFont typeface="Arial" panose="020B0604020202020204" pitchFamily="34" charset="0"/>
              <a:buChar char="•"/>
            </a:pPr>
            <a:endParaRPr lang="en-US" dirty="0"/>
          </a:p>
        </p:txBody>
      </p:sp>
      <p:sp>
        <p:nvSpPr>
          <p:cNvPr id="2" name="Title 1">
            <a:extLst>
              <a:ext uri="{FF2B5EF4-FFF2-40B4-BE49-F238E27FC236}">
                <a16:creationId xmlns:a16="http://schemas.microsoft.com/office/drawing/2014/main" id="{DAE5987D-D4C3-94D1-08FC-74A74E1CA561}"/>
              </a:ext>
            </a:extLst>
          </p:cNvPr>
          <p:cNvSpPr>
            <a:spLocks noGrp="1"/>
          </p:cNvSpPr>
          <p:nvPr>
            <p:ph type="title"/>
          </p:nvPr>
        </p:nvSpPr>
        <p:spPr/>
        <p:txBody>
          <a:bodyPr/>
          <a:lstStyle/>
          <a:p>
            <a:r>
              <a:rPr lang="en-US" dirty="0"/>
              <a:t>Effects of Carbon</a:t>
            </a:r>
          </a:p>
        </p:txBody>
      </p:sp>
      <p:sp>
        <p:nvSpPr>
          <p:cNvPr id="5" name="Slide Number Placeholder 4">
            <a:extLst>
              <a:ext uri="{FF2B5EF4-FFF2-40B4-BE49-F238E27FC236}">
                <a16:creationId xmlns:a16="http://schemas.microsoft.com/office/drawing/2014/main" id="{79D0472D-4505-9520-EA56-8A3FAFF4366A}"/>
              </a:ext>
            </a:extLst>
          </p:cNvPr>
          <p:cNvSpPr>
            <a:spLocks noGrp="1"/>
          </p:cNvSpPr>
          <p:nvPr>
            <p:ph type="sldNum" sz="quarter" idx="4"/>
          </p:nvPr>
        </p:nvSpPr>
        <p:spPr/>
        <p:txBody>
          <a:bodyPr/>
          <a:lstStyle/>
          <a:p>
            <a:fld id="{3A2281A5-0AAD-5C43-9874-F8F3A9F5B29A}" type="slidenum">
              <a:rPr lang="en-US" smtClean="0"/>
              <a:pPr/>
              <a:t>11</a:t>
            </a:fld>
            <a:endParaRPr lang="en-US"/>
          </a:p>
        </p:txBody>
      </p:sp>
      <p:pic>
        <p:nvPicPr>
          <p:cNvPr id="6" name="Picture 5" descr="A blue and white box&#10;&#10;Description automatically generated with low confidence">
            <a:extLst>
              <a:ext uri="{FF2B5EF4-FFF2-40B4-BE49-F238E27FC236}">
                <a16:creationId xmlns:a16="http://schemas.microsoft.com/office/drawing/2014/main" id="{72667624-0BC1-6263-3F4A-314ED075588C}"/>
              </a:ext>
            </a:extLst>
          </p:cNvPr>
          <p:cNvPicPr>
            <a:picLocks noChangeAspect="1"/>
          </p:cNvPicPr>
          <p:nvPr/>
        </p:nvPicPr>
        <p:blipFill rotWithShape="1">
          <a:blip r:embed="rId2"/>
          <a:srcRect l="25835" t="6601" r="26665" b="6599"/>
          <a:stretch/>
        </p:blipFill>
        <p:spPr>
          <a:xfrm>
            <a:off x="5181600" y="1200150"/>
            <a:ext cx="2819400" cy="289800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3">
            <a:extLst>
              <a:ext uri="{FF2B5EF4-FFF2-40B4-BE49-F238E27FC236}">
                <a16:creationId xmlns:a16="http://schemas.microsoft.com/office/drawing/2014/main" id="{AE658EFA-DF9D-1CA8-2EBF-F900CCB503C6}"/>
              </a:ext>
            </a:extLst>
          </p:cNvPr>
          <p:cNvSpPr>
            <a:spLocks noChangeAspect="1" noChangeArrowheads="1" noTextEdit="1"/>
          </p:cNvSpPr>
          <p:nvPr/>
        </p:nvSpPr>
        <p:spPr bwMode="auto">
          <a:xfrm>
            <a:off x="3573066" y="1135857"/>
            <a:ext cx="1759744" cy="332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Title 1">
            <a:extLst>
              <a:ext uri="{FF2B5EF4-FFF2-40B4-BE49-F238E27FC236}">
                <a16:creationId xmlns:a16="http://schemas.microsoft.com/office/drawing/2014/main" id="{17E76E70-E29A-B200-9E66-14CB7DC0C851}"/>
              </a:ext>
            </a:extLst>
          </p:cNvPr>
          <p:cNvSpPr>
            <a:spLocks noGrp="1"/>
          </p:cNvSpPr>
          <p:nvPr>
            <p:ph type="title"/>
          </p:nvPr>
        </p:nvSpPr>
        <p:spPr/>
        <p:txBody>
          <a:bodyPr/>
          <a:lstStyle/>
          <a:p>
            <a:r>
              <a:rPr lang="en-US" dirty="0"/>
              <a:t>Effects of Carbon</a:t>
            </a:r>
          </a:p>
        </p:txBody>
      </p:sp>
      <p:graphicFrame>
        <p:nvGraphicFramePr>
          <p:cNvPr id="4" name="Table 4">
            <a:extLst>
              <a:ext uri="{FF2B5EF4-FFF2-40B4-BE49-F238E27FC236}">
                <a16:creationId xmlns:a16="http://schemas.microsoft.com/office/drawing/2014/main" id="{C0F803D6-01D5-E563-1BE3-58BDBEDED63F}"/>
              </a:ext>
            </a:extLst>
          </p:cNvPr>
          <p:cNvGraphicFramePr>
            <a:graphicFrameLocks noGrp="1"/>
          </p:cNvGraphicFramePr>
          <p:nvPr>
            <p:extLst>
              <p:ext uri="{D42A27DB-BD31-4B8C-83A1-F6EECF244321}">
                <p14:modId xmlns:p14="http://schemas.microsoft.com/office/powerpoint/2010/main" val="3538574293"/>
              </p:ext>
            </p:extLst>
          </p:nvPr>
        </p:nvGraphicFramePr>
        <p:xfrm>
          <a:off x="532408" y="1257301"/>
          <a:ext cx="7994848" cy="3213216"/>
        </p:xfrm>
        <a:graphic>
          <a:graphicData uri="http://schemas.openxmlformats.org/drawingml/2006/table">
            <a:tbl>
              <a:tblPr firstRow="1" bandRow="1">
                <a:tableStyleId>{21E4AEA4-8DFA-4A89-87EB-49C32662AFE0}</a:tableStyleId>
              </a:tblPr>
              <a:tblGrid>
                <a:gridCol w="1594048">
                  <a:extLst>
                    <a:ext uri="{9D8B030D-6E8A-4147-A177-3AD203B41FA5}">
                      <a16:colId xmlns:a16="http://schemas.microsoft.com/office/drawing/2014/main" val="3224476341"/>
                    </a:ext>
                  </a:extLst>
                </a:gridCol>
                <a:gridCol w="2403376">
                  <a:extLst>
                    <a:ext uri="{9D8B030D-6E8A-4147-A177-3AD203B41FA5}">
                      <a16:colId xmlns:a16="http://schemas.microsoft.com/office/drawing/2014/main" val="2915965605"/>
                    </a:ext>
                  </a:extLst>
                </a:gridCol>
                <a:gridCol w="1998712">
                  <a:extLst>
                    <a:ext uri="{9D8B030D-6E8A-4147-A177-3AD203B41FA5}">
                      <a16:colId xmlns:a16="http://schemas.microsoft.com/office/drawing/2014/main" val="3289911534"/>
                    </a:ext>
                  </a:extLst>
                </a:gridCol>
                <a:gridCol w="1998712">
                  <a:extLst>
                    <a:ext uri="{9D8B030D-6E8A-4147-A177-3AD203B41FA5}">
                      <a16:colId xmlns:a16="http://schemas.microsoft.com/office/drawing/2014/main" val="1169805595"/>
                    </a:ext>
                  </a:extLst>
                </a:gridCol>
              </a:tblGrid>
              <a:tr h="306224">
                <a:tc>
                  <a:txBody>
                    <a:bodyPr/>
                    <a:lstStyle/>
                    <a:p>
                      <a:pPr algn="ctr"/>
                      <a:r>
                        <a:rPr lang="en-US" sz="1400" dirty="0">
                          <a:latin typeface="Arial" panose="020B0604020202020204" pitchFamily="34" charset="0"/>
                          <a:cs typeface="Arial" panose="020B0604020202020204" pitchFamily="34" charset="0"/>
                        </a:rPr>
                        <a:t>% Carbon</a:t>
                      </a:r>
                    </a:p>
                  </a:txBody>
                  <a:tcPr/>
                </a:tc>
                <a:tc>
                  <a:txBody>
                    <a:bodyPr/>
                    <a:lstStyle/>
                    <a:p>
                      <a:pPr algn="ctr"/>
                      <a:r>
                        <a:rPr lang="en-US" sz="1400" dirty="0">
                          <a:latin typeface="Arial" panose="020B0604020202020204" pitchFamily="34" charset="0"/>
                          <a:cs typeface="Arial" panose="020B0604020202020204" pitchFamily="34" charset="0"/>
                        </a:rPr>
                        <a:t>Yield Strength (</a:t>
                      </a:r>
                      <a:r>
                        <a:rPr lang="en-US" sz="1400" dirty="0" err="1">
                          <a:latin typeface="Arial" panose="020B0604020202020204" pitchFamily="34" charset="0"/>
                          <a:cs typeface="Arial" panose="020B0604020202020204" pitchFamily="34" charset="0"/>
                        </a:rPr>
                        <a:t>ksi</a:t>
                      </a:r>
                      <a:r>
                        <a:rPr lang="en-US" sz="1400" dirty="0">
                          <a:latin typeface="Arial" panose="020B0604020202020204" pitchFamily="34" charset="0"/>
                          <a:cs typeface="Arial" panose="020B0604020202020204" pitchFamily="34" charset="0"/>
                        </a:rPr>
                        <a:t>)</a:t>
                      </a:r>
                    </a:p>
                  </a:txBody>
                  <a:tcPr/>
                </a:tc>
                <a:tc>
                  <a:txBody>
                    <a:bodyPr/>
                    <a:lstStyle/>
                    <a:p>
                      <a:pPr algn="ctr"/>
                      <a:r>
                        <a:rPr lang="en-US" sz="1400" dirty="0">
                          <a:latin typeface="Arial" panose="020B0604020202020204" pitchFamily="34" charset="0"/>
                          <a:cs typeface="Arial" panose="020B0604020202020204" pitchFamily="34" charset="0"/>
                        </a:rPr>
                        <a:t>% Elongation</a:t>
                      </a:r>
                    </a:p>
                  </a:txBody>
                  <a:tcPr/>
                </a:tc>
                <a:tc>
                  <a:txBody>
                    <a:bodyPr/>
                    <a:lstStyle/>
                    <a:p>
                      <a:pPr algn="ctr"/>
                      <a:r>
                        <a:rPr lang="en-US" sz="1400" dirty="0">
                          <a:latin typeface="Arial" panose="020B0604020202020204" pitchFamily="34" charset="0"/>
                          <a:cs typeface="Arial" panose="020B0604020202020204" pitchFamily="34" charset="0"/>
                        </a:rPr>
                        <a:t>Comments</a:t>
                      </a:r>
                    </a:p>
                  </a:txBody>
                  <a:tcPr/>
                </a:tc>
                <a:extLst>
                  <a:ext uri="{0D108BD9-81ED-4DB2-BD59-A6C34878D82A}">
                    <a16:rowId xmlns:a16="http://schemas.microsoft.com/office/drawing/2014/main" val="3906683610"/>
                  </a:ext>
                </a:extLst>
              </a:tr>
              <a:tr h="306224">
                <a:tc>
                  <a:txBody>
                    <a:bodyPr/>
                    <a:lstStyle/>
                    <a:p>
                      <a:pPr algn="ctr"/>
                      <a:r>
                        <a:rPr lang="en-US" sz="1200" dirty="0">
                          <a:latin typeface="Arial" panose="020B0604020202020204" pitchFamily="34" charset="0"/>
                          <a:cs typeface="Arial" panose="020B0604020202020204" pitchFamily="34" charset="0"/>
                        </a:rPr>
                        <a:t>4.0</a:t>
                      </a:r>
                    </a:p>
                  </a:txBody>
                  <a:tcPr/>
                </a:tc>
                <a:tc>
                  <a:txBody>
                    <a:bodyPr/>
                    <a:lstStyle/>
                    <a:p>
                      <a:pPr algn="ctr"/>
                      <a:endParaRPr lang="en-US" sz="1200" dirty="0">
                        <a:latin typeface="Arial" panose="020B0604020202020204" pitchFamily="34" charset="0"/>
                        <a:cs typeface="Arial" panose="020B0604020202020204" pitchFamily="34" charset="0"/>
                      </a:endParaRPr>
                    </a:p>
                  </a:txBody>
                  <a:tcPr/>
                </a:tc>
                <a:tc>
                  <a:txBody>
                    <a:bodyPr/>
                    <a:lstStyle/>
                    <a:p>
                      <a:pPr algn="ctr"/>
                      <a:endParaRPr lang="en-US" sz="120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cs typeface="Arial" panose="020B0604020202020204" pitchFamily="34" charset="0"/>
                        </a:rPr>
                        <a:t>Grey cast iron</a:t>
                      </a:r>
                    </a:p>
                  </a:txBody>
                  <a:tcPr/>
                </a:tc>
                <a:extLst>
                  <a:ext uri="{0D108BD9-81ED-4DB2-BD59-A6C34878D82A}">
                    <a16:rowId xmlns:a16="http://schemas.microsoft.com/office/drawing/2014/main" val="1505710012"/>
                  </a:ext>
                </a:extLst>
              </a:tr>
              <a:tr h="306224">
                <a:tc>
                  <a:txBody>
                    <a:bodyPr/>
                    <a:lstStyle/>
                    <a:p>
                      <a:pPr algn="ctr"/>
                      <a:r>
                        <a:rPr lang="en-US" sz="1200" dirty="0">
                          <a:latin typeface="Arial" panose="020B0604020202020204" pitchFamily="34" charset="0"/>
                          <a:cs typeface="Arial" panose="020B0604020202020204" pitchFamily="34" charset="0"/>
                        </a:rPr>
                        <a:t>2.5</a:t>
                      </a:r>
                    </a:p>
                  </a:txBody>
                  <a:tcPr/>
                </a:tc>
                <a:tc>
                  <a:txBody>
                    <a:bodyPr/>
                    <a:lstStyle/>
                    <a:p>
                      <a:pPr algn="ctr"/>
                      <a:endParaRPr lang="en-US" sz="1200" dirty="0">
                        <a:latin typeface="Arial" panose="020B0604020202020204" pitchFamily="34" charset="0"/>
                        <a:cs typeface="Arial" panose="020B0604020202020204" pitchFamily="34" charset="0"/>
                      </a:endParaRPr>
                    </a:p>
                  </a:txBody>
                  <a:tcPr/>
                </a:tc>
                <a:tc>
                  <a:txBody>
                    <a:bodyPr/>
                    <a:lstStyle/>
                    <a:p>
                      <a:pPr algn="ctr"/>
                      <a:endParaRPr lang="en-US" sz="120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cs typeface="Arial" panose="020B0604020202020204" pitchFamily="34" charset="0"/>
                        </a:rPr>
                        <a:t>White cast</a:t>
                      </a:r>
                    </a:p>
                  </a:txBody>
                  <a:tcPr/>
                </a:tc>
                <a:extLst>
                  <a:ext uri="{0D108BD9-81ED-4DB2-BD59-A6C34878D82A}">
                    <a16:rowId xmlns:a16="http://schemas.microsoft.com/office/drawing/2014/main" val="2244818309"/>
                  </a:ext>
                </a:extLst>
              </a:tr>
              <a:tr h="306224">
                <a:tc>
                  <a:txBody>
                    <a:bodyPr/>
                    <a:lstStyle/>
                    <a:p>
                      <a:pPr algn="ctr"/>
                      <a:r>
                        <a:rPr lang="en-US" sz="1200" dirty="0">
                          <a:latin typeface="Arial" panose="020B0604020202020204" pitchFamily="34" charset="0"/>
                          <a:cs typeface="Arial" panose="020B0604020202020204" pitchFamily="34" charset="0"/>
                        </a:rPr>
                        <a:t>1.1 to 1.7</a:t>
                      </a:r>
                    </a:p>
                  </a:txBody>
                  <a:tcPr/>
                </a:tc>
                <a:tc>
                  <a:txBody>
                    <a:bodyPr/>
                    <a:lstStyle/>
                    <a:p>
                      <a:pPr algn="ctr"/>
                      <a:r>
                        <a:rPr lang="en-US" sz="1200" dirty="0">
                          <a:latin typeface="Arial" panose="020B0604020202020204" pitchFamily="34" charset="0"/>
                          <a:cs typeface="Arial" panose="020B0604020202020204" pitchFamily="34" charset="0"/>
                        </a:rPr>
                        <a:t>90 – 100</a:t>
                      </a:r>
                    </a:p>
                  </a:txBody>
                  <a:tcPr/>
                </a:tc>
                <a:tc>
                  <a:txBody>
                    <a:bodyPr/>
                    <a:lstStyle/>
                    <a:p>
                      <a:pPr algn="ctr"/>
                      <a:r>
                        <a:rPr lang="en-US" sz="1200" dirty="0">
                          <a:latin typeface="Arial" panose="020B0604020202020204" pitchFamily="34" charset="0"/>
                          <a:cs typeface="Arial" panose="020B0604020202020204" pitchFamily="34" charset="0"/>
                        </a:rPr>
                        <a:t>0</a:t>
                      </a:r>
                    </a:p>
                  </a:txBody>
                  <a:tcPr/>
                </a:tc>
                <a:tc>
                  <a:txBody>
                    <a:bodyPr/>
                    <a:lstStyle/>
                    <a:p>
                      <a:pPr algn="ctr"/>
                      <a:r>
                        <a:rPr lang="en-US" sz="1200" dirty="0">
                          <a:latin typeface="Arial" panose="020B0604020202020204" pitchFamily="34" charset="0"/>
                          <a:cs typeface="Arial" panose="020B0604020202020204" pitchFamily="34" charset="0"/>
                        </a:rPr>
                        <a:t>Very high carbon steel</a:t>
                      </a:r>
                    </a:p>
                  </a:txBody>
                  <a:tcPr/>
                </a:tc>
                <a:extLst>
                  <a:ext uri="{0D108BD9-81ED-4DB2-BD59-A6C34878D82A}">
                    <a16:rowId xmlns:a16="http://schemas.microsoft.com/office/drawing/2014/main" val="1666440458"/>
                  </a:ext>
                </a:extLst>
              </a:tr>
              <a:tr h="306224">
                <a:tc>
                  <a:txBody>
                    <a:bodyPr/>
                    <a:lstStyle/>
                    <a:p>
                      <a:pPr algn="ctr"/>
                      <a:r>
                        <a:rPr lang="en-US" sz="1200" dirty="0">
                          <a:latin typeface="Arial" panose="020B0604020202020204" pitchFamily="34" charset="0"/>
                          <a:cs typeface="Arial" panose="020B0604020202020204" pitchFamily="34" charset="0"/>
                        </a:rPr>
                        <a:t>0.9 to 1.1</a:t>
                      </a:r>
                    </a:p>
                  </a:txBody>
                  <a:tcPr/>
                </a:tc>
                <a:tc>
                  <a:txBody>
                    <a:bodyPr/>
                    <a:lstStyle/>
                    <a:p>
                      <a:pPr algn="ctr"/>
                      <a:r>
                        <a:rPr lang="en-US" sz="1200" dirty="0">
                          <a:latin typeface="Arial" panose="020B0604020202020204" pitchFamily="34" charset="0"/>
                          <a:cs typeface="Arial" panose="020B0604020202020204" pitchFamily="34" charset="0"/>
                        </a:rPr>
                        <a:t>110 – 118</a:t>
                      </a:r>
                    </a:p>
                  </a:txBody>
                  <a:tcPr/>
                </a:tc>
                <a:tc>
                  <a:txBody>
                    <a:bodyPr/>
                    <a:lstStyle/>
                    <a:p>
                      <a:pPr algn="ctr"/>
                      <a:r>
                        <a:rPr lang="en-US" sz="1200" dirty="0">
                          <a:latin typeface="Arial" panose="020B0604020202020204" pitchFamily="34" charset="0"/>
                          <a:cs typeface="Arial" panose="020B0604020202020204" pitchFamily="34" charset="0"/>
                        </a:rPr>
                        <a:t>0</a:t>
                      </a:r>
                    </a:p>
                  </a:txBody>
                  <a:tcPr/>
                </a:tc>
                <a:tc>
                  <a:txBody>
                    <a:bodyPr/>
                    <a:lstStyle/>
                    <a:p>
                      <a:pPr algn="ctr"/>
                      <a:r>
                        <a:rPr lang="en-US" sz="1200" dirty="0">
                          <a:latin typeface="Arial" panose="020B0604020202020204" pitchFamily="34" charset="0"/>
                          <a:cs typeface="Arial" panose="020B0604020202020204" pitchFamily="34" charset="0"/>
                        </a:rPr>
                        <a:t>High carbon steel</a:t>
                      </a:r>
                    </a:p>
                  </a:txBody>
                  <a:tcPr/>
                </a:tc>
                <a:extLst>
                  <a:ext uri="{0D108BD9-81ED-4DB2-BD59-A6C34878D82A}">
                    <a16:rowId xmlns:a16="http://schemas.microsoft.com/office/drawing/2014/main" val="2599540955"/>
                  </a:ext>
                </a:extLst>
              </a:tr>
              <a:tr h="306224">
                <a:tc>
                  <a:txBody>
                    <a:bodyPr/>
                    <a:lstStyle/>
                    <a:p>
                      <a:pPr algn="ctr"/>
                      <a:r>
                        <a:rPr lang="en-US" sz="1200" dirty="0">
                          <a:latin typeface="Arial" panose="020B0604020202020204" pitchFamily="34" charset="0"/>
                          <a:cs typeface="Arial" panose="020B0604020202020204" pitchFamily="34" charset="0"/>
                        </a:rPr>
                        <a:t>0.7 to 0.9</a:t>
                      </a:r>
                    </a:p>
                  </a:txBody>
                  <a:tcPr/>
                </a:tc>
                <a:tc>
                  <a:txBody>
                    <a:bodyPr/>
                    <a:lstStyle/>
                    <a:p>
                      <a:pPr algn="ctr"/>
                      <a:r>
                        <a:rPr lang="en-US" sz="1200" dirty="0">
                          <a:latin typeface="Arial" panose="020B0604020202020204" pitchFamily="34" charset="0"/>
                          <a:cs typeface="Arial" panose="020B0604020202020204" pitchFamily="34" charset="0"/>
                        </a:rPr>
                        <a:t>94 – 118</a:t>
                      </a:r>
                    </a:p>
                  </a:txBody>
                  <a:tcPr/>
                </a:tc>
                <a:tc>
                  <a:txBody>
                    <a:bodyPr/>
                    <a:lstStyle/>
                    <a:p>
                      <a:pPr algn="ctr"/>
                      <a:r>
                        <a:rPr lang="en-US" sz="1200" dirty="0">
                          <a:latin typeface="Arial" panose="020B0604020202020204" pitchFamily="34" charset="0"/>
                          <a:cs typeface="Arial" panose="020B0604020202020204" pitchFamily="34" charset="0"/>
                        </a:rPr>
                        <a:t>8 – 14 </a:t>
                      </a:r>
                    </a:p>
                  </a:txBody>
                  <a:tcPr/>
                </a:tc>
                <a:tc>
                  <a:txBody>
                    <a:bodyPr/>
                    <a:lstStyle/>
                    <a:p>
                      <a:pPr algn="ctr"/>
                      <a:r>
                        <a:rPr lang="en-US" sz="1200" dirty="0">
                          <a:latin typeface="Arial" panose="020B0604020202020204" pitchFamily="34" charset="0"/>
                          <a:cs typeface="Arial" panose="020B0604020202020204" pitchFamily="34" charset="0"/>
                        </a:rPr>
                        <a:t>Spring steel</a:t>
                      </a:r>
                    </a:p>
                  </a:txBody>
                  <a:tcPr/>
                </a:tc>
                <a:extLst>
                  <a:ext uri="{0D108BD9-81ED-4DB2-BD59-A6C34878D82A}">
                    <a16:rowId xmlns:a16="http://schemas.microsoft.com/office/drawing/2014/main" val="1864609735"/>
                  </a:ext>
                </a:extLst>
              </a:tr>
              <a:tr h="306224">
                <a:tc>
                  <a:txBody>
                    <a:bodyPr/>
                    <a:lstStyle/>
                    <a:p>
                      <a:pPr algn="ctr"/>
                      <a:r>
                        <a:rPr lang="en-US" sz="1200" dirty="0">
                          <a:latin typeface="Arial" panose="020B0604020202020204" pitchFamily="34" charset="0"/>
                          <a:cs typeface="Arial" panose="020B0604020202020204" pitchFamily="34" charset="0"/>
                        </a:rPr>
                        <a:t>0.55 to 0.7</a:t>
                      </a:r>
                    </a:p>
                  </a:txBody>
                  <a:tcPr/>
                </a:tc>
                <a:tc>
                  <a:txBody>
                    <a:bodyPr/>
                    <a:lstStyle/>
                    <a:p>
                      <a:pPr algn="ctr"/>
                      <a:r>
                        <a:rPr lang="en-US" sz="1200" dirty="0">
                          <a:latin typeface="Arial" panose="020B0604020202020204" pitchFamily="34" charset="0"/>
                          <a:cs typeface="Arial" panose="020B0604020202020204" pitchFamily="34" charset="0"/>
                        </a:rPr>
                        <a:t>75 – 94 </a:t>
                      </a:r>
                    </a:p>
                  </a:txBody>
                  <a:tcPr/>
                </a:tc>
                <a:tc>
                  <a:txBody>
                    <a:bodyPr/>
                    <a:lstStyle/>
                    <a:p>
                      <a:pPr algn="ctr"/>
                      <a:r>
                        <a:rPr lang="en-US" sz="1200" dirty="0">
                          <a:latin typeface="Arial" panose="020B0604020202020204" pitchFamily="34" charset="0"/>
                          <a:cs typeface="Arial" panose="020B0604020202020204" pitchFamily="34" charset="0"/>
                        </a:rPr>
                        <a:t>14 – 19 </a:t>
                      </a:r>
                    </a:p>
                  </a:txBody>
                  <a:tcPr/>
                </a:tc>
                <a:tc>
                  <a:txBody>
                    <a:bodyPr/>
                    <a:lstStyle/>
                    <a:p>
                      <a:pPr algn="ctr"/>
                      <a:r>
                        <a:rPr lang="en-US" sz="1200" dirty="0">
                          <a:latin typeface="Arial" panose="020B0604020202020204" pitchFamily="34" charset="0"/>
                          <a:cs typeface="Arial" panose="020B0604020202020204" pitchFamily="34" charset="0"/>
                        </a:rPr>
                        <a:t>Higher carbon steel</a:t>
                      </a:r>
                    </a:p>
                  </a:txBody>
                  <a:tcPr/>
                </a:tc>
                <a:extLst>
                  <a:ext uri="{0D108BD9-81ED-4DB2-BD59-A6C34878D82A}">
                    <a16:rowId xmlns:a16="http://schemas.microsoft.com/office/drawing/2014/main" val="952243952"/>
                  </a:ext>
                </a:extLst>
              </a:tr>
              <a:tr h="444383">
                <a:tc>
                  <a:txBody>
                    <a:bodyPr/>
                    <a:lstStyle/>
                    <a:p>
                      <a:pPr algn="ctr"/>
                      <a:r>
                        <a:rPr lang="en-US" sz="1200" dirty="0">
                          <a:latin typeface="Arial" panose="020B0604020202020204" pitchFamily="34" charset="0"/>
                          <a:cs typeface="Arial" panose="020B0604020202020204" pitchFamily="34" charset="0"/>
                        </a:rPr>
                        <a:t>0.3 to 0.55</a:t>
                      </a:r>
                    </a:p>
                  </a:txBody>
                  <a:tcPr/>
                </a:tc>
                <a:tc>
                  <a:txBody>
                    <a:bodyPr/>
                    <a:lstStyle/>
                    <a:p>
                      <a:pPr algn="ctr"/>
                      <a:r>
                        <a:rPr lang="en-US" sz="1200" dirty="0">
                          <a:latin typeface="Arial" panose="020B0604020202020204" pitchFamily="34" charset="0"/>
                          <a:cs typeface="Arial" panose="020B0604020202020204" pitchFamily="34" charset="0"/>
                        </a:rPr>
                        <a:t>65 – 75 </a:t>
                      </a:r>
                    </a:p>
                  </a:txBody>
                  <a:tcPr/>
                </a:tc>
                <a:tc>
                  <a:txBody>
                    <a:bodyPr/>
                    <a:lstStyle/>
                    <a:p>
                      <a:pPr algn="ctr"/>
                      <a:r>
                        <a:rPr lang="en-US" sz="1200" dirty="0">
                          <a:latin typeface="Arial" panose="020B0604020202020204" pitchFamily="34" charset="0"/>
                          <a:cs typeface="Arial" panose="020B0604020202020204" pitchFamily="34" charset="0"/>
                        </a:rPr>
                        <a:t>19 – 24 </a:t>
                      </a:r>
                    </a:p>
                  </a:txBody>
                  <a:tcPr/>
                </a:tc>
                <a:tc>
                  <a:txBody>
                    <a:bodyPr/>
                    <a:lstStyle/>
                    <a:p>
                      <a:pPr algn="ctr"/>
                      <a:r>
                        <a:rPr lang="en-US" sz="1200" dirty="0">
                          <a:latin typeface="Arial" panose="020B0604020202020204" pitchFamily="34" charset="0"/>
                          <a:cs typeface="Arial" panose="020B0604020202020204" pitchFamily="34" charset="0"/>
                        </a:rPr>
                        <a:t>Medium carbon steel, weldable with care</a:t>
                      </a:r>
                    </a:p>
                  </a:txBody>
                  <a:tcPr/>
                </a:tc>
                <a:extLst>
                  <a:ext uri="{0D108BD9-81ED-4DB2-BD59-A6C34878D82A}">
                    <a16:rowId xmlns:a16="http://schemas.microsoft.com/office/drawing/2014/main" val="1971769188"/>
                  </a:ext>
                </a:extLst>
              </a:tr>
              <a:tr h="306224">
                <a:tc>
                  <a:txBody>
                    <a:bodyPr/>
                    <a:lstStyle/>
                    <a:p>
                      <a:pPr algn="ctr"/>
                      <a:r>
                        <a:rPr lang="en-US" sz="1200" dirty="0">
                          <a:latin typeface="Arial" panose="020B0604020202020204" pitchFamily="34" charset="0"/>
                          <a:cs typeface="Arial" panose="020B0604020202020204" pitchFamily="34" charset="0"/>
                        </a:rPr>
                        <a:t>0.15 to 0.3</a:t>
                      </a:r>
                    </a:p>
                  </a:txBody>
                  <a:tcPr/>
                </a:tc>
                <a:tc>
                  <a:txBody>
                    <a:bodyPr/>
                    <a:lstStyle/>
                    <a:p>
                      <a:pPr algn="ctr"/>
                      <a:r>
                        <a:rPr lang="en-US" sz="1200" dirty="0">
                          <a:latin typeface="Arial" panose="020B0604020202020204" pitchFamily="34" charset="0"/>
                          <a:cs typeface="Arial" panose="020B0604020202020204" pitchFamily="34" charset="0"/>
                        </a:rPr>
                        <a:t>48 – 65 </a:t>
                      </a:r>
                    </a:p>
                  </a:txBody>
                  <a:tcPr/>
                </a:tc>
                <a:tc>
                  <a:txBody>
                    <a:bodyPr/>
                    <a:lstStyle/>
                    <a:p>
                      <a:pPr algn="ctr"/>
                      <a:r>
                        <a:rPr lang="en-US" sz="1200" dirty="0">
                          <a:latin typeface="Arial" panose="020B0604020202020204" pitchFamily="34" charset="0"/>
                          <a:cs typeface="Arial" panose="020B0604020202020204" pitchFamily="34" charset="0"/>
                        </a:rPr>
                        <a:t>24 – 28</a:t>
                      </a:r>
                    </a:p>
                  </a:txBody>
                  <a:tcPr/>
                </a:tc>
                <a:tc>
                  <a:txBody>
                    <a:bodyPr/>
                    <a:lstStyle/>
                    <a:p>
                      <a:pPr algn="ctr"/>
                      <a:r>
                        <a:rPr lang="en-US" sz="1200" dirty="0">
                          <a:latin typeface="Arial" panose="020B0604020202020204" pitchFamily="34" charset="0"/>
                          <a:cs typeface="Arial" panose="020B0604020202020204" pitchFamily="34" charset="0"/>
                        </a:rPr>
                        <a:t>Mild steel for bridges</a:t>
                      </a:r>
                    </a:p>
                  </a:txBody>
                  <a:tcPr/>
                </a:tc>
                <a:extLst>
                  <a:ext uri="{0D108BD9-81ED-4DB2-BD59-A6C34878D82A}">
                    <a16:rowId xmlns:a16="http://schemas.microsoft.com/office/drawing/2014/main" val="47371128"/>
                  </a:ext>
                </a:extLst>
              </a:tr>
              <a:tr h="306224">
                <a:tc>
                  <a:txBody>
                    <a:bodyPr/>
                    <a:lstStyle/>
                    <a:p>
                      <a:pPr algn="ctr"/>
                      <a:r>
                        <a:rPr lang="en-US" sz="1200" dirty="0">
                          <a:latin typeface="Arial" panose="020B0604020202020204" pitchFamily="34" charset="0"/>
                          <a:cs typeface="Arial" panose="020B0604020202020204" pitchFamily="34" charset="0"/>
                        </a:rPr>
                        <a:t>0.05 to 0.15</a:t>
                      </a:r>
                    </a:p>
                  </a:txBody>
                  <a:tcPr/>
                </a:tc>
                <a:tc>
                  <a:txBody>
                    <a:bodyPr/>
                    <a:lstStyle/>
                    <a:p>
                      <a:pPr algn="ctr"/>
                      <a:r>
                        <a:rPr lang="en-US" sz="1200" dirty="0">
                          <a:latin typeface="Arial" panose="020B0604020202020204" pitchFamily="34" charset="0"/>
                          <a:cs typeface="Arial" panose="020B0604020202020204" pitchFamily="34" charset="0"/>
                        </a:rPr>
                        <a:t>40 – 48 </a:t>
                      </a:r>
                    </a:p>
                  </a:txBody>
                  <a:tcPr/>
                </a:tc>
                <a:tc>
                  <a:txBody>
                    <a:bodyPr/>
                    <a:lstStyle/>
                    <a:p>
                      <a:pPr algn="ctr"/>
                      <a:r>
                        <a:rPr lang="en-US" sz="1200" dirty="0">
                          <a:latin typeface="Arial" panose="020B0604020202020204" pitchFamily="34" charset="0"/>
                          <a:cs typeface="Arial" panose="020B0604020202020204" pitchFamily="34" charset="0"/>
                        </a:rPr>
                        <a:t>28 – 34 </a:t>
                      </a:r>
                    </a:p>
                  </a:txBody>
                  <a:tcPr/>
                </a:tc>
                <a:tc>
                  <a:txBody>
                    <a:bodyPr/>
                    <a:lstStyle/>
                    <a:p>
                      <a:pPr algn="ctr"/>
                      <a:r>
                        <a:rPr lang="en-US" sz="1200" dirty="0">
                          <a:latin typeface="Arial" panose="020B0604020202020204" pitchFamily="34" charset="0"/>
                          <a:cs typeface="Arial" panose="020B0604020202020204" pitchFamily="34" charset="0"/>
                        </a:rPr>
                        <a:t>Very mild steel, pure iron</a:t>
                      </a:r>
                    </a:p>
                  </a:txBody>
                  <a:tcPr/>
                </a:tc>
                <a:extLst>
                  <a:ext uri="{0D108BD9-81ED-4DB2-BD59-A6C34878D82A}">
                    <a16:rowId xmlns:a16="http://schemas.microsoft.com/office/drawing/2014/main" val="1155605892"/>
                  </a:ext>
                </a:extLst>
              </a:tr>
            </a:tbl>
          </a:graphicData>
        </a:graphic>
      </p:graphicFrame>
      <p:sp>
        <p:nvSpPr>
          <p:cNvPr id="5" name="Slide Number Placeholder 4">
            <a:extLst>
              <a:ext uri="{FF2B5EF4-FFF2-40B4-BE49-F238E27FC236}">
                <a16:creationId xmlns:a16="http://schemas.microsoft.com/office/drawing/2014/main" id="{C2162766-607E-2236-1850-D232B3D9279D}"/>
              </a:ext>
            </a:extLst>
          </p:cNvPr>
          <p:cNvSpPr>
            <a:spLocks noGrp="1"/>
          </p:cNvSpPr>
          <p:nvPr>
            <p:ph type="sldNum" sz="quarter" idx="4"/>
          </p:nvPr>
        </p:nvSpPr>
        <p:spPr/>
        <p:txBody>
          <a:bodyPr/>
          <a:lstStyle/>
          <a:p>
            <a:fld id="{3A2281A5-0AAD-5C43-9874-F8F3A9F5B29A}" type="slidenum">
              <a:rPr lang="en-US" smtClean="0"/>
              <a:pPr/>
              <a:t>12</a:t>
            </a:fld>
            <a:endParaRPr lang="en-US"/>
          </a:p>
        </p:txBody>
      </p:sp>
    </p:spTree>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4AA2B6-BD96-8292-8BE1-B15CF4F78937}"/>
              </a:ext>
            </a:extLst>
          </p:cNvPr>
          <p:cNvSpPr txBox="1"/>
          <p:nvPr/>
        </p:nvSpPr>
        <p:spPr>
          <a:xfrm>
            <a:off x="2547809" y="1273735"/>
            <a:ext cx="878758" cy="2590133"/>
          </a:xfrm>
          <a:prstGeom prst="rect">
            <a:avLst/>
          </a:prstGeom>
          <a:noFill/>
        </p:spPr>
        <p:txBody>
          <a:bodyPr wrap="square" rtlCol="0">
            <a:spAutoFit/>
          </a:bodyPr>
          <a:lstStyle/>
          <a:p>
            <a:pPr algn="ctr">
              <a:lnSpc>
                <a:spcPts val="2200"/>
              </a:lnSpc>
            </a:pPr>
            <a:r>
              <a:rPr lang="en-US" sz="1000" dirty="0">
                <a:latin typeface="Arial" panose="020B0604020202020204" pitchFamily="34" charset="0"/>
                <a:cs typeface="Arial" panose="020B0604020202020204" pitchFamily="34" charset="0"/>
              </a:rPr>
              <a:t>0</a:t>
            </a:r>
          </a:p>
          <a:p>
            <a:pPr algn="ctr">
              <a:lnSpc>
                <a:spcPts val="2200"/>
              </a:lnSpc>
            </a:pPr>
            <a:r>
              <a:rPr lang="en-US" sz="1000" dirty="0">
                <a:latin typeface="Arial" panose="020B0604020202020204" pitchFamily="34" charset="0"/>
                <a:cs typeface="Arial" panose="020B0604020202020204" pitchFamily="34" charset="0"/>
              </a:rPr>
              <a:t>0</a:t>
            </a:r>
          </a:p>
          <a:p>
            <a:pPr algn="ctr">
              <a:lnSpc>
                <a:spcPts val="2200"/>
              </a:lnSpc>
            </a:pPr>
            <a:r>
              <a:rPr lang="en-US" sz="1000" dirty="0">
                <a:latin typeface="Arial" panose="020B0604020202020204" pitchFamily="34" charset="0"/>
                <a:cs typeface="Arial" panose="020B0604020202020204" pitchFamily="34" charset="0"/>
              </a:rPr>
              <a:t>0</a:t>
            </a:r>
          </a:p>
          <a:p>
            <a:pPr algn="ctr">
              <a:lnSpc>
                <a:spcPts val="2200"/>
              </a:lnSpc>
            </a:pPr>
            <a:r>
              <a:rPr lang="en-US" sz="1000" dirty="0">
                <a:latin typeface="Arial" panose="020B0604020202020204" pitchFamily="34" charset="0"/>
                <a:cs typeface="Arial" panose="020B0604020202020204" pitchFamily="34" charset="0"/>
              </a:rPr>
              <a:t>0</a:t>
            </a:r>
          </a:p>
          <a:p>
            <a:pPr algn="ctr">
              <a:lnSpc>
                <a:spcPts val="2200"/>
              </a:lnSpc>
            </a:pPr>
            <a:r>
              <a:rPr lang="en-US" sz="1000" dirty="0">
                <a:latin typeface="Arial" panose="020B0604020202020204" pitchFamily="34" charset="0"/>
                <a:cs typeface="Arial" panose="020B0604020202020204" pitchFamily="34" charset="0"/>
              </a:rPr>
              <a:t>0</a:t>
            </a:r>
          </a:p>
          <a:p>
            <a:pPr algn="ctr">
              <a:lnSpc>
                <a:spcPts val="2200"/>
              </a:lnSpc>
            </a:pPr>
            <a:r>
              <a:rPr lang="en-US" sz="1000" dirty="0">
                <a:latin typeface="Arial" panose="020B0604020202020204" pitchFamily="34" charset="0"/>
                <a:cs typeface="Arial" panose="020B0604020202020204" pitchFamily="34" charset="0"/>
              </a:rPr>
              <a:t>0</a:t>
            </a:r>
          </a:p>
          <a:p>
            <a:pPr algn="ctr">
              <a:lnSpc>
                <a:spcPts val="2200"/>
              </a:lnSpc>
            </a:pPr>
            <a:r>
              <a:rPr lang="en-US" sz="1000" dirty="0">
                <a:latin typeface="Arial" panose="020B0604020202020204" pitchFamily="34" charset="0"/>
                <a:cs typeface="Arial" panose="020B0604020202020204" pitchFamily="34" charset="0"/>
              </a:rPr>
              <a:t>0</a:t>
            </a:r>
          </a:p>
          <a:p>
            <a:pPr algn="ctr">
              <a:lnSpc>
                <a:spcPts val="2200"/>
              </a:lnSpc>
            </a:pPr>
            <a:r>
              <a:rPr lang="en-US" sz="1000" dirty="0">
                <a:latin typeface="Arial" panose="020B0604020202020204" pitchFamily="34" charset="0"/>
                <a:cs typeface="Arial" panose="020B0604020202020204" pitchFamily="34" charset="0"/>
              </a:rPr>
              <a:t>0</a:t>
            </a:r>
          </a:p>
          <a:p>
            <a:pPr algn="ctr">
              <a:lnSpc>
                <a:spcPts val="2200"/>
              </a:lnSpc>
            </a:pPr>
            <a:r>
              <a:rPr lang="en-US" sz="1000" dirty="0">
                <a:latin typeface="Arial" panose="020B0604020202020204" pitchFamily="34" charset="0"/>
                <a:cs typeface="Arial" panose="020B0604020202020204" pitchFamily="34" charset="0"/>
              </a:rPr>
              <a:t>0</a:t>
            </a:r>
          </a:p>
        </p:txBody>
      </p:sp>
      <p:sp>
        <p:nvSpPr>
          <p:cNvPr id="30769" name="Line 72">
            <a:extLst>
              <a:ext uri="{FF2B5EF4-FFF2-40B4-BE49-F238E27FC236}">
                <a16:creationId xmlns:a16="http://schemas.microsoft.com/office/drawing/2014/main" id="{4FC64616-8BEA-90C2-6429-D9FE019CF49B}"/>
              </a:ext>
            </a:extLst>
          </p:cNvPr>
          <p:cNvSpPr>
            <a:spLocks noChangeShapeType="1"/>
          </p:cNvSpPr>
          <p:nvPr/>
        </p:nvSpPr>
        <p:spPr bwMode="auto">
          <a:xfrm flipV="1">
            <a:off x="3086100" y="2389585"/>
            <a:ext cx="1913335" cy="956072"/>
          </a:xfrm>
          <a:prstGeom prst="line">
            <a:avLst/>
          </a:prstGeom>
          <a:ln w="28575">
            <a:solidFill>
              <a:srgbClr val="A50069"/>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30770" name="Freeform 73">
            <a:extLst>
              <a:ext uri="{FF2B5EF4-FFF2-40B4-BE49-F238E27FC236}">
                <a16:creationId xmlns:a16="http://schemas.microsoft.com/office/drawing/2014/main" id="{A4660A40-44D5-F592-AF9A-023029944B15}"/>
              </a:ext>
            </a:extLst>
          </p:cNvPr>
          <p:cNvSpPr>
            <a:spLocks/>
          </p:cNvSpPr>
          <p:nvPr/>
        </p:nvSpPr>
        <p:spPr bwMode="auto">
          <a:xfrm>
            <a:off x="4999435" y="2226469"/>
            <a:ext cx="985838" cy="163116"/>
          </a:xfrm>
          <a:custGeom>
            <a:avLst/>
            <a:gdLst>
              <a:gd name="T0" fmla="*/ 0 w 3311"/>
              <a:gd name="T1" fmla="*/ 86001873 h 550"/>
              <a:gd name="T2" fmla="*/ 11190094 w 3311"/>
              <a:gd name="T3" fmla="*/ 79434526 h 550"/>
              <a:gd name="T4" fmla="*/ 21906971 w 3311"/>
              <a:gd name="T5" fmla="*/ 73336163 h 550"/>
              <a:gd name="T6" fmla="*/ 32624244 w 3311"/>
              <a:gd name="T7" fmla="*/ 67081603 h 550"/>
              <a:gd name="T8" fmla="*/ 43026304 w 3311"/>
              <a:gd name="T9" fmla="*/ 61139436 h 550"/>
              <a:gd name="T10" fmla="*/ 52009503 w 3311"/>
              <a:gd name="T11" fmla="*/ 56448417 h 550"/>
              <a:gd name="T12" fmla="*/ 60835493 w 3311"/>
              <a:gd name="T13" fmla="*/ 51601203 h 550"/>
              <a:gd name="T14" fmla="*/ 69503876 w 3311"/>
              <a:gd name="T15" fmla="*/ 47222972 h 550"/>
              <a:gd name="T16" fmla="*/ 78329469 w 3311"/>
              <a:gd name="T17" fmla="*/ 43000936 h 550"/>
              <a:gd name="T18" fmla="*/ 87155459 w 3311"/>
              <a:gd name="T19" fmla="*/ 38778901 h 550"/>
              <a:gd name="T20" fmla="*/ 95981449 w 3311"/>
              <a:gd name="T21" fmla="*/ 35026245 h 550"/>
              <a:gd name="T22" fmla="*/ 104965045 w 3311"/>
              <a:gd name="T23" fmla="*/ 31273588 h 550"/>
              <a:gd name="T24" fmla="*/ 113948245 w 3311"/>
              <a:gd name="T25" fmla="*/ 27677127 h 550"/>
              <a:gd name="T26" fmla="*/ 123247056 w 3311"/>
              <a:gd name="T27" fmla="*/ 24549650 h 550"/>
              <a:gd name="T28" fmla="*/ 132545867 w 3311"/>
              <a:gd name="T29" fmla="*/ 21265977 h 550"/>
              <a:gd name="T30" fmla="*/ 142001887 w 3311"/>
              <a:gd name="T31" fmla="*/ 18451286 h 550"/>
              <a:gd name="T32" fmla="*/ 152719161 w 3311"/>
              <a:gd name="T33" fmla="*/ 15480400 h 550"/>
              <a:gd name="T34" fmla="*/ 163594041 w 3311"/>
              <a:gd name="T35" fmla="*/ 12821906 h 550"/>
              <a:gd name="T36" fmla="*/ 174783738 w 3311"/>
              <a:gd name="T37" fmla="*/ 10320399 h 550"/>
              <a:gd name="T38" fmla="*/ 185973833 w 3311"/>
              <a:gd name="T39" fmla="*/ 8131283 h 550"/>
              <a:gd name="T40" fmla="*/ 197163927 w 3311"/>
              <a:gd name="T41" fmla="*/ 6411151 h 550"/>
              <a:gd name="T42" fmla="*/ 208511231 w 3311"/>
              <a:gd name="T43" fmla="*/ 4847214 h 550"/>
              <a:gd name="T44" fmla="*/ 220016539 w 3311"/>
              <a:gd name="T45" fmla="*/ 3440265 h 550"/>
              <a:gd name="T46" fmla="*/ 231363844 w 3311"/>
              <a:gd name="T47" fmla="*/ 2189116 h 550"/>
              <a:gd name="T48" fmla="*/ 242869152 w 3311"/>
              <a:gd name="T49" fmla="*/ 1407345 h 550"/>
              <a:gd name="T50" fmla="*/ 254374460 w 3311"/>
              <a:gd name="T51" fmla="*/ 625575 h 550"/>
              <a:gd name="T52" fmla="*/ 265721764 w 3311"/>
              <a:gd name="T53" fmla="*/ 312787 h 550"/>
              <a:gd name="T54" fmla="*/ 277227073 w 3311"/>
              <a:gd name="T55" fmla="*/ 0 h 550"/>
              <a:gd name="T56" fmla="*/ 288574774 w 3311"/>
              <a:gd name="T57" fmla="*/ 0 h 550"/>
              <a:gd name="T58" fmla="*/ 300079685 w 3311"/>
              <a:gd name="T59" fmla="*/ 312787 h 550"/>
              <a:gd name="T60" fmla="*/ 311269779 w 3311"/>
              <a:gd name="T61" fmla="*/ 781771 h 550"/>
              <a:gd name="T62" fmla="*/ 322459477 w 3311"/>
              <a:gd name="T63" fmla="*/ 1407345 h 550"/>
              <a:gd name="T64" fmla="*/ 335383247 w 3311"/>
              <a:gd name="T65" fmla="*/ 2501903 h 550"/>
              <a:gd name="T66" fmla="*/ 348464625 w 3311"/>
              <a:gd name="T67" fmla="*/ 3909248 h 550"/>
              <a:gd name="T68" fmla="*/ 361230392 w 3311"/>
              <a:gd name="T69" fmla="*/ 5472789 h 550"/>
              <a:gd name="T70" fmla="*/ 373996556 w 3311"/>
              <a:gd name="T71" fmla="*/ 7192921 h 550"/>
              <a:gd name="T72" fmla="*/ 386604716 w 3311"/>
              <a:gd name="T73" fmla="*/ 9382037 h 550"/>
              <a:gd name="T74" fmla="*/ 399370880 w 3311"/>
              <a:gd name="T75" fmla="*/ 11727348 h 550"/>
              <a:gd name="T76" fmla="*/ 412294651 w 3311"/>
              <a:gd name="T77" fmla="*/ 14385843 h 550"/>
              <a:gd name="T78" fmla="*/ 425060418 w 3311"/>
              <a:gd name="T79" fmla="*/ 17200533 h 550"/>
              <a:gd name="T80" fmla="*/ 437984188 w 3311"/>
              <a:gd name="T81" fmla="*/ 19858632 h 550"/>
              <a:gd name="T82" fmla="*/ 451065169 w 3311"/>
              <a:gd name="T83" fmla="*/ 23142305 h 550"/>
              <a:gd name="T84" fmla="*/ 464619368 w 3311"/>
              <a:gd name="T85" fmla="*/ 26582570 h 550"/>
              <a:gd name="T86" fmla="*/ 478645991 w 3311"/>
              <a:gd name="T87" fmla="*/ 30491422 h 550"/>
              <a:gd name="T88" fmla="*/ 492830617 w 3311"/>
              <a:gd name="T89" fmla="*/ 34244474 h 550"/>
              <a:gd name="T90" fmla="*/ 507172454 w 3311"/>
              <a:gd name="T91" fmla="*/ 38309918 h 550"/>
              <a:gd name="T92" fmla="*/ 521829901 w 3311"/>
              <a:gd name="T93" fmla="*/ 42531953 h 5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311" h="550">
                <a:moveTo>
                  <a:pt x="0" y="550"/>
                </a:moveTo>
                <a:lnTo>
                  <a:pt x="71" y="508"/>
                </a:lnTo>
                <a:lnTo>
                  <a:pt x="139" y="469"/>
                </a:lnTo>
                <a:lnTo>
                  <a:pt x="207" y="429"/>
                </a:lnTo>
                <a:lnTo>
                  <a:pt x="273" y="391"/>
                </a:lnTo>
                <a:lnTo>
                  <a:pt x="330" y="361"/>
                </a:lnTo>
                <a:lnTo>
                  <a:pt x="386" y="330"/>
                </a:lnTo>
                <a:lnTo>
                  <a:pt x="441" y="302"/>
                </a:lnTo>
                <a:lnTo>
                  <a:pt x="497" y="275"/>
                </a:lnTo>
                <a:lnTo>
                  <a:pt x="553" y="248"/>
                </a:lnTo>
                <a:lnTo>
                  <a:pt x="609" y="224"/>
                </a:lnTo>
                <a:lnTo>
                  <a:pt x="666" y="200"/>
                </a:lnTo>
                <a:lnTo>
                  <a:pt x="723" y="177"/>
                </a:lnTo>
                <a:lnTo>
                  <a:pt x="782" y="157"/>
                </a:lnTo>
                <a:lnTo>
                  <a:pt x="841" y="136"/>
                </a:lnTo>
                <a:lnTo>
                  <a:pt x="901" y="118"/>
                </a:lnTo>
                <a:lnTo>
                  <a:pt x="969" y="99"/>
                </a:lnTo>
                <a:lnTo>
                  <a:pt x="1038" y="82"/>
                </a:lnTo>
                <a:lnTo>
                  <a:pt x="1109" y="66"/>
                </a:lnTo>
                <a:lnTo>
                  <a:pt x="1180" y="52"/>
                </a:lnTo>
                <a:lnTo>
                  <a:pt x="1251" y="41"/>
                </a:lnTo>
                <a:lnTo>
                  <a:pt x="1323" y="31"/>
                </a:lnTo>
                <a:lnTo>
                  <a:pt x="1396" y="22"/>
                </a:lnTo>
                <a:lnTo>
                  <a:pt x="1468" y="14"/>
                </a:lnTo>
                <a:lnTo>
                  <a:pt x="1541" y="9"/>
                </a:lnTo>
                <a:lnTo>
                  <a:pt x="1614" y="4"/>
                </a:lnTo>
                <a:lnTo>
                  <a:pt x="1686" y="2"/>
                </a:lnTo>
                <a:lnTo>
                  <a:pt x="1759" y="0"/>
                </a:lnTo>
                <a:lnTo>
                  <a:pt x="1831" y="0"/>
                </a:lnTo>
                <a:lnTo>
                  <a:pt x="1904" y="2"/>
                </a:lnTo>
                <a:lnTo>
                  <a:pt x="1975" y="5"/>
                </a:lnTo>
                <a:lnTo>
                  <a:pt x="2046" y="9"/>
                </a:lnTo>
                <a:lnTo>
                  <a:pt x="2128" y="16"/>
                </a:lnTo>
                <a:lnTo>
                  <a:pt x="2211" y="25"/>
                </a:lnTo>
                <a:lnTo>
                  <a:pt x="2292" y="35"/>
                </a:lnTo>
                <a:lnTo>
                  <a:pt x="2373" y="46"/>
                </a:lnTo>
                <a:lnTo>
                  <a:pt x="2453" y="60"/>
                </a:lnTo>
                <a:lnTo>
                  <a:pt x="2534" y="75"/>
                </a:lnTo>
                <a:lnTo>
                  <a:pt x="2616" y="92"/>
                </a:lnTo>
                <a:lnTo>
                  <a:pt x="2697" y="110"/>
                </a:lnTo>
                <a:lnTo>
                  <a:pt x="2779" y="127"/>
                </a:lnTo>
                <a:lnTo>
                  <a:pt x="2862" y="148"/>
                </a:lnTo>
                <a:lnTo>
                  <a:pt x="2948" y="170"/>
                </a:lnTo>
                <a:lnTo>
                  <a:pt x="3037" y="195"/>
                </a:lnTo>
                <a:lnTo>
                  <a:pt x="3127" y="219"/>
                </a:lnTo>
                <a:lnTo>
                  <a:pt x="3218" y="245"/>
                </a:lnTo>
                <a:lnTo>
                  <a:pt x="3311" y="272"/>
                </a:lnTo>
              </a:path>
            </a:pathLst>
          </a:custGeom>
          <a:ln w="28575">
            <a:solidFill>
              <a:srgbClr val="A50069"/>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30771" name="Line 74">
            <a:extLst>
              <a:ext uri="{FF2B5EF4-FFF2-40B4-BE49-F238E27FC236}">
                <a16:creationId xmlns:a16="http://schemas.microsoft.com/office/drawing/2014/main" id="{2FB9CC96-5FBC-2B7D-73B6-6DA245198C1A}"/>
              </a:ext>
            </a:extLst>
          </p:cNvPr>
          <p:cNvSpPr>
            <a:spLocks noChangeShapeType="1"/>
          </p:cNvSpPr>
          <p:nvPr/>
        </p:nvSpPr>
        <p:spPr bwMode="auto">
          <a:xfrm flipH="1">
            <a:off x="3182542" y="2672953"/>
            <a:ext cx="2802731" cy="652463"/>
          </a:xfrm>
          <a:prstGeom prst="line">
            <a:avLst/>
          </a:prstGeom>
          <a:ln w="28575">
            <a:headEnd/>
            <a:tailEnd/>
          </a:ln>
          <a:extLst>
            <a:ext uri="{909E8E84-426E-40DD-AFC4-6F175D3DCCD1}">
              <a14:hiddenFill xmlns:a14="http://schemas.microsoft.com/office/drawing/2010/main">
                <a:noFill/>
              </a14:hiddenFill>
            </a:ext>
          </a:extLst>
        </p:spPr>
        <p:style>
          <a:lnRef idx="1">
            <a:schemeClr val="accent4"/>
          </a:lnRef>
          <a:fillRef idx="0">
            <a:schemeClr val="accent4"/>
          </a:fillRef>
          <a:effectRef idx="0">
            <a:schemeClr val="accent4"/>
          </a:effectRef>
          <a:fontRef idx="minor">
            <a:schemeClr val="tx1"/>
          </a:fontRef>
        </p:style>
        <p:txBody>
          <a:bodyPr/>
          <a:lstStyle/>
          <a:p>
            <a:endParaRPr lang="en-US"/>
          </a:p>
        </p:txBody>
      </p:sp>
      <p:sp>
        <p:nvSpPr>
          <p:cNvPr id="30772" name="Line 75">
            <a:extLst>
              <a:ext uri="{FF2B5EF4-FFF2-40B4-BE49-F238E27FC236}">
                <a16:creationId xmlns:a16="http://schemas.microsoft.com/office/drawing/2014/main" id="{1A523BD2-CF4C-128B-D279-26DB4FD08689}"/>
              </a:ext>
            </a:extLst>
          </p:cNvPr>
          <p:cNvSpPr>
            <a:spLocks noChangeShapeType="1"/>
          </p:cNvSpPr>
          <p:nvPr/>
        </p:nvSpPr>
        <p:spPr bwMode="auto">
          <a:xfrm>
            <a:off x="3084910" y="2495550"/>
            <a:ext cx="2191940" cy="1450181"/>
          </a:xfrm>
          <a:prstGeom prst="line">
            <a:avLst/>
          </a:prstGeom>
          <a:noFill/>
          <a:ln w="38100">
            <a:solidFill>
              <a:srgbClr val="7195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3" name="Freeform 76">
            <a:extLst>
              <a:ext uri="{FF2B5EF4-FFF2-40B4-BE49-F238E27FC236}">
                <a16:creationId xmlns:a16="http://schemas.microsoft.com/office/drawing/2014/main" id="{8B296936-CCF5-A76C-4333-62EFBD823706}"/>
              </a:ext>
            </a:extLst>
          </p:cNvPr>
          <p:cNvSpPr>
            <a:spLocks/>
          </p:cNvSpPr>
          <p:nvPr/>
        </p:nvSpPr>
        <p:spPr bwMode="auto">
          <a:xfrm>
            <a:off x="5225654" y="3911203"/>
            <a:ext cx="269081" cy="82153"/>
          </a:xfrm>
          <a:custGeom>
            <a:avLst/>
            <a:gdLst>
              <a:gd name="T0" fmla="*/ 0 w 903"/>
              <a:gd name="T1" fmla="*/ 0 h 274"/>
              <a:gd name="T2" fmla="*/ 6314519 w 903"/>
              <a:gd name="T3" fmla="*/ 4475026 h 274"/>
              <a:gd name="T4" fmla="*/ 12628642 w 903"/>
              <a:gd name="T5" fmla="*/ 8630236 h 274"/>
              <a:gd name="T6" fmla="*/ 18785030 w 903"/>
              <a:gd name="T7" fmla="*/ 12944955 h 274"/>
              <a:gd name="T8" fmla="*/ 23994618 w 903"/>
              <a:gd name="T9" fmla="*/ 16460933 h 274"/>
              <a:gd name="T10" fmla="*/ 29361542 w 903"/>
              <a:gd name="T11" fmla="*/ 19657494 h 274"/>
              <a:gd name="T12" fmla="*/ 34571130 w 903"/>
              <a:gd name="T13" fmla="*/ 22693748 h 274"/>
              <a:gd name="T14" fmla="*/ 40096185 w 903"/>
              <a:gd name="T15" fmla="*/ 25570493 h 274"/>
              <a:gd name="T16" fmla="*/ 45463507 w 903"/>
              <a:gd name="T17" fmla="*/ 28127822 h 274"/>
              <a:gd name="T18" fmla="*/ 50988563 w 903"/>
              <a:gd name="T19" fmla="*/ 30684752 h 274"/>
              <a:gd name="T20" fmla="*/ 56671352 w 903"/>
              <a:gd name="T21" fmla="*/ 32762357 h 274"/>
              <a:gd name="T22" fmla="*/ 62512273 w 903"/>
              <a:gd name="T23" fmla="*/ 34839962 h 274"/>
              <a:gd name="T24" fmla="*/ 68510530 w 903"/>
              <a:gd name="T25" fmla="*/ 36757659 h 274"/>
              <a:gd name="T26" fmla="*/ 74509184 w 903"/>
              <a:gd name="T27" fmla="*/ 38036124 h 274"/>
              <a:gd name="T28" fmla="*/ 80507839 w 903"/>
              <a:gd name="T29" fmla="*/ 39474496 h 274"/>
              <a:gd name="T30" fmla="*/ 86980092 w 903"/>
              <a:gd name="T31" fmla="*/ 40593453 h 274"/>
              <a:gd name="T32" fmla="*/ 93136878 w 903"/>
              <a:gd name="T33" fmla="*/ 41552101 h 274"/>
              <a:gd name="T34" fmla="*/ 99451000 w 903"/>
              <a:gd name="T35" fmla="*/ 42191334 h 274"/>
              <a:gd name="T36" fmla="*/ 105923253 w 903"/>
              <a:gd name="T37" fmla="*/ 42830566 h 274"/>
              <a:gd name="T38" fmla="*/ 112395506 w 903"/>
              <a:gd name="T39" fmla="*/ 43150382 h 274"/>
              <a:gd name="T40" fmla="*/ 119814957 w 903"/>
              <a:gd name="T41" fmla="*/ 43629706 h 274"/>
              <a:gd name="T42" fmla="*/ 127392142 w 903"/>
              <a:gd name="T43" fmla="*/ 43789614 h 274"/>
              <a:gd name="T44" fmla="*/ 134811593 w 903"/>
              <a:gd name="T45" fmla="*/ 43629706 h 274"/>
              <a:gd name="T46" fmla="*/ 142230647 w 903"/>
              <a:gd name="T47" fmla="*/ 43629706 h 274"/>
              <a:gd name="T48" fmla="*/ 142546512 w 903"/>
              <a:gd name="T49" fmla="*/ 43629706 h 2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03" h="274">
                <a:moveTo>
                  <a:pt x="0" y="0"/>
                </a:moveTo>
                <a:lnTo>
                  <a:pt x="40" y="28"/>
                </a:lnTo>
                <a:lnTo>
                  <a:pt x="80" y="54"/>
                </a:lnTo>
                <a:lnTo>
                  <a:pt x="119" y="81"/>
                </a:lnTo>
                <a:lnTo>
                  <a:pt x="152" y="103"/>
                </a:lnTo>
                <a:lnTo>
                  <a:pt x="186" y="123"/>
                </a:lnTo>
                <a:lnTo>
                  <a:pt x="219" y="142"/>
                </a:lnTo>
                <a:lnTo>
                  <a:pt x="254" y="160"/>
                </a:lnTo>
                <a:lnTo>
                  <a:pt x="288" y="176"/>
                </a:lnTo>
                <a:lnTo>
                  <a:pt x="323" y="192"/>
                </a:lnTo>
                <a:lnTo>
                  <a:pt x="359" y="205"/>
                </a:lnTo>
                <a:lnTo>
                  <a:pt x="396" y="218"/>
                </a:lnTo>
                <a:lnTo>
                  <a:pt x="434" y="230"/>
                </a:lnTo>
                <a:lnTo>
                  <a:pt x="472" y="238"/>
                </a:lnTo>
                <a:lnTo>
                  <a:pt x="510" y="247"/>
                </a:lnTo>
                <a:lnTo>
                  <a:pt x="551" y="254"/>
                </a:lnTo>
                <a:lnTo>
                  <a:pt x="590" y="260"/>
                </a:lnTo>
                <a:lnTo>
                  <a:pt x="630" y="264"/>
                </a:lnTo>
                <a:lnTo>
                  <a:pt x="671" y="268"/>
                </a:lnTo>
                <a:lnTo>
                  <a:pt x="712" y="270"/>
                </a:lnTo>
                <a:lnTo>
                  <a:pt x="759" y="273"/>
                </a:lnTo>
                <a:lnTo>
                  <a:pt x="807" y="274"/>
                </a:lnTo>
                <a:lnTo>
                  <a:pt x="854" y="273"/>
                </a:lnTo>
                <a:lnTo>
                  <a:pt x="901" y="273"/>
                </a:lnTo>
                <a:lnTo>
                  <a:pt x="903" y="273"/>
                </a:lnTo>
              </a:path>
            </a:pathLst>
          </a:custGeom>
          <a:noFill/>
          <a:ln w="38100">
            <a:solidFill>
              <a:srgbClr val="7195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150" name="Text Box 86">
            <a:extLst>
              <a:ext uri="{FF2B5EF4-FFF2-40B4-BE49-F238E27FC236}">
                <a16:creationId xmlns:a16="http://schemas.microsoft.com/office/drawing/2014/main" id="{66F57780-C82E-BB05-D864-3415D43F7F94}"/>
              </a:ext>
            </a:extLst>
          </p:cNvPr>
          <p:cNvSpPr txBox="1">
            <a:spLocks noChangeArrowheads="1"/>
          </p:cNvSpPr>
          <p:nvPr/>
        </p:nvSpPr>
        <p:spPr bwMode="auto">
          <a:xfrm rot="16200000">
            <a:off x="1568522" y="2634202"/>
            <a:ext cx="1717875" cy="282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1400" dirty="0">
                <a:latin typeface="Arial" charset="0"/>
              </a:rPr>
              <a:t>U.T.S Tons/in</a:t>
            </a:r>
            <a:r>
              <a:rPr lang="en-CA" sz="1400" baseline="30000" dirty="0">
                <a:latin typeface="Arial" charset="0"/>
              </a:rPr>
              <a:t>2</a:t>
            </a:r>
            <a:endParaRPr lang="en-US" sz="1400" dirty="0">
              <a:latin typeface="Arial" charset="0"/>
            </a:endParaRPr>
          </a:p>
        </p:txBody>
      </p:sp>
      <p:sp>
        <p:nvSpPr>
          <p:cNvPr id="472151" name="Text Box 87">
            <a:extLst>
              <a:ext uri="{FF2B5EF4-FFF2-40B4-BE49-F238E27FC236}">
                <a16:creationId xmlns:a16="http://schemas.microsoft.com/office/drawing/2014/main" id="{97EDC4AC-B519-535E-0453-A9CE5F57371D}"/>
              </a:ext>
            </a:extLst>
          </p:cNvPr>
          <p:cNvSpPr txBox="1">
            <a:spLocks noChangeArrowheads="1"/>
          </p:cNvSpPr>
          <p:nvPr/>
        </p:nvSpPr>
        <p:spPr bwMode="auto">
          <a:xfrm>
            <a:off x="3753148" y="4579143"/>
            <a:ext cx="1661518" cy="282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1400" dirty="0">
                <a:latin typeface="Arial" charset="0"/>
              </a:rPr>
              <a:t>Carbon %</a:t>
            </a:r>
            <a:endParaRPr lang="en-US" sz="1400" dirty="0">
              <a:latin typeface="Arial" charset="0"/>
            </a:endParaRPr>
          </a:p>
        </p:txBody>
      </p:sp>
      <p:sp>
        <p:nvSpPr>
          <p:cNvPr id="472162" name="Text Box 98">
            <a:extLst>
              <a:ext uri="{FF2B5EF4-FFF2-40B4-BE49-F238E27FC236}">
                <a16:creationId xmlns:a16="http://schemas.microsoft.com/office/drawing/2014/main" id="{1C54CE21-A463-E900-492B-F74DD3F10A2E}"/>
              </a:ext>
            </a:extLst>
          </p:cNvPr>
          <p:cNvSpPr txBox="1">
            <a:spLocks noChangeArrowheads="1"/>
          </p:cNvSpPr>
          <p:nvPr/>
        </p:nvSpPr>
        <p:spPr bwMode="auto">
          <a:xfrm rot="20047055">
            <a:off x="4240646" y="2313364"/>
            <a:ext cx="560315" cy="2750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US" sz="1350">
                <a:latin typeface="Arial" charset="0"/>
              </a:rPr>
              <a:t>U.T.S</a:t>
            </a:r>
          </a:p>
        </p:txBody>
      </p:sp>
      <p:sp>
        <p:nvSpPr>
          <p:cNvPr id="472163" name="Text Box 99">
            <a:extLst>
              <a:ext uri="{FF2B5EF4-FFF2-40B4-BE49-F238E27FC236}">
                <a16:creationId xmlns:a16="http://schemas.microsoft.com/office/drawing/2014/main" id="{D3F6CD6D-26DD-441C-1389-A84B4B96399D}"/>
              </a:ext>
            </a:extLst>
          </p:cNvPr>
          <p:cNvSpPr txBox="1">
            <a:spLocks noChangeArrowheads="1"/>
          </p:cNvSpPr>
          <p:nvPr/>
        </p:nvSpPr>
        <p:spPr bwMode="auto">
          <a:xfrm rot="1961330">
            <a:off x="3340270" y="2396919"/>
            <a:ext cx="356669" cy="282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US" sz="1400" dirty="0">
                <a:latin typeface="Arial" charset="0"/>
              </a:rPr>
              <a:t>EL</a:t>
            </a:r>
          </a:p>
        </p:txBody>
      </p:sp>
      <p:sp>
        <p:nvSpPr>
          <p:cNvPr id="472164" name="Text Box 100">
            <a:extLst>
              <a:ext uri="{FF2B5EF4-FFF2-40B4-BE49-F238E27FC236}">
                <a16:creationId xmlns:a16="http://schemas.microsoft.com/office/drawing/2014/main" id="{B51C0271-32BA-1189-6630-D359085A74E6}"/>
              </a:ext>
            </a:extLst>
          </p:cNvPr>
          <p:cNvSpPr txBox="1">
            <a:spLocks noChangeArrowheads="1"/>
          </p:cNvSpPr>
          <p:nvPr/>
        </p:nvSpPr>
        <p:spPr bwMode="auto">
          <a:xfrm rot="20915230">
            <a:off x="4577690" y="2665789"/>
            <a:ext cx="300564" cy="2750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US" sz="1350" dirty="0">
                <a:latin typeface="Arial" charset="0"/>
              </a:rPr>
              <a:t>B.</a:t>
            </a:r>
          </a:p>
        </p:txBody>
      </p:sp>
      <p:sp>
        <p:nvSpPr>
          <p:cNvPr id="2" name="Title 1">
            <a:extLst>
              <a:ext uri="{FF2B5EF4-FFF2-40B4-BE49-F238E27FC236}">
                <a16:creationId xmlns:a16="http://schemas.microsoft.com/office/drawing/2014/main" id="{A6F2A36B-8FB4-36EE-4200-5681B6AFFC62}"/>
              </a:ext>
            </a:extLst>
          </p:cNvPr>
          <p:cNvSpPr>
            <a:spLocks noGrp="1"/>
          </p:cNvSpPr>
          <p:nvPr>
            <p:ph type="title"/>
          </p:nvPr>
        </p:nvSpPr>
        <p:spPr/>
        <p:txBody>
          <a:bodyPr/>
          <a:lstStyle/>
          <a:p>
            <a:r>
              <a:rPr lang="en-US" dirty="0"/>
              <a:t>Effects of Carbon</a:t>
            </a:r>
          </a:p>
        </p:txBody>
      </p:sp>
      <p:sp>
        <p:nvSpPr>
          <p:cNvPr id="4" name="Rectangle 3">
            <a:extLst>
              <a:ext uri="{FF2B5EF4-FFF2-40B4-BE49-F238E27FC236}">
                <a16:creationId xmlns:a16="http://schemas.microsoft.com/office/drawing/2014/main" id="{7ECD529E-F568-CC2A-4F47-647A7A599293}"/>
              </a:ext>
            </a:extLst>
          </p:cNvPr>
          <p:cNvSpPr/>
          <p:nvPr/>
        </p:nvSpPr>
        <p:spPr>
          <a:xfrm>
            <a:off x="3094434" y="1128711"/>
            <a:ext cx="2890839" cy="289083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39C39D2-7105-F0DE-6D87-90659163B2D4}"/>
              </a:ext>
            </a:extLst>
          </p:cNvPr>
          <p:cNvSpPr txBox="1"/>
          <p:nvPr/>
        </p:nvSpPr>
        <p:spPr>
          <a:xfrm>
            <a:off x="2696845" y="1273734"/>
            <a:ext cx="416563" cy="2596032"/>
          </a:xfrm>
          <a:prstGeom prst="rect">
            <a:avLst/>
          </a:prstGeom>
          <a:noFill/>
        </p:spPr>
        <p:txBody>
          <a:bodyPr wrap="square" rtlCol="0">
            <a:spAutoFit/>
          </a:bodyPr>
          <a:lstStyle/>
          <a:p>
            <a:pPr algn="ctr">
              <a:lnSpc>
                <a:spcPts val="2200"/>
              </a:lnSpc>
            </a:pPr>
            <a:r>
              <a:rPr lang="en-US" sz="1000" dirty="0">
                <a:latin typeface="Arial" panose="020B0604020202020204" pitchFamily="34" charset="0"/>
                <a:cs typeface="Arial" panose="020B0604020202020204" pitchFamily="34" charset="0"/>
              </a:rPr>
              <a:t>9</a:t>
            </a:r>
          </a:p>
          <a:p>
            <a:pPr algn="ctr">
              <a:lnSpc>
                <a:spcPts val="2200"/>
              </a:lnSpc>
            </a:pPr>
            <a:r>
              <a:rPr lang="en-US" sz="1000" dirty="0">
                <a:latin typeface="Arial" panose="020B0604020202020204" pitchFamily="34" charset="0"/>
                <a:cs typeface="Arial" panose="020B0604020202020204" pitchFamily="34" charset="0"/>
              </a:rPr>
              <a:t>8</a:t>
            </a:r>
          </a:p>
          <a:p>
            <a:pPr algn="ctr">
              <a:lnSpc>
                <a:spcPts val="2200"/>
              </a:lnSpc>
            </a:pPr>
            <a:r>
              <a:rPr lang="en-US" sz="1000" dirty="0">
                <a:latin typeface="Arial" panose="020B0604020202020204" pitchFamily="34" charset="0"/>
                <a:cs typeface="Arial" panose="020B0604020202020204" pitchFamily="34" charset="0"/>
              </a:rPr>
              <a:t>7</a:t>
            </a:r>
          </a:p>
          <a:p>
            <a:pPr algn="ctr">
              <a:lnSpc>
                <a:spcPts val="2200"/>
              </a:lnSpc>
            </a:pPr>
            <a:r>
              <a:rPr lang="en-US" sz="1000" dirty="0">
                <a:latin typeface="Arial" panose="020B0604020202020204" pitchFamily="34" charset="0"/>
                <a:cs typeface="Arial" panose="020B0604020202020204" pitchFamily="34" charset="0"/>
              </a:rPr>
              <a:t>6</a:t>
            </a:r>
          </a:p>
          <a:p>
            <a:pPr algn="ctr">
              <a:lnSpc>
                <a:spcPts val="2200"/>
              </a:lnSpc>
            </a:pPr>
            <a:r>
              <a:rPr lang="en-US" sz="1000" dirty="0">
                <a:latin typeface="Arial" panose="020B0604020202020204" pitchFamily="34" charset="0"/>
                <a:cs typeface="Arial" panose="020B0604020202020204" pitchFamily="34" charset="0"/>
              </a:rPr>
              <a:t>5</a:t>
            </a:r>
          </a:p>
          <a:p>
            <a:pPr algn="ctr">
              <a:lnSpc>
                <a:spcPts val="2200"/>
              </a:lnSpc>
            </a:pPr>
            <a:r>
              <a:rPr lang="en-US" sz="1000" dirty="0">
                <a:latin typeface="Arial" panose="020B0604020202020204" pitchFamily="34" charset="0"/>
                <a:cs typeface="Arial" panose="020B0604020202020204" pitchFamily="34" charset="0"/>
              </a:rPr>
              <a:t>4</a:t>
            </a:r>
          </a:p>
          <a:p>
            <a:pPr algn="ctr">
              <a:lnSpc>
                <a:spcPts val="2200"/>
              </a:lnSpc>
            </a:pPr>
            <a:r>
              <a:rPr lang="en-US" sz="1000" dirty="0">
                <a:latin typeface="Arial" panose="020B0604020202020204" pitchFamily="34" charset="0"/>
                <a:cs typeface="Arial" panose="020B0604020202020204" pitchFamily="34" charset="0"/>
              </a:rPr>
              <a:t>3</a:t>
            </a:r>
          </a:p>
          <a:p>
            <a:pPr algn="ctr">
              <a:lnSpc>
                <a:spcPts val="2200"/>
              </a:lnSpc>
            </a:pPr>
            <a:r>
              <a:rPr lang="en-US" sz="1000" dirty="0">
                <a:latin typeface="Arial" panose="020B0604020202020204" pitchFamily="34" charset="0"/>
                <a:cs typeface="Arial" panose="020B0604020202020204" pitchFamily="34" charset="0"/>
              </a:rPr>
              <a:t>2</a:t>
            </a:r>
          </a:p>
          <a:p>
            <a:pPr algn="ctr">
              <a:lnSpc>
                <a:spcPts val="2200"/>
              </a:lnSpc>
            </a:pPr>
            <a:r>
              <a:rPr lang="en-US" sz="1000" dirty="0">
                <a:latin typeface="Arial" panose="020B0604020202020204" pitchFamily="34" charset="0"/>
                <a:cs typeface="Arial" panose="020B0604020202020204" pitchFamily="34" charset="0"/>
              </a:rPr>
              <a:t>1</a:t>
            </a:r>
          </a:p>
        </p:txBody>
      </p:sp>
      <p:sp>
        <p:nvSpPr>
          <p:cNvPr id="7" name="Text Box 99">
            <a:extLst>
              <a:ext uri="{FF2B5EF4-FFF2-40B4-BE49-F238E27FC236}">
                <a16:creationId xmlns:a16="http://schemas.microsoft.com/office/drawing/2014/main" id="{AD9A4F88-ED04-3FFD-2AAB-1F0524AD5B60}"/>
              </a:ext>
            </a:extLst>
          </p:cNvPr>
          <p:cNvSpPr txBox="1">
            <a:spLocks noChangeArrowheads="1"/>
          </p:cNvSpPr>
          <p:nvPr/>
        </p:nvSpPr>
        <p:spPr bwMode="auto">
          <a:xfrm rot="1961330">
            <a:off x="3518866" y="2488115"/>
            <a:ext cx="297358" cy="282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US" sz="1400" dirty="0">
                <a:latin typeface="Arial" charset="0"/>
              </a:rPr>
              <a:t>%</a:t>
            </a:r>
          </a:p>
        </p:txBody>
      </p:sp>
      <p:sp>
        <p:nvSpPr>
          <p:cNvPr id="8" name="Text Box 100">
            <a:extLst>
              <a:ext uri="{FF2B5EF4-FFF2-40B4-BE49-F238E27FC236}">
                <a16:creationId xmlns:a16="http://schemas.microsoft.com/office/drawing/2014/main" id="{1DE27ED6-B24C-C20B-9489-CE0C61538CF0}"/>
              </a:ext>
            </a:extLst>
          </p:cNvPr>
          <p:cNvSpPr txBox="1">
            <a:spLocks noChangeArrowheads="1"/>
          </p:cNvSpPr>
          <p:nvPr/>
        </p:nvSpPr>
        <p:spPr bwMode="auto">
          <a:xfrm rot="20915230">
            <a:off x="4748893" y="2640612"/>
            <a:ext cx="262092" cy="2750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US" sz="1350" dirty="0">
                <a:latin typeface="Arial" charset="0"/>
              </a:rPr>
              <a:t>H</a:t>
            </a:r>
          </a:p>
        </p:txBody>
      </p:sp>
      <p:sp>
        <p:nvSpPr>
          <p:cNvPr id="9" name="Text Box 100">
            <a:extLst>
              <a:ext uri="{FF2B5EF4-FFF2-40B4-BE49-F238E27FC236}">
                <a16:creationId xmlns:a16="http://schemas.microsoft.com/office/drawing/2014/main" id="{1642E2C7-95F4-D4CD-8750-80CD7AD3211C}"/>
              </a:ext>
            </a:extLst>
          </p:cNvPr>
          <p:cNvSpPr txBox="1">
            <a:spLocks noChangeArrowheads="1"/>
          </p:cNvSpPr>
          <p:nvPr/>
        </p:nvSpPr>
        <p:spPr bwMode="auto">
          <a:xfrm>
            <a:off x="6055535" y="2204864"/>
            <a:ext cx="348654" cy="2750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US" sz="1350" dirty="0">
                <a:latin typeface="Arial" charset="0"/>
              </a:rPr>
              <a:t>EL</a:t>
            </a:r>
          </a:p>
        </p:txBody>
      </p:sp>
      <p:sp>
        <p:nvSpPr>
          <p:cNvPr id="10" name="TextBox 9">
            <a:extLst>
              <a:ext uri="{FF2B5EF4-FFF2-40B4-BE49-F238E27FC236}">
                <a16:creationId xmlns:a16="http://schemas.microsoft.com/office/drawing/2014/main" id="{76FB4BB6-7677-AF28-93CD-0A965980AC36}"/>
              </a:ext>
            </a:extLst>
          </p:cNvPr>
          <p:cNvSpPr txBox="1"/>
          <p:nvPr/>
        </p:nvSpPr>
        <p:spPr>
          <a:xfrm>
            <a:off x="5926790" y="2627166"/>
            <a:ext cx="443953" cy="1238154"/>
          </a:xfrm>
          <a:prstGeom prst="rect">
            <a:avLst/>
          </a:prstGeom>
          <a:noFill/>
        </p:spPr>
        <p:txBody>
          <a:bodyPr wrap="square" rtlCol="0">
            <a:spAutoFit/>
          </a:bodyPr>
          <a:lstStyle/>
          <a:p>
            <a:pPr algn="ctr">
              <a:lnSpc>
                <a:spcPts val="1500"/>
              </a:lnSpc>
            </a:pPr>
            <a:r>
              <a:rPr lang="en-US" sz="1000" dirty="0">
                <a:latin typeface="Arial" panose="020B0604020202020204" pitchFamily="34" charset="0"/>
                <a:cs typeface="Arial" panose="020B0604020202020204" pitchFamily="34" charset="0"/>
              </a:rPr>
              <a:t>3</a:t>
            </a:r>
          </a:p>
          <a:p>
            <a:pPr algn="ctr">
              <a:lnSpc>
                <a:spcPts val="1500"/>
              </a:lnSpc>
            </a:pPr>
            <a:r>
              <a:rPr lang="en-US" sz="1000" dirty="0">
                <a:latin typeface="Arial" panose="020B0604020202020204" pitchFamily="34" charset="0"/>
                <a:cs typeface="Arial" panose="020B0604020202020204" pitchFamily="34" charset="0"/>
              </a:rPr>
              <a:t>2</a:t>
            </a:r>
          </a:p>
          <a:p>
            <a:pPr algn="ctr">
              <a:lnSpc>
                <a:spcPts val="1500"/>
              </a:lnSpc>
            </a:pPr>
            <a:r>
              <a:rPr lang="en-US" sz="1000" dirty="0">
                <a:latin typeface="Arial" panose="020B0604020202020204" pitchFamily="34" charset="0"/>
                <a:cs typeface="Arial" panose="020B0604020202020204" pitchFamily="34" charset="0"/>
              </a:rPr>
              <a:t>2</a:t>
            </a:r>
          </a:p>
          <a:p>
            <a:pPr algn="ctr">
              <a:lnSpc>
                <a:spcPts val="1500"/>
              </a:lnSpc>
            </a:pPr>
            <a:r>
              <a:rPr lang="en-US" sz="1000" dirty="0">
                <a:latin typeface="Arial" panose="020B0604020202020204" pitchFamily="34" charset="0"/>
                <a:cs typeface="Arial" panose="020B0604020202020204" pitchFamily="34" charset="0"/>
              </a:rPr>
              <a:t>1</a:t>
            </a:r>
          </a:p>
          <a:p>
            <a:pPr algn="ctr">
              <a:lnSpc>
                <a:spcPts val="1500"/>
              </a:lnSpc>
            </a:pPr>
            <a:r>
              <a:rPr lang="en-US" sz="1000" dirty="0">
                <a:latin typeface="Arial" panose="020B0604020202020204" pitchFamily="34" charset="0"/>
                <a:cs typeface="Arial" panose="020B0604020202020204" pitchFamily="34" charset="0"/>
              </a:rPr>
              <a:t>1</a:t>
            </a:r>
          </a:p>
          <a:p>
            <a:pPr algn="ctr">
              <a:lnSpc>
                <a:spcPts val="1500"/>
              </a:lnSpc>
            </a:pPr>
            <a:r>
              <a:rPr lang="en-US" sz="1000" dirty="0">
                <a:latin typeface="Arial" panose="020B0604020202020204" pitchFamily="34" charset="0"/>
                <a:cs typeface="Arial" panose="020B0604020202020204" pitchFamily="34" charset="0"/>
              </a:rPr>
              <a:t>5</a:t>
            </a:r>
          </a:p>
        </p:txBody>
      </p:sp>
      <p:cxnSp>
        <p:nvCxnSpPr>
          <p:cNvPr id="12" name="Straight Connector 11">
            <a:extLst>
              <a:ext uri="{FF2B5EF4-FFF2-40B4-BE49-F238E27FC236}">
                <a16:creationId xmlns:a16="http://schemas.microsoft.com/office/drawing/2014/main" id="{4593CE0F-D01E-FCF6-6100-E7611761F882}"/>
              </a:ext>
            </a:extLst>
          </p:cNvPr>
          <p:cNvCxnSpPr/>
          <p:nvPr/>
        </p:nvCxnSpPr>
        <p:spPr>
          <a:xfrm>
            <a:off x="6934200" y="2038350"/>
            <a:ext cx="0" cy="1826970"/>
          </a:xfrm>
          <a:prstGeom prst="line">
            <a:avLst/>
          </a:prstGeom>
          <a:ln w="12700"/>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0D562136-9628-B741-DE48-A1F2E315E61D}"/>
              </a:ext>
            </a:extLst>
          </p:cNvPr>
          <p:cNvSpPr txBox="1"/>
          <p:nvPr/>
        </p:nvSpPr>
        <p:spPr>
          <a:xfrm>
            <a:off x="5645438" y="2611235"/>
            <a:ext cx="1168830" cy="1100838"/>
          </a:xfrm>
          <a:prstGeom prst="rect">
            <a:avLst/>
          </a:prstGeom>
          <a:noFill/>
        </p:spPr>
        <p:txBody>
          <a:bodyPr wrap="square" rtlCol="0">
            <a:spAutoFit/>
          </a:bodyPr>
          <a:lstStyle/>
          <a:p>
            <a:pPr algn="ctr">
              <a:lnSpc>
                <a:spcPts val="1700"/>
              </a:lnSpc>
            </a:pPr>
            <a:r>
              <a:rPr lang="en-US" sz="1000" dirty="0">
                <a:latin typeface="Arial" panose="020B0604020202020204" pitchFamily="34" charset="0"/>
                <a:cs typeface="Arial" panose="020B0604020202020204" pitchFamily="34" charset="0"/>
              </a:rPr>
              <a:t>0</a:t>
            </a:r>
          </a:p>
          <a:p>
            <a:pPr algn="ctr">
              <a:lnSpc>
                <a:spcPts val="1500"/>
              </a:lnSpc>
            </a:pPr>
            <a:r>
              <a:rPr lang="en-US" sz="1000" dirty="0">
                <a:latin typeface="Arial" panose="020B0604020202020204" pitchFamily="34" charset="0"/>
                <a:cs typeface="Arial" panose="020B0604020202020204" pitchFamily="34" charset="0"/>
              </a:rPr>
              <a:t>5</a:t>
            </a:r>
          </a:p>
          <a:p>
            <a:pPr algn="ctr">
              <a:lnSpc>
                <a:spcPts val="1500"/>
              </a:lnSpc>
            </a:pPr>
            <a:r>
              <a:rPr lang="en-US" sz="1000" dirty="0">
                <a:latin typeface="Arial" panose="020B0604020202020204" pitchFamily="34" charset="0"/>
                <a:cs typeface="Arial" panose="020B0604020202020204" pitchFamily="34" charset="0"/>
              </a:rPr>
              <a:t>0</a:t>
            </a:r>
          </a:p>
          <a:p>
            <a:pPr algn="ctr">
              <a:lnSpc>
                <a:spcPts val="1700"/>
              </a:lnSpc>
            </a:pPr>
            <a:r>
              <a:rPr lang="en-US" sz="1000" dirty="0">
                <a:latin typeface="Arial" panose="020B0604020202020204" pitchFamily="34" charset="0"/>
                <a:cs typeface="Arial" panose="020B0604020202020204" pitchFamily="34" charset="0"/>
              </a:rPr>
              <a:t>5</a:t>
            </a:r>
          </a:p>
          <a:p>
            <a:pPr algn="ctr">
              <a:lnSpc>
                <a:spcPts val="1700"/>
              </a:lnSpc>
            </a:pPr>
            <a:r>
              <a:rPr lang="en-US" sz="1000" dirty="0">
                <a:latin typeface="Arial" panose="020B0604020202020204" pitchFamily="34" charset="0"/>
                <a:cs typeface="Arial" panose="020B0604020202020204" pitchFamily="34" charset="0"/>
              </a:rPr>
              <a:t>0</a:t>
            </a:r>
          </a:p>
        </p:txBody>
      </p:sp>
      <p:sp>
        <p:nvSpPr>
          <p:cNvPr id="14" name="TextBox 13">
            <a:extLst>
              <a:ext uri="{FF2B5EF4-FFF2-40B4-BE49-F238E27FC236}">
                <a16:creationId xmlns:a16="http://schemas.microsoft.com/office/drawing/2014/main" id="{E40686BB-BC2D-BCE1-56CA-41336482DE21}"/>
              </a:ext>
            </a:extLst>
          </p:cNvPr>
          <p:cNvSpPr txBox="1"/>
          <p:nvPr/>
        </p:nvSpPr>
        <p:spPr>
          <a:xfrm>
            <a:off x="6933482" y="2495550"/>
            <a:ext cx="416563" cy="1035220"/>
          </a:xfrm>
          <a:prstGeom prst="rect">
            <a:avLst/>
          </a:prstGeom>
          <a:noFill/>
        </p:spPr>
        <p:txBody>
          <a:bodyPr wrap="square" rtlCol="0">
            <a:spAutoFit/>
          </a:bodyPr>
          <a:lstStyle/>
          <a:p>
            <a:pPr algn="ctr">
              <a:lnSpc>
                <a:spcPts val="1500"/>
              </a:lnSpc>
            </a:pPr>
            <a:r>
              <a:rPr lang="en-US" sz="1000" dirty="0">
                <a:latin typeface="Arial" panose="020B0604020202020204" pitchFamily="34" charset="0"/>
                <a:cs typeface="Arial" panose="020B0604020202020204" pitchFamily="34" charset="0"/>
              </a:rPr>
              <a:t>30</a:t>
            </a:r>
          </a:p>
          <a:p>
            <a:pPr algn="ctr">
              <a:lnSpc>
                <a:spcPts val="1500"/>
              </a:lnSpc>
            </a:pPr>
            <a:endParaRPr lang="en-US" sz="1000" dirty="0">
              <a:latin typeface="Arial" panose="020B0604020202020204" pitchFamily="34" charset="0"/>
              <a:cs typeface="Arial" panose="020B0604020202020204" pitchFamily="34" charset="0"/>
            </a:endParaRPr>
          </a:p>
          <a:p>
            <a:pPr algn="ctr">
              <a:lnSpc>
                <a:spcPts val="1500"/>
              </a:lnSpc>
            </a:pPr>
            <a:r>
              <a:rPr lang="en-US" sz="1000" dirty="0">
                <a:latin typeface="Arial" panose="020B0604020202020204" pitchFamily="34" charset="0"/>
                <a:cs typeface="Arial" panose="020B0604020202020204" pitchFamily="34" charset="0"/>
              </a:rPr>
              <a:t>20</a:t>
            </a:r>
          </a:p>
          <a:p>
            <a:pPr algn="ctr">
              <a:lnSpc>
                <a:spcPts val="1500"/>
              </a:lnSpc>
            </a:pPr>
            <a:endParaRPr lang="en-US" sz="1000" dirty="0">
              <a:latin typeface="Arial" panose="020B0604020202020204" pitchFamily="34" charset="0"/>
              <a:cs typeface="Arial" panose="020B0604020202020204" pitchFamily="34" charset="0"/>
            </a:endParaRPr>
          </a:p>
          <a:p>
            <a:pPr algn="ctr">
              <a:lnSpc>
                <a:spcPts val="1500"/>
              </a:lnSpc>
            </a:pPr>
            <a:r>
              <a:rPr lang="en-US" sz="1000" dirty="0">
                <a:latin typeface="Arial" panose="020B0604020202020204" pitchFamily="34" charset="0"/>
                <a:cs typeface="Arial" panose="020B0604020202020204" pitchFamily="34" charset="0"/>
              </a:rPr>
              <a:t>10</a:t>
            </a:r>
          </a:p>
        </p:txBody>
      </p:sp>
      <p:sp>
        <p:nvSpPr>
          <p:cNvPr id="15" name="TextBox 14">
            <a:extLst>
              <a:ext uri="{FF2B5EF4-FFF2-40B4-BE49-F238E27FC236}">
                <a16:creationId xmlns:a16="http://schemas.microsoft.com/office/drawing/2014/main" id="{CA76CE05-4950-BA03-1E85-8ADACA3F15B9}"/>
              </a:ext>
            </a:extLst>
          </p:cNvPr>
          <p:cNvSpPr txBox="1"/>
          <p:nvPr/>
        </p:nvSpPr>
        <p:spPr>
          <a:xfrm>
            <a:off x="6839791" y="2497307"/>
            <a:ext cx="849115" cy="1071347"/>
          </a:xfrm>
          <a:prstGeom prst="rect">
            <a:avLst/>
          </a:prstGeom>
          <a:noFill/>
        </p:spPr>
        <p:txBody>
          <a:bodyPr wrap="square" rtlCol="0">
            <a:spAutoFit/>
          </a:bodyPr>
          <a:lstStyle/>
          <a:p>
            <a:pPr algn="ctr">
              <a:lnSpc>
                <a:spcPts val="1500"/>
              </a:lnSpc>
            </a:pPr>
            <a:r>
              <a:rPr lang="en-US" sz="1000" dirty="0">
                <a:latin typeface="Arial" panose="020B0604020202020204" pitchFamily="34" charset="0"/>
                <a:cs typeface="Arial" panose="020B0604020202020204" pitchFamily="34" charset="0"/>
              </a:rPr>
              <a:t>0</a:t>
            </a:r>
          </a:p>
          <a:p>
            <a:pPr algn="ctr">
              <a:lnSpc>
                <a:spcPts val="1500"/>
              </a:lnSpc>
            </a:pPr>
            <a:endParaRPr lang="en-US" sz="1000" dirty="0">
              <a:latin typeface="Arial" panose="020B0604020202020204" pitchFamily="34" charset="0"/>
              <a:cs typeface="Arial" panose="020B0604020202020204" pitchFamily="34" charset="0"/>
            </a:endParaRPr>
          </a:p>
          <a:p>
            <a:pPr algn="ctr">
              <a:lnSpc>
                <a:spcPts val="1500"/>
              </a:lnSpc>
            </a:pPr>
            <a:r>
              <a:rPr lang="en-US" sz="1000" dirty="0">
                <a:latin typeface="Arial" panose="020B0604020202020204" pitchFamily="34" charset="0"/>
                <a:cs typeface="Arial" panose="020B0604020202020204" pitchFamily="34" charset="0"/>
              </a:rPr>
              <a:t>0</a:t>
            </a:r>
          </a:p>
          <a:p>
            <a:pPr algn="ctr">
              <a:lnSpc>
                <a:spcPts val="1500"/>
              </a:lnSpc>
            </a:pPr>
            <a:endParaRPr lang="en-US" sz="1000" dirty="0">
              <a:latin typeface="Arial" panose="020B0604020202020204" pitchFamily="34" charset="0"/>
              <a:cs typeface="Arial" panose="020B0604020202020204" pitchFamily="34" charset="0"/>
            </a:endParaRPr>
          </a:p>
          <a:p>
            <a:pPr algn="ctr">
              <a:lnSpc>
                <a:spcPts val="1500"/>
              </a:lnSpc>
            </a:pPr>
            <a:r>
              <a:rPr lang="en-US" sz="1000" dirty="0">
                <a:latin typeface="Arial" panose="020B0604020202020204" pitchFamily="34" charset="0"/>
                <a:cs typeface="Arial" panose="020B0604020202020204" pitchFamily="34" charset="0"/>
              </a:rPr>
              <a:t>0</a:t>
            </a:r>
          </a:p>
        </p:txBody>
      </p:sp>
      <p:sp>
        <p:nvSpPr>
          <p:cNvPr id="18" name="TextBox 17">
            <a:extLst>
              <a:ext uri="{FF2B5EF4-FFF2-40B4-BE49-F238E27FC236}">
                <a16:creationId xmlns:a16="http://schemas.microsoft.com/office/drawing/2014/main" id="{CB888D96-F104-2A49-C56A-C965BEEB5DC5}"/>
              </a:ext>
            </a:extLst>
          </p:cNvPr>
          <p:cNvSpPr txBox="1"/>
          <p:nvPr/>
        </p:nvSpPr>
        <p:spPr>
          <a:xfrm>
            <a:off x="3505200" y="4081160"/>
            <a:ext cx="2653596"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0.          0.          0.          0.          1.          1.</a:t>
            </a:r>
          </a:p>
        </p:txBody>
      </p:sp>
      <p:sp>
        <p:nvSpPr>
          <p:cNvPr id="19" name="TextBox 18">
            <a:extLst>
              <a:ext uri="{FF2B5EF4-FFF2-40B4-BE49-F238E27FC236}">
                <a16:creationId xmlns:a16="http://schemas.microsoft.com/office/drawing/2014/main" id="{A16FE3AA-49C0-794C-148F-A91EF09934D0}"/>
              </a:ext>
            </a:extLst>
          </p:cNvPr>
          <p:cNvSpPr txBox="1"/>
          <p:nvPr/>
        </p:nvSpPr>
        <p:spPr>
          <a:xfrm>
            <a:off x="3657601" y="4081161"/>
            <a:ext cx="2653596"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2           4           6           8           0           2</a:t>
            </a:r>
          </a:p>
        </p:txBody>
      </p:sp>
      <p:sp>
        <p:nvSpPr>
          <p:cNvPr id="22" name="TextBox 21">
            <a:extLst>
              <a:ext uri="{FF2B5EF4-FFF2-40B4-BE49-F238E27FC236}">
                <a16:creationId xmlns:a16="http://schemas.microsoft.com/office/drawing/2014/main" id="{53F63348-AF0E-AD78-387F-01140B18FAD2}"/>
              </a:ext>
            </a:extLst>
          </p:cNvPr>
          <p:cNvSpPr txBox="1"/>
          <p:nvPr/>
        </p:nvSpPr>
        <p:spPr>
          <a:xfrm>
            <a:off x="2889856" y="1262637"/>
            <a:ext cx="416563" cy="2590133"/>
          </a:xfrm>
          <a:prstGeom prst="rect">
            <a:avLst/>
          </a:prstGeom>
          <a:noFill/>
        </p:spPr>
        <p:txBody>
          <a:bodyPr wrap="square" rtlCol="0">
            <a:spAutoFit/>
          </a:bodyPr>
          <a:lstStyle/>
          <a:p>
            <a:pPr algn="ctr">
              <a:lnSpc>
                <a:spcPts val="2200"/>
              </a:lnSpc>
            </a:pPr>
            <a:r>
              <a:rPr lang="en-US" sz="1600" dirty="0">
                <a:latin typeface="Arial" panose="020B0604020202020204" pitchFamily="34" charset="0"/>
                <a:cs typeface="Arial" panose="020B0604020202020204" pitchFamily="34" charset="0"/>
              </a:rPr>
              <a:t>-</a:t>
            </a:r>
          </a:p>
          <a:p>
            <a:pPr algn="ctr">
              <a:lnSpc>
                <a:spcPts val="2200"/>
              </a:lnSpc>
            </a:pPr>
            <a:r>
              <a:rPr lang="en-US" sz="1600" dirty="0">
                <a:latin typeface="Arial" panose="020B0604020202020204" pitchFamily="34" charset="0"/>
                <a:cs typeface="Arial" panose="020B0604020202020204" pitchFamily="34" charset="0"/>
              </a:rPr>
              <a:t>-</a:t>
            </a:r>
          </a:p>
          <a:p>
            <a:pPr algn="ctr">
              <a:lnSpc>
                <a:spcPts val="2200"/>
              </a:lnSpc>
            </a:pPr>
            <a:r>
              <a:rPr lang="en-US" sz="1600" dirty="0">
                <a:latin typeface="Arial" panose="020B0604020202020204" pitchFamily="34" charset="0"/>
                <a:cs typeface="Arial" panose="020B0604020202020204" pitchFamily="34" charset="0"/>
              </a:rPr>
              <a:t>-</a:t>
            </a:r>
          </a:p>
          <a:p>
            <a:pPr algn="ctr">
              <a:lnSpc>
                <a:spcPts val="2200"/>
              </a:lnSpc>
            </a:pPr>
            <a:r>
              <a:rPr lang="en-US" sz="1600" dirty="0">
                <a:latin typeface="Arial" panose="020B0604020202020204" pitchFamily="34" charset="0"/>
                <a:cs typeface="Arial" panose="020B0604020202020204" pitchFamily="34" charset="0"/>
              </a:rPr>
              <a:t>-</a:t>
            </a:r>
          </a:p>
          <a:p>
            <a:pPr algn="ctr">
              <a:lnSpc>
                <a:spcPts val="2200"/>
              </a:lnSpc>
            </a:pPr>
            <a:r>
              <a:rPr lang="en-US" sz="1600" dirty="0">
                <a:latin typeface="Arial" panose="020B0604020202020204" pitchFamily="34" charset="0"/>
                <a:cs typeface="Arial" panose="020B0604020202020204" pitchFamily="34" charset="0"/>
              </a:rPr>
              <a:t>-</a:t>
            </a:r>
          </a:p>
          <a:p>
            <a:pPr algn="ctr">
              <a:lnSpc>
                <a:spcPts val="2200"/>
              </a:lnSpc>
            </a:pPr>
            <a:r>
              <a:rPr lang="en-US" sz="1600" dirty="0">
                <a:latin typeface="Arial" panose="020B0604020202020204" pitchFamily="34" charset="0"/>
                <a:cs typeface="Arial" panose="020B0604020202020204" pitchFamily="34" charset="0"/>
              </a:rPr>
              <a:t>-</a:t>
            </a:r>
          </a:p>
          <a:p>
            <a:pPr algn="ctr">
              <a:lnSpc>
                <a:spcPts val="2200"/>
              </a:lnSpc>
            </a:pPr>
            <a:r>
              <a:rPr lang="en-US" sz="1600" dirty="0">
                <a:latin typeface="Arial" panose="020B0604020202020204" pitchFamily="34" charset="0"/>
                <a:cs typeface="Arial" panose="020B0604020202020204" pitchFamily="34" charset="0"/>
              </a:rPr>
              <a:t>-</a:t>
            </a:r>
          </a:p>
          <a:p>
            <a:pPr algn="ctr">
              <a:lnSpc>
                <a:spcPts val="2200"/>
              </a:lnSpc>
            </a:pPr>
            <a:r>
              <a:rPr lang="en-US" sz="1600" dirty="0">
                <a:latin typeface="Arial" panose="020B0604020202020204" pitchFamily="34" charset="0"/>
                <a:cs typeface="Arial" panose="020B0604020202020204" pitchFamily="34" charset="0"/>
              </a:rPr>
              <a:t>-</a:t>
            </a:r>
          </a:p>
          <a:p>
            <a:pPr algn="ctr">
              <a:lnSpc>
                <a:spcPts val="2200"/>
              </a:lnSpc>
            </a:pPr>
            <a:r>
              <a:rPr lang="en-US" sz="1600" dirty="0">
                <a:latin typeface="Arial" panose="020B0604020202020204" pitchFamily="34" charset="0"/>
                <a:cs typeface="Arial" panose="020B0604020202020204" pitchFamily="34" charset="0"/>
              </a:rPr>
              <a:t>-</a:t>
            </a:r>
          </a:p>
        </p:txBody>
      </p:sp>
      <p:sp>
        <p:nvSpPr>
          <p:cNvPr id="23" name="TextBox 22">
            <a:extLst>
              <a:ext uri="{FF2B5EF4-FFF2-40B4-BE49-F238E27FC236}">
                <a16:creationId xmlns:a16="http://schemas.microsoft.com/office/drawing/2014/main" id="{AD6EF5C2-F35F-2DB2-0E3D-380279DDBA1F}"/>
              </a:ext>
            </a:extLst>
          </p:cNvPr>
          <p:cNvSpPr txBox="1"/>
          <p:nvPr/>
        </p:nvSpPr>
        <p:spPr>
          <a:xfrm>
            <a:off x="5683844" y="2627165"/>
            <a:ext cx="627353" cy="1246495"/>
          </a:xfrm>
          <a:prstGeom prst="rect">
            <a:avLst/>
          </a:prstGeom>
          <a:noFill/>
        </p:spPr>
        <p:txBody>
          <a:bodyPr wrap="square" rtlCol="0">
            <a:spAutoFit/>
          </a:bodyPr>
          <a:lstStyle/>
          <a:p>
            <a:pPr algn="ctr">
              <a:lnSpc>
                <a:spcPts val="1500"/>
              </a:lnSpc>
            </a:pPr>
            <a:r>
              <a:rPr lang="en-US" sz="1600" dirty="0">
                <a:latin typeface="Arial" panose="020B0604020202020204" pitchFamily="34" charset="0"/>
                <a:cs typeface="Arial" panose="020B0604020202020204" pitchFamily="34" charset="0"/>
              </a:rPr>
              <a:t>-</a:t>
            </a:r>
          </a:p>
          <a:p>
            <a:pPr algn="ctr">
              <a:lnSpc>
                <a:spcPts val="1500"/>
              </a:lnSpc>
            </a:pPr>
            <a:r>
              <a:rPr lang="en-US" sz="1600" dirty="0">
                <a:latin typeface="Arial" panose="020B0604020202020204" pitchFamily="34" charset="0"/>
                <a:cs typeface="Arial" panose="020B0604020202020204" pitchFamily="34" charset="0"/>
              </a:rPr>
              <a:t>-</a:t>
            </a:r>
          </a:p>
          <a:p>
            <a:pPr algn="ctr">
              <a:lnSpc>
                <a:spcPts val="1500"/>
              </a:lnSpc>
            </a:pPr>
            <a:r>
              <a:rPr lang="en-US" sz="1600" dirty="0">
                <a:latin typeface="Arial" panose="020B0604020202020204" pitchFamily="34" charset="0"/>
                <a:cs typeface="Arial" panose="020B0604020202020204" pitchFamily="34" charset="0"/>
              </a:rPr>
              <a:t>-</a:t>
            </a:r>
          </a:p>
          <a:p>
            <a:pPr algn="ctr">
              <a:lnSpc>
                <a:spcPts val="1500"/>
              </a:lnSpc>
            </a:pPr>
            <a:r>
              <a:rPr lang="en-US" sz="1600" dirty="0">
                <a:latin typeface="Arial" panose="020B0604020202020204" pitchFamily="34" charset="0"/>
                <a:cs typeface="Arial" panose="020B0604020202020204" pitchFamily="34" charset="0"/>
              </a:rPr>
              <a:t>-</a:t>
            </a:r>
          </a:p>
          <a:p>
            <a:pPr algn="ctr">
              <a:lnSpc>
                <a:spcPts val="1500"/>
              </a:lnSpc>
            </a:pPr>
            <a:r>
              <a:rPr lang="en-US" sz="1600" dirty="0">
                <a:latin typeface="Arial" panose="020B0604020202020204" pitchFamily="34" charset="0"/>
                <a:cs typeface="Arial" panose="020B0604020202020204" pitchFamily="34" charset="0"/>
              </a:rPr>
              <a:t>-</a:t>
            </a:r>
          </a:p>
          <a:p>
            <a:pPr algn="ctr">
              <a:lnSpc>
                <a:spcPts val="1500"/>
              </a:lnSpc>
            </a:pPr>
            <a:r>
              <a:rPr lang="en-US" sz="1600" dirty="0">
                <a:latin typeface="Arial" panose="020B0604020202020204" pitchFamily="34" charset="0"/>
                <a:cs typeface="Arial" panose="020B0604020202020204" pitchFamily="34" charset="0"/>
              </a:rPr>
              <a:t>-</a:t>
            </a:r>
          </a:p>
        </p:txBody>
      </p:sp>
      <p:sp>
        <p:nvSpPr>
          <p:cNvPr id="24" name="TextBox 23">
            <a:extLst>
              <a:ext uri="{FF2B5EF4-FFF2-40B4-BE49-F238E27FC236}">
                <a16:creationId xmlns:a16="http://schemas.microsoft.com/office/drawing/2014/main" id="{7B4066A8-2D19-7A10-F73C-C38BBE0C3A53}"/>
              </a:ext>
            </a:extLst>
          </p:cNvPr>
          <p:cNvSpPr txBox="1"/>
          <p:nvPr/>
        </p:nvSpPr>
        <p:spPr>
          <a:xfrm>
            <a:off x="6767415" y="2497307"/>
            <a:ext cx="416563" cy="1054135"/>
          </a:xfrm>
          <a:prstGeom prst="rect">
            <a:avLst/>
          </a:prstGeom>
          <a:noFill/>
        </p:spPr>
        <p:txBody>
          <a:bodyPr wrap="square" rtlCol="0">
            <a:spAutoFit/>
          </a:bodyPr>
          <a:lstStyle/>
          <a:p>
            <a:pPr algn="ctr">
              <a:lnSpc>
                <a:spcPts val="1500"/>
              </a:lnSpc>
            </a:pPr>
            <a:r>
              <a:rPr lang="en-US" sz="1600" dirty="0">
                <a:latin typeface="Arial" panose="020B0604020202020204" pitchFamily="34" charset="0"/>
                <a:cs typeface="Arial" panose="020B0604020202020204" pitchFamily="34" charset="0"/>
              </a:rPr>
              <a:t>-</a:t>
            </a:r>
          </a:p>
          <a:p>
            <a:pPr algn="ctr">
              <a:lnSpc>
                <a:spcPts val="1500"/>
              </a:lnSpc>
            </a:pPr>
            <a:endParaRPr lang="en-US" sz="1600" dirty="0">
              <a:latin typeface="Arial" panose="020B0604020202020204" pitchFamily="34" charset="0"/>
              <a:cs typeface="Arial" panose="020B0604020202020204" pitchFamily="34" charset="0"/>
            </a:endParaRPr>
          </a:p>
          <a:p>
            <a:pPr algn="ctr">
              <a:lnSpc>
                <a:spcPts val="1500"/>
              </a:lnSpc>
            </a:pPr>
            <a:r>
              <a:rPr lang="en-US" sz="1600" dirty="0">
                <a:latin typeface="Arial" panose="020B0604020202020204" pitchFamily="34" charset="0"/>
                <a:cs typeface="Arial" panose="020B0604020202020204" pitchFamily="34" charset="0"/>
              </a:rPr>
              <a:t>-</a:t>
            </a:r>
          </a:p>
          <a:p>
            <a:pPr algn="ctr">
              <a:lnSpc>
                <a:spcPts val="1500"/>
              </a:lnSpc>
            </a:pPr>
            <a:endParaRPr lang="en-US" sz="1600" dirty="0">
              <a:latin typeface="Arial" panose="020B0604020202020204" pitchFamily="34" charset="0"/>
              <a:cs typeface="Arial" panose="020B0604020202020204" pitchFamily="34" charset="0"/>
            </a:endParaRPr>
          </a:p>
          <a:p>
            <a:pPr algn="ctr">
              <a:lnSpc>
                <a:spcPts val="1500"/>
              </a:lnSpc>
            </a:pPr>
            <a:r>
              <a:rPr lang="en-US" sz="1600" dirty="0">
                <a:latin typeface="Arial" panose="020B0604020202020204" pitchFamily="34" charset="0"/>
                <a:cs typeface="Arial" panose="020B0604020202020204" pitchFamily="34" charset="0"/>
              </a:rPr>
              <a:t>-</a:t>
            </a:r>
          </a:p>
        </p:txBody>
      </p:sp>
      <p:sp>
        <p:nvSpPr>
          <p:cNvPr id="25" name="Text Box 100">
            <a:extLst>
              <a:ext uri="{FF2B5EF4-FFF2-40B4-BE49-F238E27FC236}">
                <a16:creationId xmlns:a16="http://schemas.microsoft.com/office/drawing/2014/main" id="{95C3A839-1D91-A8A8-420A-4476F51FA772}"/>
              </a:ext>
            </a:extLst>
          </p:cNvPr>
          <p:cNvSpPr txBox="1">
            <a:spLocks noChangeArrowheads="1"/>
          </p:cNvSpPr>
          <p:nvPr/>
        </p:nvSpPr>
        <p:spPr bwMode="auto">
          <a:xfrm>
            <a:off x="6338366" y="2208671"/>
            <a:ext cx="290946" cy="2750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US" sz="1350" dirty="0">
                <a:latin typeface="Arial" charset="0"/>
              </a:rPr>
              <a:t>%</a:t>
            </a:r>
          </a:p>
        </p:txBody>
      </p:sp>
      <p:sp>
        <p:nvSpPr>
          <p:cNvPr id="26" name="Slide Number Placeholder 25">
            <a:extLst>
              <a:ext uri="{FF2B5EF4-FFF2-40B4-BE49-F238E27FC236}">
                <a16:creationId xmlns:a16="http://schemas.microsoft.com/office/drawing/2014/main" id="{4ACD2402-4BFE-796E-9F4B-A21CAA19934D}"/>
              </a:ext>
            </a:extLst>
          </p:cNvPr>
          <p:cNvSpPr>
            <a:spLocks noGrp="1"/>
          </p:cNvSpPr>
          <p:nvPr>
            <p:ph type="sldNum" sz="quarter" idx="4"/>
          </p:nvPr>
        </p:nvSpPr>
        <p:spPr/>
        <p:txBody>
          <a:bodyPr/>
          <a:lstStyle/>
          <a:p>
            <a:fld id="{3A2281A5-0AAD-5C43-9874-F8F3A9F5B29A}" type="slidenum">
              <a:rPr lang="en-US" smtClean="0"/>
              <a:pPr/>
              <a:t>13</a:t>
            </a:fld>
            <a:endParaRPr lang="en-US"/>
          </a:p>
        </p:txBody>
      </p:sp>
      <p:sp>
        <p:nvSpPr>
          <p:cNvPr id="3" name="TextBox 2">
            <a:extLst>
              <a:ext uri="{FF2B5EF4-FFF2-40B4-BE49-F238E27FC236}">
                <a16:creationId xmlns:a16="http://schemas.microsoft.com/office/drawing/2014/main" id="{CD5358BD-9926-6E8E-0CF5-958D9077877D}"/>
              </a:ext>
            </a:extLst>
          </p:cNvPr>
          <p:cNvSpPr txBox="1"/>
          <p:nvPr/>
        </p:nvSpPr>
        <p:spPr>
          <a:xfrm>
            <a:off x="7002123" y="1797107"/>
            <a:ext cx="1128474" cy="715581"/>
          </a:xfrm>
          <a:prstGeom prst="rect">
            <a:avLst/>
          </a:prstGeom>
          <a:noFill/>
        </p:spPr>
        <p:txBody>
          <a:bodyPr wrap="square" rtlCol="0">
            <a:spAutoFit/>
          </a:bodyPr>
          <a:lstStyle/>
          <a:p>
            <a:r>
              <a:rPr lang="en-US" sz="1350" dirty="0" err="1">
                <a:latin typeface="Arial" panose="020B0604020202020204" pitchFamily="34" charset="0"/>
                <a:cs typeface="Arial" panose="020B0604020202020204" pitchFamily="34" charset="0"/>
              </a:rPr>
              <a:t>Brinnel</a:t>
            </a:r>
            <a:r>
              <a:rPr lang="en-US" sz="1350" dirty="0">
                <a:latin typeface="Arial" panose="020B0604020202020204" pitchFamily="34" charset="0"/>
                <a:cs typeface="Arial" panose="020B0604020202020204" pitchFamily="34" charset="0"/>
              </a:rPr>
              <a:t> Hardness Scale</a:t>
            </a:r>
            <a:endParaRPr lang="en-CA" sz="1350" dirty="0">
              <a:latin typeface="Arial" panose="020B0604020202020204" pitchFamily="34" charset="0"/>
              <a:cs typeface="Arial" panose="020B0604020202020204" pitchFamily="34" charset="0"/>
            </a:endParaRPr>
          </a:p>
        </p:txBody>
      </p:sp>
    </p:spTree>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3278DE-1554-0923-519B-6795CC31C616}"/>
              </a:ext>
            </a:extLst>
          </p:cNvPr>
          <p:cNvSpPr>
            <a:spLocks noGrp="1"/>
          </p:cNvSpPr>
          <p:nvPr>
            <p:ph idx="1"/>
          </p:nvPr>
        </p:nvSpPr>
        <p:spPr/>
        <p:txBody>
          <a:bodyPr/>
          <a:lstStyle/>
          <a:p>
            <a:pPr marL="342900" indent="-342900">
              <a:buFont typeface="+mj-lt"/>
              <a:buAutoNum type="arabicPeriod"/>
              <a:defRPr/>
            </a:pPr>
            <a:r>
              <a:rPr lang="en-US" dirty="0">
                <a:solidFill>
                  <a:srgbClr val="000514"/>
                </a:solidFill>
                <a:ea typeface="ＭＳ Ｐゴシック" charset="0"/>
              </a:rPr>
              <a:t>Sulphur</a:t>
            </a:r>
          </a:p>
          <a:p>
            <a:pPr lvl="1">
              <a:lnSpc>
                <a:spcPct val="150000"/>
              </a:lnSpc>
              <a:buFont typeface="Arial" panose="020B0604020202020204" pitchFamily="34" charset="0"/>
              <a:buChar char="•"/>
              <a:defRPr/>
            </a:pPr>
            <a:r>
              <a:rPr lang="en-CA" sz="1800" dirty="0">
                <a:solidFill>
                  <a:srgbClr val="000514"/>
                </a:solidFill>
                <a:ea typeface="ＭＳ Ｐゴシック" charset="0"/>
              </a:rPr>
              <a:t>Higher sulphur causes porosity and hot cracking in welding</a:t>
            </a:r>
          </a:p>
          <a:p>
            <a:pPr lvl="1">
              <a:lnSpc>
                <a:spcPct val="150000"/>
              </a:lnSpc>
              <a:buFont typeface="Arial" panose="020B0604020202020204" pitchFamily="34" charset="0"/>
              <a:buChar char="•"/>
              <a:defRPr/>
            </a:pPr>
            <a:r>
              <a:rPr lang="en-CA" sz="1800" dirty="0">
                <a:solidFill>
                  <a:srgbClr val="000514"/>
                </a:solidFill>
                <a:ea typeface="ＭＳ Ｐゴシック" charset="0"/>
              </a:rPr>
              <a:t>Can cause brittleness in hot metal</a:t>
            </a:r>
          </a:p>
          <a:p>
            <a:pPr lvl="1">
              <a:lnSpc>
                <a:spcPct val="150000"/>
              </a:lnSpc>
              <a:buFont typeface="Arial" panose="020B0604020202020204" pitchFamily="34" charset="0"/>
              <a:buChar char="•"/>
              <a:defRPr/>
            </a:pPr>
            <a:r>
              <a:rPr lang="en-CA" sz="1800" dirty="0">
                <a:solidFill>
                  <a:srgbClr val="000514"/>
                </a:solidFill>
                <a:ea typeface="ＭＳ Ｐゴシック" charset="0"/>
              </a:rPr>
              <a:t>Increases hardenability</a:t>
            </a:r>
          </a:p>
          <a:p>
            <a:pPr lvl="1">
              <a:lnSpc>
                <a:spcPct val="150000"/>
              </a:lnSpc>
              <a:buFont typeface="Arial" panose="020B0604020202020204" pitchFamily="34" charset="0"/>
              <a:buChar char="•"/>
              <a:defRPr/>
            </a:pPr>
            <a:r>
              <a:rPr lang="en-CA" sz="1800" dirty="0">
                <a:solidFill>
                  <a:srgbClr val="000514"/>
                </a:solidFill>
                <a:ea typeface="ＭＳ Ｐゴシック" charset="0"/>
              </a:rPr>
              <a:t>It is not desirable and is kept as low as possible </a:t>
            </a:r>
          </a:p>
          <a:p>
            <a:pPr lvl="1">
              <a:buFont typeface="Arial" panose="020B0604020202020204" pitchFamily="34" charset="0"/>
              <a:buChar char="•"/>
              <a:defRPr/>
            </a:pPr>
            <a:r>
              <a:rPr lang="en-CA" sz="1800" dirty="0">
                <a:solidFill>
                  <a:srgbClr val="000514"/>
                </a:solidFill>
                <a:ea typeface="ＭＳ Ｐゴシック" charset="0"/>
              </a:rPr>
              <a:t>Its ill effects are reduced by adding other alloying elements such as manganese. </a:t>
            </a:r>
            <a:endParaRPr lang="en-US" sz="1800" dirty="0">
              <a:solidFill>
                <a:srgbClr val="000514"/>
              </a:solidFill>
              <a:ea typeface="ＭＳ Ｐゴシック" charset="0"/>
            </a:endParaRPr>
          </a:p>
          <a:p>
            <a:pPr marL="0" indent="0">
              <a:buNone/>
              <a:defRPr/>
            </a:pPr>
            <a:endParaRPr lang="en-US" dirty="0">
              <a:solidFill>
                <a:srgbClr val="000514"/>
              </a:solidFill>
              <a:ea typeface="ＭＳ Ｐゴシック" charset="0"/>
            </a:endParaRPr>
          </a:p>
        </p:txBody>
      </p:sp>
      <p:sp>
        <p:nvSpPr>
          <p:cNvPr id="2" name="Title 1">
            <a:extLst>
              <a:ext uri="{FF2B5EF4-FFF2-40B4-BE49-F238E27FC236}">
                <a16:creationId xmlns:a16="http://schemas.microsoft.com/office/drawing/2014/main" id="{F482364D-2F66-42AE-683D-811F24235DA6}"/>
              </a:ext>
            </a:extLst>
          </p:cNvPr>
          <p:cNvSpPr>
            <a:spLocks noGrp="1"/>
          </p:cNvSpPr>
          <p:nvPr>
            <p:ph type="title"/>
          </p:nvPr>
        </p:nvSpPr>
        <p:spPr/>
        <p:txBody>
          <a:bodyPr/>
          <a:lstStyle/>
          <a:p>
            <a:r>
              <a:rPr lang="en-US" altLang="en-US" b="1" dirty="0"/>
              <a:t>Effects of Other Alloying Elements</a:t>
            </a:r>
            <a:br>
              <a:rPr lang="en-US" altLang="en-US" b="1" dirty="0"/>
            </a:br>
            <a:endParaRPr lang="en-US" dirty="0"/>
          </a:p>
        </p:txBody>
      </p:sp>
      <p:sp>
        <p:nvSpPr>
          <p:cNvPr id="5" name="Slide Number Placeholder 4">
            <a:extLst>
              <a:ext uri="{FF2B5EF4-FFF2-40B4-BE49-F238E27FC236}">
                <a16:creationId xmlns:a16="http://schemas.microsoft.com/office/drawing/2014/main" id="{0EF2AC7A-CFB6-F8A5-06D9-65C8E69423E5}"/>
              </a:ext>
            </a:extLst>
          </p:cNvPr>
          <p:cNvSpPr>
            <a:spLocks noGrp="1"/>
          </p:cNvSpPr>
          <p:nvPr>
            <p:ph type="sldNum" sz="quarter" idx="4"/>
          </p:nvPr>
        </p:nvSpPr>
        <p:spPr/>
        <p:txBody>
          <a:bodyPr/>
          <a:lstStyle/>
          <a:p>
            <a:fld id="{3A2281A5-0AAD-5C43-9874-F8F3A9F5B29A}" type="slidenum">
              <a:rPr lang="en-US" smtClean="0"/>
              <a:pPr/>
              <a:t>14</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5D00D6-0982-EB63-E141-C6B454C2273E}"/>
              </a:ext>
            </a:extLst>
          </p:cNvPr>
          <p:cNvSpPr>
            <a:spLocks noGrp="1"/>
          </p:cNvSpPr>
          <p:nvPr>
            <p:ph idx="1"/>
          </p:nvPr>
        </p:nvSpPr>
        <p:spPr/>
        <p:txBody>
          <a:bodyPr/>
          <a:lstStyle/>
          <a:p>
            <a:pPr marL="342900" indent="-342900" defTabSz="342900">
              <a:buFontTx/>
              <a:buAutoNum type="arabicPeriod" startAt="2"/>
              <a:defRPr/>
            </a:pPr>
            <a:r>
              <a:rPr lang="en-US" dirty="0">
                <a:solidFill>
                  <a:srgbClr val="000514"/>
                </a:solidFill>
                <a:ea typeface="ＭＳ Ｐゴシック" charset="0"/>
              </a:rPr>
              <a:t>Phosphorus</a:t>
            </a:r>
          </a:p>
          <a:p>
            <a:pPr lvl="1" defTabSz="342900">
              <a:buFont typeface="Arial" panose="020B0604020202020204" pitchFamily="34" charset="0"/>
              <a:buChar char="•"/>
              <a:defRPr/>
            </a:pPr>
            <a:r>
              <a:rPr lang="en-CA" sz="1800" dirty="0">
                <a:solidFill>
                  <a:srgbClr val="000514"/>
                </a:solidFill>
                <a:ea typeface="ＭＳ Ｐゴシック" charset="0"/>
              </a:rPr>
              <a:t>Like sulphur it is not desirable and is kept as low as possible </a:t>
            </a:r>
          </a:p>
          <a:p>
            <a:pPr lvl="1" defTabSz="342900">
              <a:buFont typeface="Arial" panose="020B0604020202020204" pitchFamily="34" charset="0"/>
              <a:buChar char="•"/>
              <a:defRPr/>
            </a:pPr>
            <a:r>
              <a:rPr lang="en-CA" sz="1800" dirty="0">
                <a:solidFill>
                  <a:srgbClr val="000514"/>
                </a:solidFill>
                <a:ea typeface="ＭＳ Ｐゴシック" charset="0"/>
              </a:rPr>
              <a:t>It increases strength and hardenability.</a:t>
            </a:r>
          </a:p>
          <a:p>
            <a:pPr lvl="1" defTabSz="342900">
              <a:buFont typeface="Arial" panose="020B0604020202020204" pitchFamily="34" charset="0"/>
              <a:buChar char="•"/>
              <a:defRPr/>
            </a:pPr>
            <a:r>
              <a:rPr lang="en-CA" sz="1800" dirty="0">
                <a:solidFill>
                  <a:srgbClr val="000514"/>
                </a:solidFill>
                <a:ea typeface="ＭＳ Ｐゴシック" charset="0"/>
              </a:rPr>
              <a:t>It reduces ductility and weldability. </a:t>
            </a:r>
          </a:p>
          <a:p>
            <a:pPr marL="628650" lvl="1" indent="-285750" defTabSz="342900">
              <a:spcBef>
                <a:spcPct val="20000"/>
              </a:spcBef>
              <a:defRPr/>
            </a:pPr>
            <a:endParaRPr lang="en-US" sz="1800" b="1" u="sng" dirty="0">
              <a:solidFill>
                <a:srgbClr val="000514"/>
              </a:solidFill>
              <a:ea typeface="ＭＳ Ｐゴシック" charset="0"/>
            </a:endParaRPr>
          </a:p>
          <a:p>
            <a:pPr marL="342900" indent="-342900" defTabSz="342900">
              <a:spcBef>
                <a:spcPct val="20000"/>
              </a:spcBef>
              <a:buFontTx/>
              <a:buAutoNum type="arabicPeriod" startAt="2"/>
              <a:defRPr/>
            </a:pPr>
            <a:r>
              <a:rPr lang="en-US" dirty="0">
                <a:solidFill>
                  <a:srgbClr val="000514"/>
                </a:solidFill>
                <a:ea typeface="ＭＳ Ｐゴシック" charset="0"/>
              </a:rPr>
              <a:t>Manganese</a:t>
            </a:r>
          </a:p>
          <a:p>
            <a:pPr lvl="1" defTabSz="342900">
              <a:spcBef>
                <a:spcPct val="20000"/>
              </a:spcBef>
              <a:buFont typeface="Arial" panose="020B0604020202020204" pitchFamily="34" charset="0"/>
              <a:buChar char="•"/>
              <a:defRPr/>
            </a:pPr>
            <a:r>
              <a:rPr lang="en-US" sz="1800" dirty="0">
                <a:solidFill>
                  <a:srgbClr val="000514"/>
                </a:solidFill>
                <a:ea typeface="ＭＳ Ｐゴシック" charset="0"/>
              </a:rPr>
              <a:t>It is added to counteract the ill effects of </a:t>
            </a:r>
            <a:r>
              <a:rPr lang="en-US" sz="1800" dirty="0" err="1">
                <a:solidFill>
                  <a:srgbClr val="000514"/>
                </a:solidFill>
                <a:ea typeface="ＭＳ Ｐゴシック" charset="0"/>
              </a:rPr>
              <a:t>sulphur</a:t>
            </a:r>
            <a:endParaRPr lang="en-US" sz="1800" dirty="0">
              <a:solidFill>
                <a:srgbClr val="000514"/>
              </a:solidFill>
              <a:ea typeface="ＭＳ Ｐゴシック" charset="0"/>
            </a:endParaRPr>
          </a:p>
          <a:p>
            <a:pPr lvl="1" defTabSz="342900">
              <a:spcBef>
                <a:spcPct val="20000"/>
              </a:spcBef>
              <a:buFont typeface="Arial" panose="020B0604020202020204" pitchFamily="34" charset="0"/>
              <a:buChar char="•"/>
              <a:defRPr/>
            </a:pPr>
            <a:r>
              <a:rPr lang="en-US" sz="1800" dirty="0">
                <a:solidFill>
                  <a:srgbClr val="000514"/>
                </a:solidFill>
                <a:ea typeface="ＭＳ Ｐゴシック" charset="0"/>
              </a:rPr>
              <a:t>Increases strength, hardenability and notch toughness</a:t>
            </a:r>
          </a:p>
          <a:p>
            <a:pPr lvl="1" defTabSz="342900">
              <a:spcBef>
                <a:spcPct val="20000"/>
              </a:spcBef>
              <a:buFont typeface="Arial" panose="020B0604020202020204" pitchFamily="34" charset="0"/>
              <a:buChar char="•"/>
              <a:defRPr/>
            </a:pPr>
            <a:r>
              <a:rPr lang="en-US" sz="1800" dirty="0">
                <a:solidFill>
                  <a:srgbClr val="000514"/>
                </a:solidFill>
                <a:ea typeface="ＭＳ Ｐゴシック" charset="0"/>
              </a:rPr>
              <a:t>It reduces weldability </a:t>
            </a:r>
          </a:p>
          <a:p>
            <a:pPr marL="628650" lvl="1" indent="-285750" defTabSz="342900">
              <a:defRPr/>
            </a:pPr>
            <a:endParaRPr lang="en-CA" sz="1800" dirty="0">
              <a:solidFill>
                <a:srgbClr val="000514"/>
              </a:solidFill>
              <a:ea typeface="ＭＳ Ｐゴシック" charset="0"/>
            </a:endParaRPr>
          </a:p>
          <a:p>
            <a:endParaRPr lang="en-US" dirty="0"/>
          </a:p>
        </p:txBody>
      </p:sp>
      <p:sp>
        <p:nvSpPr>
          <p:cNvPr id="2" name="Title 1">
            <a:extLst>
              <a:ext uri="{FF2B5EF4-FFF2-40B4-BE49-F238E27FC236}">
                <a16:creationId xmlns:a16="http://schemas.microsoft.com/office/drawing/2014/main" id="{31CF08E2-EC32-DA3B-7218-4D6C6D3C8E84}"/>
              </a:ext>
            </a:extLst>
          </p:cNvPr>
          <p:cNvSpPr>
            <a:spLocks noGrp="1"/>
          </p:cNvSpPr>
          <p:nvPr>
            <p:ph type="title"/>
          </p:nvPr>
        </p:nvSpPr>
        <p:spPr/>
        <p:txBody>
          <a:bodyPr/>
          <a:lstStyle/>
          <a:p>
            <a:r>
              <a:rPr lang="en-US" altLang="en-US" b="1" dirty="0"/>
              <a:t>Effects of Other Alloying Elements</a:t>
            </a:r>
            <a:br>
              <a:rPr lang="en-US" altLang="en-US" b="1" dirty="0"/>
            </a:br>
            <a:endParaRPr lang="en-US" dirty="0"/>
          </a:p>
        </p:txBody>
      </p:sp>
      <p:sp>
        <p:nvSpPr>
          <p:cNvPr id="5" name="Slide Number Placeholder 4">
            <a:extLst>
              <a:ext uri="{FF2B5EF4-FFF2-40B4-BE49-F238E27FC236}">
                <a16:creationId xmlns:a16="http://schemas.microsoft.com/office/drawing/2014/main" id="{C7A757E3-3BB6-3A0D-F958-1172F1B14ADC}"/>
              </a:ext>
            </a:extLst>
          </p:cNvPr>
          <p:cNvSpPr>
            <a:spLocks noGrp="1"/>
          </p:cNvSpPr>
          <p:nvPr>
            <p:ph type="sldNum" sz="quarter" idx="4"/>
          </p:nvPr>
        </p:nvSpPr>
        <p:spPr/>
        <p:txBody>
          <a:bodyPr/>
          <a:lstStyle/>
          <a:p>
            <a:fld id="{3A2281A5-0AAD-5C43-9874-F8F3A9F5B29A}" type="slidenum">
              <a:rPr lang="en-US" smtClean="0"/>
              <a:pPr/>
              <a:t>15</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DBB17B-4923-9F99-EFE0-1A2364CA1A98}"/>
              </a:ext>
            </a:extLst>
          </p:cNvPr>
          <p:cNvSpPr>
            <a:spLocks noGrp="1"/>
          </p:cNvSpPr>
          <p:nvPr>
            <p:ph idx="1"/>
          </p:nvPr>
        </p:nvSpPr>
        <p:spPr/>
        <p:txBody>
          <a:bodyPr/>
          <a:lstStyle/>
          <a:p>
            <a:pPr>
              <a:lnSpc>
                <a:spcPct val="150000"/>
              </a:lnSpc>
              <a:buFontTx/>
              <a:buAutoNum type="arabicPeriod" startAt="4"/>
            </a:pPr>
            <a:r>
              <a:rPr lang="en-US" altLang="en-US" dirty="0">
                <a:solidFill>
                  <a:srgbClr val="000514"/>
                </a:solidFill>
              </a:rPr>
              <a:t>Silicon</a:t>
            </a:r>
          </a:p>
          <a:p>
            <a:pPr lvl="1">
              <a:lnSpc>
                <a:spcPct val="150000"/>
              </a:lnSpc>
              <a:buFont typeface="Arial" panose="020B0604020202020204" pitchFamily="34" charset="0"/>
              <a:buChar char="•"/>
            </a:pPr>
            <a:r>
              <a:rPr lang="en-CA" altLang="en-US" sz="1800" dirty="0">
                <a:solidFill>
                  <a:srgbClr val="000514"/>
                </a:solidFill>
              </a:rPr>
              <a:t>It is used as de-oxidizer in steel making and produces fine-grained steel. </a:t>
            </a:r>
          </a:p>
          <a:p>
            <a:pPr lvl="1">
              <a:lnSpc>
                <a:spcPct val="150000"/>
              </a:lnSpc>
              <a:buFont typeface="Arial" panose="020B0604020202020204" pitchFamily="34" charset="0"/>
              <a:buChar char="•"/>
            </a:pPr>
            <a:r>
              <a:rPr lang="en-CA" altLang="en-US" sz="1800" dirty="0">
                <a:solidFill>
                  <a:srgbClr val="000514"/>
                </a:solidFill>
              </a:rPr>
              <a:t>0.15 to 0.50 range is desirable and is known as “killed steel”.</a:t>
            </a:r>
          </a:p>
          <a:p>
            <a:pPr lvl="1">
              <a:lnSpc>
                <a:spcPct val="150000"/>
              </a:lnSpc>
              <a:buFont typeface="Arial" panose="020B0604020202020204" pitchFamily="34" charset="0"/>
              <a:buChar char="•"/>
            </a:pPr>
            <a:r>
              <a:rPr lang="en-CA" altLang="en-US" sz="1800" dirty="0">
                <a:solidFill>
                  <a:srgbClr val="000514"/>
                </a:solidFill>
              </a:rPr>
              <a:t>It increases strength and hardenability.</a:t>
            </a:r>
          </a:p>
          <a:p>
            <a:pPr lvl="1">
              <a:spcBef>
                <a:spcPct val="20000"/>
              </a:spcBef>
              <a:buFontTx/>
              <a:buNone/>
            </a:pPr>
            <a:endParaRPr lang="en-US" altLang="en-US" sz="1800" b="1" u="sng" dirty="0">
              <a:solidFill>
                <a:srgbClr val="000514"/>
              </a:solidFill>
            </a:endParaRPr>
          </a:p>
          <a:p>
            <a:pPr lvl="1">
              <a:spcBef>
                <a:spcPct val="20000"/>
              </a:spcBef>
              <a:buFontTx/>
              <a:buNone/>
            </a:pPr>
            <a:r>
              <a:rPr lang="en-US" altLang="en-US" sz="1800" dirty="0">
                <a:solidFill>
                  <a:srgbClr val="000514"/>
                </a:solidFill>
              </a:rPr>
              <a:t>	</a:t>
            </a:r>
            <a:endParaRPr lang="en-CA" altLang="en-US" sz="1800" dirty="0">
              <a:solidFill>
                <a:srgbClr val="000514"/>
              </a:solidFill>
            </a:endParaRPr>
          </a:p>
          <a:p>
            <a:pPr marL="0" indent="0">
              <a:buNone/>
            </a:pPr>
            <a:endParaRPr lang="en-US" dirty="0"/>
          </a:p>
        </p:txBody>
      </p:sp>
      <p:sp>
        <p:nvSpPr>
          <p:cNvPr id="2" name="Title 1">
            <a:extLst>
              <a:ext uri="{FF2B5EF4-FFF2-40B4-BE49-F238E27FC236}">
                <a16:creationId xmlns:a16="http://schemas.microsoft.com/office/drawing/2014/main" id="{D910BAAB-6B8D-F311-1F05-7633FBE1F32F}"/>
              </a:ext>
            </a:extLst>
          </p:cNvPr>
          <p:cNvSpPr>
            <a:spLocks noGrp="1"/>
          </p:cNvSpPr>
          <p:nvPr>
            <p:ph type="title"/>
          </p:nvPr>
        </p:nvSpPr>
        <p:spPr/>
        <p:txBody>
          <a:bodyPr/>
          <a:lstStyle/>
          <a:p>
            <a:r>
              <a:rPr lang="en-US" altLang="en-US" b="1" dirty="0"/>
              <a:t>Effects of Other Alloying Elements</a:t>
            </a:r>
            <a:br>
              <a:rPr lang="en-US" altLang="en-US" b="1" dirty="0"/>
            </a:br>
            <a:endParaRPr lang="en-US" dirty="0"/>
          </a:p>
        </p:txBody>
      </p:sp>
      <p:sp>
        <p:nvSpPr>
          <p:cNvPr id="5" name="Slide Number Placeholder 4">
            <a:extLst>
              <a:ext uri="{FF2B5EF4-FFF2-40B4-BE49-F238E27FC236}">
                <a16:creationId xmlns:a16="http://schemas.microsoft.com/office/drawing/2014/main" id="{393F17DC-B4D0-DEE5-CB68-30A1236F2C87}"/>
              </a:ext>
            </a:extLst>
          </p:cNvPr>
          <p:cNvSpPr>
            <a:spLocks noGrp="1"/>
          </p:cNvSpPr>
          <p:nvPr>
            <p:ph type="sldNum" sz="quarter" idx="4"/>
          </p:nvPr>
        </p:nvSpPr>
        <p:spPr/>
        <p:txBody>
          <a:bodyPr/>
          <a:lstStyle/>
          <a:p>
            <a:fld id="{3A2281A5-0AAD-5C43-9874-F8F3A9F5B29A}" type="slidenum">
              <a:rPr lang="en-US" smtClean="0"/>
              <a:pPr/>
              <a:t>16</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C95FE2-B7A8-9667-7359-65500A254946}"/>
              </a:ext>
            </a:extLst>
          </p:cNvPr>
          <p:cNvSpPr>
            <a:spLocks noGrp="1"/>
          </p:cNvSpPr>
          <p:nvPr>
            <p:ph idx="1"/>
          </p:nvPr>
        </p:nvSpPr>
        <p:spPr/>
        <p:txBody>
          <a:bodyPr numCol="2"/>
          <a:lstStyle/>
          <a:p>
            <a:pPr marL="342900" indent="-342900">
              <a:buFontTx/>
              <a:buAutoNum type="arabicPeriod" startAt="5"/>
              <a:defRPr/>
            </a:pPr>
            <a:r>
              <a:rPr lang="en-US" dirty="0">
                <a:solidFill>
                  <a:srgbClr val="000514"/>
                </a:solidFill>
                <a:ea typeface="ＭＳ Ｐゴシック" charset="0"/>
              </a:rPr>
              <a:t>Aluminum</a:t>
            </a:r>
          </a:p>
          <a:p>
            <a:pPr marL="342900" indent="-342900">
              <a:buFontTx/>
              <a:buAutoNum type="arabicPeriod" startAt="5"/>
              <a:defRPr/>
            </a:pPr>
            <a:endParaRPr lang="en-US" dirty="0">
              <a:solidFill>
                <a:srgbClr val="000514"/>
              </a:solidFill>
              <a:ea typeface="ＭＳ Ｐゴシック" charset="0"/>
            </a:endParaRPr>
          </a:p>
          <a:p>
            <a:pPr marL="342900" indent="-342900">
              <a:buFontTx/>
              <a:buAutoNum type="arabicPeriod" startAt="5"/>
              <a:defRPr/>
            </a:pPr>
            <a:r>
              <a:rPr lang="en-CA" dirty="0">
                <a:solidFill>
                  <a:srgbClr val="000514"/>
                </a:solidFill>
                <a:ea typeface="ＭＳ Ｐゴシック" charset="0"/>
              </a:rPr>
              <a:t>Chromium</a:t>
            </a:r>
          </a:p>
          <a:p>
            <a:pPr marL="342900" indent="-342900">
              <a:buFontTx/>
              <a:buAutoNum type="arabicPeriod" startAt="5"/>
              <a:defRPr/>
            </a:pPr>
            <a:endParaRPr lang="en-CA" dirty="0">
              <a:solidFill>
                <a:srgbClr val="000514"/>
              </a:solidFill>
              <a:ea typeface="ＭＳ Ｐゴシック" charset="0"/>
            </a:endParaRPr>
          </a:p>
          <a:p>
            <a:pPr marL="342900" indent="-342900">
              <a:buFontTx/>
              <a:buAutoNum type="arabicPeriod" startAt="5"/>
              <a:defRPr/>
            </a:pPr>
            <a:r>
              <a:rPr lang="en-CA" dirty="0">
                <a:solidFill>
                  <a:srgbClr val="000514"/>
                </a:solidFill>
                <a:ea typeface="ＭＳ Ｐゴシック" charset="0"/>
              </a:rPr>
              <a:t>Copper</a:t>
            </a:r>
          </a:p>
          <a:p>
            <a:pPr marL="342900" indent="-342900">
              <a:buFontTx/>
              <a:buAutoNum type="arabicPeriod" startAt="5"/>
              <a:defRPr/>
            </a:pPr>
            <a:endParaRPr lang="en-CA" dirty="0">
              <a:solidFill>
                <a:srgbClr val="000514"/>
              </a:solidFill>
              <a:ea typeface="ＭＳ Ｐゴシック" charset="0"/>
            </a:endParaRPr>
          </a:p>
          <a:p>
            <a:pPr marL="342900" indent="-342900">
              <a:buFontTx/>
              <a:buAutoNum type="arabicPeriod" startAt="5"/>
              <a:defRPr/>
            </a:pPr>
            <a:r>
              <a:rPr lang="en-CA" dirty="0">
                <a:solidFill>
                  <a:srgbClr val="000514"/>
                </a:solidFill>
                <a:ea typeface="ＭＳ Ｐゴシック" charset="0"/>
              </a:rPr>
              <a:t>Columbium</a:t>
            </a:r>
          </a:p>
          <a:p>
            <a:pPr marL="342900" indent="-342900">
              <a:buFontTx/>
              <a:buAutoNum type="arabicPeriod" startAt="5"/>
              <a:defRPr/>
            </a:pPr>
            <a:endParaRPr lang="en-CA" dirty="0">
              <a:solidFill>
                <a:srgbClr val="000514"/>
              </a:solidFill>
              <a:ea typeface="ＭＳ Ｐゴシック" charset="0"/>
            </a:endParaRPr>
          </a:p>
          <a:p>
            <a:pPr marL="342900" indent="-342900">
              <a:buFontTx/>
              <a:buAutoNum type="arabicPeriod" startAt="5"/>
              <a:defRPr/>
            </a:pPr>
            <a:endParaRPr lang="en-CA" dirty="0">
              <a:solidFill>
                <a:srgbClr val="000514"/>
              </a:solidFill>
              <a:ea typeface="ＭＳ Ｐゴシック" charset="0"/>
            </a:endParaRPr>
          </a:p>
          <a:p>
            <a:pPr marL="342900" indent="-342900">
              <a:buFontTx/>
              <a:buAutoNum type="arabicPeriod" startAt="5"/>
              <a:defRPr/>
            </a:pPr>
            <a:r>
              <a:rPr lang="en-CA" dirty="0">
                <a:solidFill>
                  <a:srgbClr val="000514"/>
                </a:solidFill>
                <a:ea typeface="ＭＳ Ｐゴシック" charset="0"/>
              </a:rPr>
              <a:t>Molybdenum</a:t>
            </a:r>
          </a:p>
          <a:p>
            <a:pPr marL="342900" indent="-342900">
              <a:buFontTx/>
              <a:buAutoNum type="arabicPeriod" startAt="5"/>
              <a:defRPr/>
            </a:pPr>
            <a:endParaRPr lang="en-CA" dirty="0">
              <a:solidFill>
                <a:srgbClr val="000514"/>
              </a:solidFill>
              <a:ea typeface="ＭＳ Ｐゴシック" charset="0"/>
            </a:endParaRPr>
          </a:p>
          <a:p>
            <a:pPr marL="342900" indent="-342900">
              <a:buFontTx/>
              <a:buAutoNum type="arabicPeriod" startAt="5"/>
              <a:defRPr/>
            </a:pPr>
            <a:r>
              <a:rPr lang="en-CA" dirty="0">
                <a:solidFill>
                  <a:srgbClr val="000514"/>
                </a:solidFill>
                <a:ea typeface="ＭＳ Ｐゴシック" charset="0"/>
              </a:rPr>
              <a:t>Nickel</a:t>
            </a:r>
          </a:p>
          <a:p>
            <a:pPr marL="342900" indent="-342900">
              <a:buFontTx/>
              <a:buAutoNum type="arabicPeriod" startAt="5"/>
              <a:defRPr/>
            </a:pPr>
            <a:endParaRPr lang="en-CA" dirty="0">
              <a:solidFill>
                <a:srgbClr val="000514"/>
              </a:solidFill>
              <a:ea typeface="ＭＳ Ｐゴシック" charset="0"/>
            </a:endParaRPr>
          </a:p>
          <a:p>
            <a:pPr marL="342900" indent="-342900">
              <a:buFontTx/>
              <a:buAutoNum type="arabicPeriod" startAt="5"/>
              <a:defRPr/>
            </a:pPr>
            <a:r>
              <a:rPr lang="en-CA" dirty="0">
                <a:solidFill>
                  <a:srgbClr val="000514"/>
                </a:solidFill>
                <a:ea typeface="ＭＳ Ｐゴシック" charset="0"/>
              </a:rPr>
              <a:t>Tungsten</a:t>
            </a:r>
          </a:p>
          <a:p>
            <a:pPr marL="342900" indent="-342900">
              <a:buFontTx/>
              <a:buAutoNum type="arabicPeriod" startAt="5"/>
              <a:defRPr/>
            </a:pPr>
            <a:endParaRPr lang="en-CA" dirty="0">
              <a:solidFill>
                <a:srgbClr val="000514"/>
              </a:solidFill>
              <a:ea typeface="ＭＳ Ｐゴシック" charset="0"/>
            </a:endParaRPr>
          </a:p>
          <a:p>
            <a:pPr marL="342900" indent="-342900">
              <a:buFontTx/>
              <a:buAutoNum type="arabicPeriod" startAt="5"/>
              <a:defRPr/>
            </a:pPr>
            <a:r>
              <a:rPr lang="en-CA" dirty="0">
                <a:solidFill>
                  <a:srgbClr val="000514"/>
                </a:solidFill>
                <a:ea typeface="ＭＳ Ｐゴシック" charset="0"/>
              </a:rPr>
              <a:t>Vanadium</a:t>
            </a:r>
          </a:p>
          <a:p>
            <a:endParaRPr lang="en-US" dirty="0"/>
          </a:p>
        </p:txBody>
      </p:sp>
      <p:sp>
        <p:nvSpPr>
          <p:cNvPr id="2" name="Title 1">
            <a:extLst>
              <a:ext uri="{FF2B5EF4-FFF2-40B4-BE49-F238E27FC236}">
                <a16:creationId xmlns:a16="http://schemas.microsoft.com/office/drawing/2014/main" id="{CD8EC13A-6EF1-D366-6B7C-069C68C31154}"/>
              </a:ext>
            </a:extLst>
          </p:cNvPr>
          <p:cNvSpPr>
            <a:spLocks noGrp="1"/>
          </p:cNvSpPr>
          <p:nvPr>
            <p:ph type="title"/>
          </p:nvPr>
        </p:nvSpPr>
        <p:spPr/>
        <p:txBody>
          <a:bodyPr/>
          <a:lstStyle/>
          <a:p>
            <a:r>
              <a:rPr lang="en-US" altLang="en-US" b="1" dirty="0"/>
              <a:t>Effects of Other Alloying Elements</a:t>
            </a:r>
          </a:p>
        </p:txBody>
      </p:sp>
      <p:sp>
        <p:nvSpPr>
          <p:cNvPr id="5" name="Slide Number Placeholder 4">
            <a:extLst>
              <a:ext uri="{FF2B5EF4-FFF2-40B4-BE49-F238E27FC236}">
                <a16:creationId xmlns:a16="http://schemas.microsoft.com/office/drawing/2014/main" id="{C41316FA-9685-E69C-9639-70151EC9233D}"/>
              </a:ext>
            </a:extLst>
          </p:cNvPr>
          <p:cNvSpPr>
            <a:spLocks noGrp="1"/>
          </p:cNvSpPr>
          <p:nvPr>
            <p:ph type="sldNum" sz="quarter" idx="4"/>
          </p:nvPr>
        </p:nvSpPr>
        <p:spPr/>
        <p:txBody>
          <a:bodyPr/>
          <a:lstStyle/>
          <a:p>
            <a:fld id="{3A2281A5-0AAD-5C43-9874-F8F3A9F5B29A}" type="slidenum">
              <a:rPr lang="en-US" smtClean="0"/>
              <a:pPr/>
              <a:t>17</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C8D155-BF74-9F6A-A154-17E2398C2C31}"/>
              </a:ext>
            </a:extLst>
          </p:cNvPr>
          <p:cNvSpPr>
            <a:spLocks noGrp="1"/>
          </p:cNvSpPr>
          <p:nvPr>
            <p:ph idx="1"/>
          </p:nvPr>
        </p:nvSpPr>
        <p:spPr/>
        <p:txBody>
          <a:bodyPr/>
          <a:lstStyle/>
          <a:p>
            <a:pPr marL="0" indent="0">
              <a:buNone/>
              <a:defRPr/>
            </a:pPr>
            <a:r>
              <a:rPr lang="en-US" b="1" dirty="0">
                <a:solidFill>
                  <a:srgbClr val="0081AB"/>
                </a:solidFill>
                <a:ea typeface="ＭＳ Ｐゴシック" charset="0"/>
              </a:rPr>
              <a:t>Grains</a:t>
            </a:r>
          </a:p>
          <a:p>
            <a:pPr marL="342900" indent="-342900">
              <a:spcBef>
                <a:spcPct val="20000"/>
              </a:spcBef>
              <a:buFontTx/>
              <a:buChar char="•"/>
              <a:defRPr/>
            </a:pPr>
            <a:r>
              <a:rPr lang="en-US" dirty="0">
                <a:solidFill>
                  <a:srgbClr val="000514"/>
                </a:solidFill>
                <a:ea typeface="ＭＳ Ｐゴシック" charset="0"/>
              </a:rPr>
              <a:t>The crystals of metals are referred to as grains. </a:t>
            </a:r>
          </a:p>
          <a:p>
            <a:pPr marL="342900" indent="-342900">
              <a:spcBef>
                <a:spcPct val="20000"/>
              </a:spcBef>
              <a:buFontTx/>
              <a:buChar char="•"/>
              <a:defRPr/>
            </a:pPr>
            <a:r>
              <a:rPr lang="en-US" dirty="0">
                <a:solidFill>
                  <a:srgbClr val="000514"/>
                </a:solidFill>
                <a:ea typeface="ＭＳ Ｐゴシック" charset="0"/>
              </a:rPr>
              <a:t>The smallest grain of metal contains a large number of atoms. </a:t>
            </a:r>
          </a:p>
          <a:p>
            <a:pPr marL="342900" indent="-342900">
              <a:defRPr/>
            </a:pPr>
            <a:endParaRPr lang="en-US" dirty="0">
              <a:solidFill>
                <a:srgbClr val="000514"/>
              </a:solidFill>
              <a:ea typeface="ＭＳ Ｐゴシック" charset="0"/>
            </a:endParaRPr>
          </a:p>
          <a:p>
            <a:pPr marL="0" indent="0">
              <a:buNone/>
              <a:defRPr/>
            </a:pPr>
            <a:r>
              <a:rPr lang="en-US" b="1" dirty="0">
                <a:solidFill>
                  <a:srgbClr val="0081AB"/>
                </a:solidFill>
                <a:ea typeface="ＭＳ Ｐゴシック" charset="0"/>
              </a:rPr>
              <a:t>Space-lattice</a:t>
            </a:r>
          </a:p>
          <a:p>
            <a:pPr marL="342900" indent="-342900">
              <a:buFontTx/>
              <a:buChar char="•"/>
              <a:defRPr/>
            </a:pPr>
            <a:r>
              <a:rPr lang="en-US" dirty="0">
                <a:solidFill>
                  <a:srgbClr val="000514"/>
                </a:solidFill>
                <a:ea typeface="ＭＳ Ｐゴシック" charset="0"/>
              </a:rPr>
              <a:t>All grains are composed of atoms bound together in a definite pattern or structure. This atomic structure is called space-lattice. </a:t>
            </a:r>
          </a:p>
          <a:p>
            <a:endParaRPr lang="en-US" dirty="0"/>
          </a:p>
        </p:txBody>
      </p:sp>
      <p:sp>
        <p:nvSpPr>
          <p:cNvPr id="2" name="Title 1">
            <a:extLst>
              <a:ext uri="{FF2B5EF4-FFF2-40B4-BE49-F238E27FC236}">
                <a16:creationId xmlns:a16="http://schemas.microsoft.com/office/drawing/2014/main" id="{E93495FC-5CB0-52DD-DC3B-0FFA3D8644B8}"/>
              </a:ext>
            </a:extLst>
          </p:cNvPr>
          <p:cNvSpPr>
            <a:spLocks noGrp="1"/>
          </p:cNvSpPr>
          <p:nvPr>
            <p:ph type="title"/>
          </p:nvPr>
        </p:nvSpPr>
        <p:spPr/>
        <p:txBody>
          <a:bodyPr/>
          <a:lstStyle/>
          <a:p>
            <a:r>
              <a:rPr lang="en-US" altLang="en-US" b="1" dirty="0"/>
              <a:t>Basic Metallurgy</a:t>
            </a:r>
            <a:br>
              <a:rPr lang="en-US" altLang="en-US" b="1" dirty="0"/>
            </a:br>
            <a:endParaRPr lang="en-US" dirty="0"/>
          </a:p>
        </p:txBody>
      </p:sp>
      <p:sp>
        <p:nvSpPr>
          <p:cNvPr id="5" name="Slide Number Placeholder 4">
            <a:extLst>
              <a:ext uri="{FF2B5EF4-FFF2-40B4-BE49-F238E27FC236}">
                <a16:creationId xmlns:a16="http://schemas.microsoft.com/office/drawing/2014/main" id="{230FF48B-5429-0066-583C-677F230C1C75}"/>
              </a:ext>
            </a:extLst>
          </p:cNvPr>
          <p:cNvSpPr>
            <a:spLocks noGrp="1"/>
          </p:cNvSpPr>
          <p:nvPr>
            <p:ph type="sldNum" sz="quarter" idx="4"/>
          </p:nvPr>
        </p:nvSpPr>
        <p:spPr/>
        <p:txBody>
          <a:bodyPr/>
          <a:lstStyle/>
          <a:p>
            <a:fld id="{3A2281A5-0AAD-5C43-9874-F8F3A9F5B29A}" type="slidenum">
              <a:rPr lang="en-US" smtClean="0"/>
              <a:pPr/>
              <a:t>18</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2590054-7EE4-F34E-B182-78AB490E186F}"/>
              </a:ext>
            </a:extLst>
          </p:cNvPr>
          <p:cNvSpPr>
            <a:spLocks noGrp="1"/>
          </p:cNvSpPr>
          <p:nvPr>
            <p:ph sz="half" idx="1"/>
          </p:nvPr>
        </p:nvSpPr>
        <p:spPr>
          <a:xfrm>
            <a:off x="467544" y="1169605"/>
            <a:ext cx="3875856" cy="3418369"/>
          </a:xfrm>
        </p:spPr>
        <p:txBody>
          <a:bodyPr/>
          <a:lstStyle/>
          <a:p>
            <a:pPr marL="342900" indent="-342900">
              <a:spcBef>
                <a:spcPct val="20000"/>
              </a:spcBef>
              <a:buFont typeface="Arial" panose="020B0604020202020204" pitchFamily="34" charset="0"/>
              <a:buChar char="•"/>
              <a:defRPr/>
            </a:pPr>
            <a:r>
              <a:rPr lang="en-US" sz="1800" dirty="0">
                <a:solidFill>
                  <a:schemeClr val="bg2">
                    <a:lumMod val="10000"/>
                  </a:schemeClr>
                </a:solidFill>
                <a:latin typeface="Arial" panose="020B0604020202020204" pitchFamily="34" charset="0"/>
                <a:cs typeface="Arial" panose="020B0604020202020204" pitchFamily="34" charset="0"/>
              </a:rPr>
              <a:t>Cast Iron</a:t>
            </a:r>
          </a:p>
          <a:p>
            <a:pPr marL="628650" lvl="1" indent="-285750">
              <a:spcBef>
                <a:spcPct val="20000"/>
              </a:spcBef>
              <a:buFont typeface="Arial" panose="020B0604020202020204" pitchFamily="34" charset="0"/>
              <a:buChar char="−"/>
              <a:defRPr/>
            </a:pPr>
            <a:r>
              <a:rPr lang="en-US" sz="1600" dirty="0">
                <a:solidFill>
                  <a:schemeClr val="bg2">
                    <a:lumMod val="10000"/>
                  </a:schemeClr>
                </a:solidFill>
                <a:latin typeface="Arial" panose="020B0604020202020204" pitchFamily="34" charset="0"/>
                <a:cs typeface="Arial" panose="020B0604020202020204" pitchFamily="34" charset="0"/>
              </a:rPr>
              <a:t>Cast iron preceded wrought iron. </a:t>
            </a:r>
          </a:p>
          <a:p>
            <a:pPr marL="628650" lvl="1" indent="-285750">
              <a:spcBef>
                <a:spcPct val="20000"/>
              </a:spcBef>
              <a:buFont typeface="Arial" panose="020B0604020202020204" pitchFamily="34" charset="0"/>
              <a:buChar char="−"/>
              <a:defRPr/>
            </a:pPr>
            <a:r>
              <a:rPr lang="en-US" sz="1600" dirty="0">
                <a:solidFill>
                  <a:schemeClr val="bg2">
                    <a:lumMod val="10000"/>
                  </a:schemeClr>
                </a:solidFill>
                <a:latin typeface="Arial" panose="020B0604020202020204" pitchFamily="34" charset="0"/>
                <a:cs typeface="Arial" panose="020B0604020202020204" pitchFamily="34" charset="0"/>
              </a:rPr>
              <a:t>It is brittle, has high carbon content with low tensile strength. </a:t>
            </a:r>
          </a:p>
          <a:p>
            <a:pPr marL="628650" lvl="1" indent="-285750">
              <a:spcBef>
                <a:spcPct val="20000"/>
              </a:spcBef>
              <a:buFont typeface="Arial" panose="020B0604020202020204" pitchFamily="34" charset="0"/>
              <a:buChar char="−"/>
              <a:defRPr/>
            </a:pPr>
            <a:r>
              <a:rPr lang="en-US" sz="1600" dirty="0">
                <a:solidFill>
                  <a:schemeClr val="bg2">
                    <a:lumMod val="10000"/>
                  </a:schemeClr>
                </a:solidFill>
                <a:latin typeface="Arial" panose="020B0604020202020204" pitchFamily="34" charset="0"/>
                <a:cs typeface="Arial" panose="020B0604020202020204" pitchFamily="34" charset="0"/>
              </a:rPr>
              <a:t>It has excellent casting properties. </a:t>
            </a:r>
          </a:p>
          <a:p>
            <a:pPr marL="628650" lvl="1" indent="-285750">
              <a:spcBef>
                <a:spcPct val="20000"/>
              </a:spcBef>
              <a:buFont typeface="Arial" panose="020B0604020202020204" pitchFamily="34" charset="0"/>
              <a:buChar char="−"/>
              <a:defRPr/>
            </a:pPr>
            <a:r>
              <a:rPr lang="en-US" sz="1600" dirty="0">
                <a:solidFill>
                  <a:schemeClr val="bg2">
                    <a:lumMod val="10000"/>
                  </a:schemeClr>
                </a:solidFill>
                <a:latin typeface="Arial" panose="020B0604020202020204" pitchFamily="34" charset="0"/>
                <a:cs typeface="Arial" panose="020B0604020202020204" pitchFamily="34" charset="0"/>
              </a:rPr>
              <a:t>It was mainly used to carry axial compression loads. </a:t>
            </a:r>
          </a:p>
          <a:p>
            <a:pPr marL="342900" indent="-342900">
              <a:spcBef>
                <a:spcPct val="20000"/>
              </a:spcBef>
              <a:buFont typeface="Arial" panose="020B0604020202020204" pitchFamily="34" charset="0"/>
              <a:buChar char="•"/>
              <a:defRPr/>
            </a:pPr>
            <a:endParaRPr lang="en-US" u="sng" dirty="0">
              <a:solidFill>
                <a:schemeClr val="bg2">
                  <a:lumMod val="10000"/>
                </a:schemeClr>
              </a:solidFill>
              <a:latin typeface="Arial" panose="020B0604020202020204" pitchFamily="34" charset="0"/>
              <a:cs typeface="Arial" panose="020B0604020202020204" pitchFamily="34" charset="0"/>
            </a:endParaRPr>
          </a:p>
          <a:p>
            <a:pPr marL="342900" indent="-342900">
              <a:spcBef>
                <a:spcPct val="20000"/>
              </a:spcBef>
              <a:buFont typeface="Arial" panose="020B0604020202020204" pitchFamily="34" charset="0"/>
              <a:buChar char="•"/>
              <a:defRPr/>
            </a:pPr>
            <a:r>
              <a:rPr lang="en-US" sz="1800" dirty="0">
                <a:solidFill>
                  <a:schemeClr val="bg2">
                    <a:lumMod val="10000"/>
                  </a:schemeClr>
                </a:solidFill>
                <a:latin typeface="Arial" panose="020B0604020202020204" pitchFamily="34" charset="0"/>
                <a:cs typeface="Arial" panose="020B0604020202020204" pitchFamily="34" charset="0"/>
              </a:rPr>
              <a:t>Wrought Iron</a:t>
            </a:r>
            <a:endParaRPr lang="en-US" sz="1800" b="1" dirty="0">
              <a:solidFill>
                <a:schemeClr val="bg2">
                  <a:lumMod val="10000"/>
                </a:schemeClr>
              </a:solidFill>
              <a:latin typeface="Arial" panose="020B0604020202020204" pitchFamily="34" charset="0"/>
              <a:cs typeface="Arial" panose="020B0604020202020204" pitchFamily="34" charset="0"/>
            </a:endParaRPr>
          </a:p>
          <a:p>
            <a:pPr marL="628650" lvl="1" indent="-285750">
              <a:spcBef>
                <a:spcPct val="20000"/>
              </a:spcBef>
              <a:buFont typeface="Arial" panose="020B0604020202020204" pitchFamily="34" charset="0"/>
              <a:buChar char="−"/>
              <a:defRPr/>
            </a:pPr>
            <a:r>
              <a:rPr lang="en-US" sz="1600" dirty="0">
                <a:solidFill>
                  <a:schemeClr val="bg2">
                    <a:lumMod val="10000"/>
                  </a:schemeClr>
                </a:solidFill>
                <a:latin typeface="Arial" panose="020B0604020202020204" pitchFamily="34" charset="0"/>
                <a:cs typeface="Arial" panose="020B0604020202020204" pitchFamily="34" charset="0"/>
              </a:rPr>
              <a:t>It replaced cast iron, because of good tensile strength properties. </a:t>
            </a:r>
          </a:p>
          <a:p>
            <a:endParaRPr lang="en-US" dirty="0"/>
          </a:p>
        </p:txBody>
      </p:sp>
      <p:sp>
        <p:nvSpPr>
          <p:cNvPr id="6" name="Slide Number Placeholder 5">
            <a:extLst>
              <a:ext uri="{FF2B5EF4-FFF2-40B4-BE49-F238E27FC236}">
                <a16:creationId xmlns:a16="http://schemas.microsoft.com/office/drawing/2014/main" id="{726E053E-89C7-310E-E3A9-66FE6FD7D399}"/>
              </a:ext>
            </a:extLst>
          </p:cNvPr>
          <p:cNvSpPr>
            <a:spLocks noGrp="1"/>
          </p:cNvSpPr>
          <p:nvPr>
            <p:ph type="sldNum" sz="quarter" idx="4"/>
          </p:nvPr>
        </p:nvSpPr>
        <p:spPr/>
        <p:txBody>
          <a:bodyPr/>
          <a:lstStyle/>
          <a:p>
            <a:fld id="{3A2281A5-0AAD-5C43-9874-F8F3A9F5B29A}" type="slidenum">
              <a:rPr lang="en-US" smtClean="0"/>
              <a:pPr/>
              <a:t>1</a:t>
            </a:fld>
            <a:endParaRPr lang="en-US"/>
          </a:p>
        </p:txBody>
      </p:sp>
      <p:sp>
        <p:nvSpPr>
          <p:cNvPr id="8" name="Text Placeholder 7">
            <a:extLst>
              <a:ext uri="{FF2B5EF4-FFF2-40B4-BE49-F238E27FC236}">
                <a16:creationId xmlns:a16="http://schemas.microsoft.com/office/drawing/2014/main" id="{68602882-3FEF-8F4B-3748-CEFDD3D884C4}"/>
              </a:ext>
            </a:extLst>
          </p:cNvPr>
          <p:cNvSpPr>
            <a:spLocks noGrp="1"/>
          </p:cNvSpPr>
          <p:nvPr>
            <p:ph type="body" sz="quarter" idx="10"/>
          </p:nvPr>
        </p:nvSpPr>
        <p:spPr/>
        <p:txBody>
          <a:bodyPr/>
          <a:lstStyle/>
          <a:p>
            <a:r>
              <a:rPr lang="en-CA" sz="2800" dirty="0"/>
              <a:t>History of Steel</a:t>
            </a:r>
          </a:p>
        </p:txBody>
      </p:sp>
      <p:sp>
        <p:nvSpPr>
          <p:cNvPr id="494598" name="Rectangle 6">
            <a:extLst>
              <a:ext uri="{FF2B5EF4-FFF2-40B4-BE49-F238E27FC236}">
                <a16:creationId xmlns:a16="http://schemas.microsoft.com/office/drawing/2014/main" id="{AE38D28D-450A-FDB5-33C5-C7EE2C3C4805}"/>
              </a:ext>
            </a:extLst>
          </p:cNvPr>
          <p:cNvSpPr>
            <a:spLocks noChangeArrowheads="1"/>
          </p:cNvSpPr>
          <p:nvPr/>
        </p:nvSpPr>
        <p:spPr bwMode="auto">
          <a:xfrm>
            <a:off x="539552" y="1347614"/>
            <a:ext cx="8229600" cy="3240360"/>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107763" dir="2700000" algn="ctr" rotWithShape="0">
                    <a:schemeClr val="tx1">
                      <a:alpha val="74998"/>
                    </a:schemeClr>
                  </a:outerShdw>
                </a:effectLst>
              </a14:hiddenEffects>
            </a:ext>
          </a:extLst>
        </p:spPr>
        <p:txBody>
          <a:bodyPr vert="horz" wrap="square" lIns="0" tIns="45720" rIns="91440" bIns="45720" numCol="1" anchor="t" anchorCtr="0" compatLnSpc="1">
            <a:prstTxWarp prst="textNoShape">
              <a:avLst/>
            </a:prstTxWarp>
            <a:normAutofit/>
          </a:bodyPr>
          <a:lstStyle/>
          <a:p>
            <a:pPr marL="342900" indent="-342900">
              <a:spcBef>
                <a:spcPct val="20000"/>
              </a:spcBef>
              <a:buFont typeface="Arial" panose="020B0604020202020204" pitchFamily="34" charset="0"/>
              <a:buChar char="•"/>
              <a:defRPr/>
            </a:pPr>
            <a:endParaRPr lang="en-US" sz="1600" dirty="0">
              <a:solidFill>
                <a:schemeClr val="bg2">
                  <a:lumMod val="10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80B26E4-27AD-7BD7-9330-862136E1A73A}"/>
              </a:ext>
            </a:extLst>
          </p:cNvPr>
          <p:cNvPicPr>
            <a:picLocks noChangeAspect="1"/>
          </p:cNvPicPr>
          <p:nvPr/>
        </p:nvPicPr>
        <p:blipFill rotWithShape="1">
          <a:blip r:embed="rId3"/>
          <a:srcRect l="14762" t="-2150" b="9183"/>
          <a:stretch/>
        </p:blipFill>
        <p:spPr>
          <a:xfrm>
            <a:off x="4724400" y="1047750"/>
            <a:ext cx="4254768" cy="3352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53E59D-6BE3-D5CC-3B04-C035485E462E}"/>
              </a:ext>
            </a:extLst>
          </p:cNvPr>
          <p:cNvSpPr>
            <a:spLocks noGrp="1"/>
          </p:cNvSpPr>
          <p:nvPr>
            <p:ph idx="1"/>
          </p:nvPr>
        </p:nvSpPr>
        <p:spPr>
          <a:xfrm>
            <a:off x="539552" y="1200150"/>
            <a:ext cx="8229600" cy="3387825"/>
          </a:xfrm>
        </p:spPr>
        <p:txBody>
          <a:bodyPr/>
          <a:lstStyle/>
          <a:p>
            <a:pPr>
              <a:buFontTx/>
              <a:buNone/>
              <a:defRPr/>
            </a:pPr>
            <a:r>
              <a:rPr lang="en-US" b="1" dirty="0">
                <a:solidFill>
                  <a:srgbClr val="0081AB"/>
                </a:solidFill>
                <a:ea typeface="ＭＳ Ｐゴシック" charset="0"/>
              </a:rPr>
              <a:t>Structure of a Metal</a:t>
            </a:r>
          </a:p>
          <a:p>
            <a:pPr>
              <a:spcBef>
                <a:spcPct val="20000"/>
              </a:spcBef>
              <a:buFontTx/>
              <a:buNone/>
              <a:defRPr/>
            </a:pPr>
            <a:r>
              <a:rPr lang="en-US" dirty="0">
                <a:solidFill>
                  <a:srgbClr val="000514"/>
                </a:solidFill>
                <a:ea typeface="ＭＳ Ｐゴシック" charset="0"/>
              </a:rPr>
              <a:t>The characteristics of the structure of a metal are due to:</a:t>
            </a:r>
          </a:p>
          <a:p>
            <a:pPr lvl="1" indent="-257175">
              <a:spcBef>
                <a:spcPct val="20000"/>
              </a:spcBef>
              <a:buFontTx/>
              <a:buChar char="•"/>
              <a:defRPr/>
            </a:pPr>
            <a:r>
              <a:rPr lang="en-US" sz="1800" dirty="0">
                <a:solidFill>
                  <a:srgbClr val="000514"/>
                </a:solidFill>
                <a:ea typeface="ＭＳ Ｐゴシック" charset="0"/>
              </a:rPr>
              <a:t>The atoms making up the metal. </a:t>
            </a:r>
          </a:p>
          <a:p>
            <a:pPr lvl="1" indent="-257175">
              <a:spcBef>
                <a:spcPct val="20000"/>
              </a:spcBef>
              <a:buFontTx/>
              <a:buChar char="•"/>
              <a:defRPr/>
            </a:pPr>
            <a:r>
              <a:rPr lang="en-US" sz="1800" dirty="0">
                <a:solidFill>
                  <a:srgbClr val="000514"/>
                </a:solidFill>
                <a:ea typeface="ＭＳ Ｐゴシック" charset="0"/>
              </a:rPr>
              <a:t>The manner in which the atoms are arranged</a:t>
            </a:r>
            <a:r>
              <a:rPr lang="en-US" sz="1800" b="1" dirty="0">
                <a:solidFill>
                  <a:srgbClr val="000514"/>
                </a:solidFill>
                <a:ea typeface="ＭＳ Ｐゴシック" charset="0"/>
              </a:rPr>
              <a:t>.</a:t>
            </a:r>
          </a:p>
          <a:p>
            <a:pPr>
              <a:spcBef>
                <a:spcPct val="20000"/>
              </a:spcBef>
              <a:buFontTx/>
              <a:buNone/>
              <a:defRPr/>
            </a:pPr>
            <a:endParaRPr lang="en-US" b="1" dirty="0">
              <a:solidFill>
                <a:srgbClr val="000514"/>
              </a:solidFill>
              <a:ea typeface="ＭＳ Ｐゴシック" charset="0"/>
            </a:endParaRPr>
          </a:p>
          <a:p>
            <a:pPr>
              <a:spcBef>
                <a:spcPct val="20000"/>
              </a:spcBef>
              <a:buFontTx/>
              <a:buNone/>
              <a:defRPr/>
            </a:pPr>
            <a:r>
              <a:rPr lang="en-US" b="1" dirty="0">
                <a:solidFill>
                  <a:srgbClr val="0081AB"/>
                </a:solidFill>
                <a:ea typeface="ＭＳ Ｐゴシック" charset="0"/>
              </a:rPr>
              <a:t>Space-lattice Types</a:t>
            </a:r>
          </a:p>
          <a:p>
            <a:pPr>
              <a:spcBef>
                <a:spcPct val="20000"/>
              </a:spcBef>
              <a:buFontTx/>
              <a:buNone/>
              <a:defRPr/>
            </a:pPr>
            <a:r>
              <a:rPr lang="en-US" dirty="0">
                <a:solidFill>
                  <a:srgbClr val="000514"/>
                </a:solidFill>
                <a:ea typeface="ＭＳ Ｐゴシック" charset="0"/>
              </a:rPr>
              <a:t>There are 14 possible space lattice types. </a:t>
            </a:r>
          </a:p>
          <a:p>
            <a:pPr lvl="1" indent="-257175">
              <a:spcBef>
                <a:spcPct val="20000"/>
              </a:spcBef>
              <a:buFontTx/>
              <a:buChar char="•"/>
              <a:defRPr/>
            </a:pPr>
            <a:r>
              <a:rPr lang="en-US" sz="1800" dirty="0">
                <a:solidFill>
                  <a:srgbClr val="000514"/>
                </a:solidFill>
                <a:ea typeface="ＭＳ Ｐゴシック" charset="0"/>
              </a:rPr>
              <a:t>The body centered cubic (BCC) has 9 atoms.</a:t>
            </a:r>
          </a:p>
          <a:p>
            <a:pPr lvl="1" indent="-257175">
              <a:spcBef>
                <a:spcPct val="20000"/>
              </a:spcBef>
              <a:buFontTx/>
              <a:buChar char="•"/>
              <a:defRPr/>
            </a:pPr>
            <a:r>
              <a:rPr lang="en-US" sz="1800" dirty="0">
                <a:solidFill>
                  <a:srgbClr val="000514"/>
                </a:solidFill>
                <a:ea typeface="ＭＳ Ｐゴシック" charset="0"/>
              </a:rPr>
              <a:t>The face centered cubic (FCC) has 14 atoms. </a:t>
            </a:r>
          </a:p>
          <a:p>
            <a:endParaRPr lang="en-US" dirty="0"/>
          </a:p>
        </p:txBody>
      </p:sp>
      <p:sp>
        <p:nvSpPr>
          <p:cNvPr id="514051" name="Rectangle 3">
            <a:extLst>
              <a:ext uri="{FF2B5EF4-FFF2-40B4-BE49-F238E27FC236}">
                <a16:creationId xmlns:a16="http://schemas.microsoft.com/office/drawing/2014/main" id="{A336475C-1875-C031-144D-11460D0A517B}"/>
              </a:ext>
            </a:extLst>
          </p:cNvPr>
          <p:cNvSpPr>
            <a:spLocks noChangeArrowheads="1"/>
          </p:cNvSpPr>
          <p:nvPr/>
        </p:nvSpPr>
        <p:spPr bwMode="auto">
          <a:xfrm>
            <a:off x="1714500" y="1257300"/>
            <a:ext cx="5943600" cy="26289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107763" dir="2700000" algn="ctr" rotWithShape="0">
                    <a:schemeClr val="tx1">
                      <a:alpha val="74998"/>
                    </a:schemeClr>
                  </a:outerShdw>
                </a:effectLst>
              </a14:hiddenEffects>
            </a:ext>
          </a:extLst>
        </p:spPr>
        <p:txBody>
          <a:bodyPr lIns="67866" tIns="33338" rIns="67866" bIns="33338"/>
          <a:lstStyle/>
          <a:p>
            <a:pPr>
              <a:buFontTx/>
              <a:buNone/>
              <a:defRPr/>
            </a:pPr>
            <a:endParaRPr lang="en-US" dirty="0">
              <a:solidFill>
                <a:srgbClr val="000514"/>
              </a:solidFill>
              <a:latin typeface="Calibri"/>
              <a:ea typeface="ＭＳ Ｐゴシック" charset="0"/>
              <a:cs typeface="Calibri"/>
            </a:endParaRPr>
          </a:p>
        </p:txBody>
      </p:sp>
      <p:sp>
        <p:nvSpPr>
          <p:cNvPr id="2" name="Title 1">
            <a:extLst>
              <a:ext uri="{FF2B5EF4-FFF2-40B4-BE49-F238E27FC236}">
                <a16:creationId xmlns:a16="http://schemas.microsoft.com/office/drawing/2014/main" id="{078429F1-BFC2-0EB9-F3FA-F453865DB9B6}"/>
              </a:ext>
            </a:extLst>
          </p:cNvPr>
          <p:cNvSpPr>
            <a:spLocks noGrp="1"/>
          </p:cNvSpPr>
          <p:nvPr>
            <p:ph type="title"/>
          </p:nvPr>
        </p:nvSpPr>
        <p:spPr/>
        <p:txBody>
          <a:bodyPr/>
          <a:lstStyle/>
          <a:p>
            <a:r>
              <a:rPr lang="en-US" altLang="en-US" b="1" dirty="0"/>
              <a:t>Basic Metallurgy</a:t>
            </a:r>
            <a:br>
              <a:rPr lang="en-US" altLang="en-US" b="1" dirty="0"/>
            </a:br>
            <a:endParaRPr lang="en-US" dirty="0"/>
          </a:p>
        </p:txBody>
      </p:sp>
      <p:sp>
        <p:nvSpPr>
          <p:cNvPr id="5" name="Slide Number Placeholder 4">
            <a:extLst>
              <a:ext uri="{FF2B5EF4-FFF2-40B4-BE49-F238E27FC236}">
                <a16:creationId xmlns:a16="http://schemas.microsoft.com/office/drawing/2014/main" id="{74284CC6-46DE-8270-C434-85D0782BCB60}"/>
              </a:ext>
            </a:extLst>
          </p:cNvPr>
          <p:cNvSpPr>
            <a:spLocks noGrp="1"/>
          </p:cNvSpPr>
          <p:nvPr>
            <p:ph type="sldNum" sz="quarter" idx="4"/>
          </p:nvPr>
        </p:nvSpPr>
        <p:spPr/>
        <p:txBody>
          <a:bodyPr/>
          <a:lstStyle/>
          <a:p>
            <a:fld id="{3A2281A5-0AAD-5C43-9874-F8F3A9F5B29A}" type="slidenum">
              <a:rPr lang="en-US" smtClean="0"/>
              <a:pPr/>
              <a:t>19</a:t>
            </a:fld>
            <a:endParaRPr lang="en-US"/>
          </a:p>
        </p:txBody>
      </p:sp>
    </p:spTree>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95" name="Line 39">
            <a:extLst>
              <a:ext uri="{FF2B5EF4-FFF2-40B4-BE49-F238E27FC236}">
                <a16:creationId xmlns:a16="http://schemas.microsoft.com/office/drawing/2014/main" id="{EB04C48F-5B6C-EC73-F608-DDFF95C18144}"/>
              </a:ext>
            </a:extLst>
          </p:cNvPr>
          <p:cNvSpPr>
            <a:spLocks noChangeShapeType="1"/>
          </p:cNvSpPr>
          <p:nvPr/>
        </p:nvSpPr>
        <p:spPr bwMode="auto">
          <a:xfrm>
            <a:off x="5364666" y="2485181"/>
            <a:ext cx="735806" cy="119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296" name="Line 40">
            <a:extLst>
              <a:ext uri="{FF2B5EF4-FFF2-40B4-BE49-F238E27FC236}">
                <a16:creationId xmlns:a16="http://schemas.microsoft.com/office/drawing/2014/main" id="{3E539B48-9AE6-7B4E-4DE1-0C9578CE430A}"/>
              </a:ext>
            </a:extLst>
          </p:cNvPr>
          <p:cNvSpPr>
            <a:spLocks noChangeShapeType="1"/>
          </p:cNvSpPr>
          <p:nvPr/>
        </p:nvSpPr>
        <p:spPr bwMode="auto">
          <a:xfrm>
            <a:off x="5227743" y="2607814"/>
            <a:ext cx="1191" cy="7572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297" name="Line 41">
            <a:extLst>
              <a:ext uri="{FF2B5EF4-FFF2-40B4-BE49-F238E27FC236}">
                <a16:creationId xmlns:a16="http://schemas.microsoft.com/office/drawing/2014/main" id="{BF3BF68A-319E-D338-39B2-FBFBE48C6A8D}"/>
              </a:ext>
            </a:extLst>
          </p:cNvPr>
          <p:cNvSpPr>
            <a:spLocks noChangeShapeType="1"/>
          </p:cNvSpPr>
          <p:nvPr/>
        </p:nvSpPr>
        <p:spPr bwMode="auto">
          <a:xfrm>
            <a:off x="5364666" y="3484114"/>
            <a:ext cx="735806" cy="119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298" name="Line 42">
            <a:extLst>
              <a:ext uri="{FF2B5EF4-FFF2-40B4-BE49-F238E27FC236}">
                <a16:creationId xmlns:a16="http://schemas.microsoft.com/office/drawing/2014/main" id="{5E6ADD91-F9F8-9944-1187-FDA547805E57}"/>
              </a:ext>
            </a:extLst>
          </p:cNvPr>
          <p:cNvSpPr>
            <a:spLocks noChangeShapeType="1"/>
          </p:cNvSpPr>
          <p:nvPr/>
        </p:nvSpPr>
        <p:spPr bwMode="auto">
          <a:xfrm flipV="1">
            <a:off x="6230249" y="2607814"/>
            <a:ext cx="1191" cy="7572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299" name="Line 43">
            <a:extLst>
              <a:ext uri="{FF2B5EF4-FFF2-40B4-BE49-F238E27FC236}">
                <a16:creationId xmlns:a16="http://schemas.microsoft.com/office/drawing/2014/main" id="{36004D65-C50F-D891-8921-006E2208FF95}"/>
              </a:ext>
            </a:extLst>
          </p:cNvPr>
          <p:cNvSpPr>
            <a:spLocks noChangeShapeType="1"/>
          </p:cNvSpPr>
          <p:nvPr/>
        </p:nvSpPr>
        <p:spPr bwMode="auto">
          <a:xfrm flipH="1" flipV="1">
            <a:off x="6004030" y="2320874"/>
            <a:ext cx="133350" cy="8929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300" name="Line 44">
            <a:extLst>
              <a:ext uri="{FF2B5EF4-FFF2-40B4-BE49-F238E27FC236}">
                <a16:creationId xmlns:a16="http://schemas.microsoft.com/office/drawing/2014/main" id="{A784017F-F23E-BA98-8985-1B9EA65827A4}"/>
              </a:ext>
            </a:extLst>
          </p:cNvPr>
          <p:cNvSpPr>
            <a:spLocks noChangeShapeType="1"/>
          </p:cNvSpPr>
          <p:nvPr/>
        </p:nvSpPr>
        <p:spPr bwMode="auto">
          <a:xfrm flipH="1">
            <a:off x="5049149" y="2261343"/>
            <a:ext cx="720329" cy="119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301" name="Line 45">
            <a:extLst>
              <a:ext uri="{FF2B5EF4-FFF2-40B4-BE49-F238E27FC236}">
                <a16:creationId xmlns:a16="http://schemas.microsoft.com/office/drawing/2014/main" id="{CE733A39-9FA9-A63A-7EF1-499858376E1F}"/>
              </a:ext>
            </a:extLst>
          </p:cNvPr>
          <p:cNvSpPr>
            <a:spLocks noChangeShapeType="1"/>
          </p:cNvSpPr>
          <p:nvPr/>
        </p:nvSpPr>
        <p:spPr bwMode="auto">
          <a:xfrm flipH="1" flipV="1">
            <a:off x="5008668" y="2320874"/>
            <a:ext cx="133350" cy="8929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302" name="Line 46">
            <a:extLst>
              <a:ext uri="{FF2B5EF4-FFF2-40B4-BE49-F238E27FC236}">
                <a16:creationId xmlns:a16="http://schemas.microsoft.com/office/drawing/2014/main" id="{7032B0B7-89DD-FEF5-606A-BA45E1CA6235}"/>
              </a:ext>
            </a:extLst>
          </p:cNvPr>
          <p:cNvSpPr>
            <a:spLocks noChangeShapeType="1"/>
          </p:cNvSpPr>
          <p:nvPr/>
        </p:nvSpPr>
        <p:spPr bwMode="auto">
          <a:xfrm>
            <a:off x="4922943" y="2380405"/>
            <a:ext cx="1191" cy="75842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303" name="Line 47">
            <a:extLst>
              <a:ext uri="{FF2B5EF4-FFF2-40B4-BE49-F238E27FC236}">
                <a16:creationId xmlns:a16="http://schemas.microsoft.com/office/drawing/2014/main" id="{E01404BE-0932-A460-3935-57A1FDA4F661}"/>
              </a:ext>
            </a:extLst>
          </p:cNvPr>
          <p:cNvSpPr>
            <a:spLocks noChangeShapeType="1"/>
          </p:cNvSpPr>
          <p:nvPr/>
        </p:nvSpPr>
        <p:spPr bwMode="auto">
          <a:xfrm flipH="1" flipV="1">
            <a:off x="5049149" y="3351955"/>
            <a:ext cx="92869" cy="6191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304" name="Line 48">
            <a:extLst>
              <a:ext uri="{FF2B5EF4-FFF2-40B4-BE49-F238E27FC236}">
                <a16:creationId xmlns:a16="http://schemas.microsoft.com/office/drawing/2014/main" id="{A3CC2429-3C9B-36D8-6191-3A6A6EB9B7F1}"/>
              </a:ext>
            </a:extLst>
          </p:cNvPr>
          <p:cNvSpPr>
            <a:spLocks noChangeShapeType="1"/>
          </p:cNvSpPr>
          <p:nvPr/>
        </p:nvSpPr>
        <p:spPr bwMode="auto">
          <a:xfrm>
            <a:off x="5049149" y="3245989"/>
            <a:ext cx="110729" cy="119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305" name="Line 49">
            <a:extLst>
              <a:ext uri="{FF2B5EF4-FFF2-40B4-BE49-F238E27FC236}">
                <a16:creationId xmlns:a16="http://schemas.microsoft.com/office/drawing/2014/main" id="{8C859890-058C-118A-C1E5-893D452D1935}"/>
              </a:ext>
            </a:extLst>
          </p:cNvPr>
          <p:cNvSpPr>
            <a:spLocks noChangeShapeType="1"/>
          </p:cNvSpPr>
          <p:nvPr/>
        </p:nvSpPr>
        <p:spPr bwMode="auto">
          <a:xfrm>
            <a:off x="5214646" y="3245989"/>
            <a:ext cx="109538" cy="119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306" name="Line 50">
            <a:extLst>
              <a:ext uri="{FF2B5EF4-FFF2-40B4-BE49-F238E27FC236}">
                <a16:creationId xmlns:a16="http://schemas.microsoft.com/office/drawing/2014/main" id="{2CEE152A-A1F0-69A7-F3D7-22C0A3C6847B}"/>
              </a:ext>
            </a:extLst>
          </p:cNvPr>
          <p:cNvSpPr>
            <a:spLocks noChangeShapeType="1"/>
          </p:cNvSpPr>
          <p:nvPr/>
        </p:nvSpPr>
        <p:spPr bwMode="auto">
          <a:xfrm>
            <a:off x="5380143" y="3245989"/>
            <a:ext cx="110729" cy="119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307" name="Line 51">
            <a:extLst>
              <a:ext uri="{FF2B5EF4-FFF2-40B4-BE49-F238E27FC236}">
                <a16:creationId xmlns:a16="http://schemas.microsoft.com/office/drawing/2014/main" id="{2993AD71-CD4B-485A-82FA-E19545E1564C}"/>
              </a:ext>
            </a:extLst>
          </p:cNvPr>
          <p:cNvSpPr>
            <a:spLocks noChangeShapeType="1"/>
          </p:cNvSpPr>
          <p:nvPr/>
        </p:nvSpPr>
        <p:spPr bwMode="auto">
          <a:xfrm>
            <a:off x="5545640" y="3245989"/>
            <a:ext cx="110728" cy="119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308" name="Line 52">
            <a:extLst>
              <a:ext uri="{FF2B5EF4-FFF2-40B4-BE49-F238E27FC236}">
                <a16:creationId xmlns:a16="http://schemas.microsoft.com/office/drawing/2014/main" id="{DA51FE30-BFB2-61CB-449C-64A5FDABF39A}"/>
              </a:ext>
            </a:extLst>
          </p:cNvPr>
          <p:cNvSpPr>
            <a:spLocks noChangeShapeType="1"/>
          </p:cNvSpPr>
          <p:nvPr/>
        </p:nvSpPr>
        <p:spPr bwMode="auto">
          <a:xfrm>
            <a:off x="5711137" y="3245989"/>
            <a:ext cx="58341" cy="119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309" name="Line 53">
            <a:extLst>
              <a:ext uri="{FF2B5EF4-FFF2-40B4-BE49-F238E27FC236}">
                <a16:creationId xmlns:a16="http://schemas.microsoft.com/office/drawing/2014/main" id="{43DF9F60-6B28-A1F8-6D4F-868E5E3053DE}"/>
              </a:ext>
            </a:extLst>
          </p:cNvPr>
          <p:cNvSpPr>
            <a:spLocks noChangeShapeType="1"/>
          </p:cNvSpPr>
          <p:nvPr/>
        </p:nvSpPr>
        <p:spPr bwMode="auto">
          <a:xfrm>
            <a:off x="5981409" y="3294805"/>
            <a:ext cx="91678" cy="6072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310" name="Line 54">
            <a:extLst>
              <a:ext uri="{FF2B5EF4-FFF2-40B4-BE49-F238E27FC236}">
                <a16:creationId xmlns:a16="http://schemas.microsoft.com/office/drawing/2014/main" id="{03C7325F-AF0A-3D35-C120-EC89E8C5F4D4}"/>
              </a:ext>
            </a:extLst>
          </p:cNvPr>
          <p:cNvSpPr>
            <a:spLocks noChangeShapeType="1"/>
          </p:cNvSpPr>
          <p:nvPr/>
        </p:nvSpPr>
        <p:spPr bwMode="auto">
          <a:xfrm>
            <a:off x="6119522" y="3386483"/>
            <a:ext cx="40481" cy="2738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311" name="Line 55">
            <a:extLst>
              <a:ext uri="{FF2B5EF4-FFF2-40B4-BE49-F238E27FC236}">
                <a16:creationId xmlns:a16="http://schemas.microsoft.com/office/drawing/2014/main" id="{A22CB0D5-7A81-D63A-3809-BDA364727543}"/>
              </a:ext>
            </a:extLst>
          </p:cNvPr>
          <p:cNvSpPr>
            <a:spLocks noChangeShapeType="1"/>
          </p:cNvSpPr>
          <p:nvPr/>
        </p:nvSpPr>
        <p:spPr bwMode="auto">
          <a:xfrm>
            <a:off x="5899255" y="2392311"/>
            <a:ext cx="1191" cy="1095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312" name="Line 56">
            <a:extLst>
              <a:ext uri="{FF2B5EF4-FFF2-40B4-BE49-F238E27FC236}">
                <a16:creationId xmlns:a16="http://schemas.microsoft.com/office/drawing/2014/main" id="{D787CE3C-9FF2-67A2-88E5-7C6C637015E3}"/>
              </a:ext>
            </a:extLst>
          </p:cNvPr>
          <p:cNvSpPr>
            <a:spLocks noChangeShapeType="1"/>
          </p:cNvSpPr>
          <p:nvPr/>
        </p:nvSpPr>
        <p:spPr bwMode="auto">
          <a:xfrm>
            <a:off x="5899255" y="2557808"/>
            <a:ext cx="1191" cy="110729"/>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313" name="Line 57">
            <a:extLst>
              <a:ext uri="{FF2B5EF4-FFF2-40B4-BE49-F238E27FC236}">
                <a16:creationId xmlns:a16="http://schemas.microsoft.com/office/drawing/2014/main" id="{EA6BDF8B-4A79-BDBC-7DA5-10E49CD7916D}"/>
              </a:ext>
            </a:extLst>
          </p:cNvPr>
          <p:cNvSpPr>
            <a:spLocks noChangeShapeType="1"/>
          </p:cNvSpPr>
          <p:nvPr/>
        </p:nvSpPr>
        <p:spPr bwMode="auto">
          <a:xfrm>
            <a:off x="5899255" y="2723305"/>
            <a:ext cx="1191" cy="1095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314" name="Line 58">
            <a:extLst>
              <a:ext uri="{FF2B5EF4-FFF2-40B4-BE49-F238E27FC236}">
                <a16:creationId xmlns:a16="http://schemas.microsoft.com/office/drawing/2014/main" id="{BA955282-998F-8075-23AA-FF1E755D3F86}"/>
              </a:ext>
            </a:extLst>
          </p:cNvPr>
          <p:cNvSpPr>
            <a:spLocks noChangeShapeType="1"/>
          </p:cNvSpPr>
          <p:nvPr/>
        </p:nvSpPr>
        <p:spPr bwMode="auto">
          <a:xfrm>
            <a:off x="5899255" y="2888801"/>
            <a:ext cx="1191" cy="10953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315" name="Line 59">
            <a:extLst>
              <a:ext uri="{FF2B5EF4-FFF2-40B4-BE49-F238E27FC236}">
                <a16:creationId xmlns:a16="http://schemas.microsoft.com/office/drawing/2014/main" id="{2574120E-71F3-C044-2EF8-C97F9CE79B4A}"/>
              </a:ext>
            </a:extLst>
          </p:cNvPr>
          <p:cNvSpPr>
            <a:spLocks noChangeShapeType="1"/>
          </p:cNvSpPr>
          <p:nvPr/>
        </p:nvSpPr>
        <p:spPr bwMode="auto">
          <a:xfrm>
            <a:off x="5899255" y="3054299"/>
            <a:ext cx="1191" cy="3214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316" name="Freeform 60">
            <a:extLst>
              <a:ext uri="{FF2B5EF4-FFF2-40B4-BE49-F238E27FC236}">
                <a16:creationId xmlns:a16="http://schemas.microsoft.com/office/drawing/2014/main" id="{7BED2D43-91B7-142F-2430-5ECFB5BF1405}"/>
              </a:ext>
            </a:extLst>
          </p:cNvPr>
          <p:cNvSpPr>
            <a:spLocks/>
          </p:cNvSpPr>
          <p:nvPr/>
        </p:nvSpPr>
        <p:spPr bwMode="auto">
          <a:xfrm>
            <a:off x="6101662" y="2368499"/>
            <a:ext cx="236935" cy="236934"/>
          </a:xfrm>
          <a:custGeom>
            <a:avLst/>
            <a:gdLst>
              <a:gd name="T0" fmla="*/ 167170452 w 596"/>
              <a:gd name="T1" fmla="*/ 91054334 h 595"/>
              <a:gd name="T2" fmla="*/ 164641558 w 596"/>
              <a:gd name="T3" fmla="*/ 104585455 h 595"/>
              <a:gd name="T4" fmla="*/ 160146689 w 596"/>
              <a:gd name="T5" fmla="*/ 118117108 h 595"/>
              <a:gd name="T6" fmla="*/ 153403324 w 596"/>
              <a:gd name="T7" fmla="*/ 130520503 h 595"/>
              <a:gd name="T8" fmla="*/ 144412525 w 596"/>
              <a:gd name="T9" fmla="*/ 141514771 h 595"/>
              <a:gd name="T10" fmla="*/ 134298009 w 596"/>
              <a:gd name="T11" fmla="*/ 150817451 h 595"/>
              <a:gd name="T12" fmla="*/ 122216987 w 596"/>
              <a:gd name="T13" fmla="*/ 158429072 h 595"/>
              <a:gd name="T14" fmla="*/ 109293177 w 596"/>
              <a:gd name="T15" fmla="*/ 163785240 h 595"/>
              <a:gd name="T16" fmla="*/ 96087907 w 596"/>
              <a:gd name="T17" fmla="*/ 166885956 h 595"/>
              <a:gd name="T18" fmla="*/ 82039850 w 596"/>
              <a:gd name="T19" fmla="*/ 167731751 h 595"/>
              <a:gd name="T20" fmla="*/ 67991792 w 596"/>
              <a:gd name="T21" fmla="*/ 166322093 h 595"/>
              <a:gd name="T22" fmla="*/ 54506124 w 596"/>
              <a:gd name="T23" fmla="*/ 162939445 h 595"/>
              <a:gd name="T24" fmla="*/ 41862713 w 596"/>
              <a:gd name="T25" fmla="*/ 156737482 h 595"/>
              <a:gd name="T26" fmla="*/ 30062620 w 596"/>
              <a:gd name="T27" fmla="*/ 148844461 h 595"/>
              <a:gd name="T28" fmla="*/ 20229033 w 596"/>
              <a:gd name="T29" fmla="*/ 138695987 h 595"/>
              <a:gd name="T30" fmla="*/ 12081022 w 596"/>
              <a:gd name="T31" fmla="*/ 127701718 h 595"/>
              <a:gd name="T32" fmla="*/ 5900046 w 596"/>
              <a:gd name="T33" fmla="*/ 115015861 h 595"/>
              <a:gd name="T34" fmla="*/ 1685576 w 596"/>
              <a:gd name="T35" fmla="*/ 101484739 h 595"/>
              <a:gd name="T36" fmla="*/ 0 w 596"/>
              <a:gd name="T37" fmla="*/ 87389754 h 595"/>
              <a:gd name="T38" fmla="*/ 561859 w 596"/>
              <a:gd name="T39" fmla="*/ 73294770 h 595"/>
              <a:gd name="T40" fmla="*/ 3652612 w 596"/>
              <a:gd name="T41" fmla="*/ 59481186 h 595"/>
              <a:gd name="T42" fmla="*/ 8428940 w 596"/>
              <a:gd name="T43" fmla="*/ 46513927 h 595"/>
              <a:gd name="T44" fmla="*/ 15733634 w 596"/>
              <a:gd name="T45" fmla="*/ 34673864 h 595"/>
              <a:gd name="T46" fmla="*/ 25005362 w 596"/>
              <a:gd name="T47" fmla="*/ 23961527 h 595"/>
              <a:gd name="T48" fmla="*/ 35681737 w 596"/>
              <a:gd name="T49" fmla="*/ 14940779 h 595"/>
              <a:gd name="T50" fmla="*/ 48043689 w 596"/>
              <a:gd name="T51" fmla="*/ 7893021 h 595"/>
              <a:gd name="T52" fmla="*/ 61248958 w 596"/>
              <a:gd name="T53" fmla="*/ 3100716 h 595"/>
              <a:gd name="T54" fmla="*/ 75016086 w 596"/>
              <a:gd name="T55" fmla="*/ 563863 h 595"/>
              <a:gd name="T56" fmla="*/ 89064144 w 596"/>
              <a:gd name="T57" fmla="*/ 281932 h 595"/>
              <a:gd name="T58" fmla="*/ 102830742 w 596"/>
              <a:gd name="T59" fmla="*/ 2255452 h 595"/>
              <a:gd name="T60" fmla="*/ 116036011 w 596"/>
              <a:gd name="T61" fmla="*/ 6483895 h 595"/>
              <a:gd name="T62" fmla="*/ 128397962 w 596"/>
              <a:gd name="T63" fmla="*/ 13249190 h 595"/>
              <a:gd name="T64" fmla="*/ 139636726 w 596"/>
              <a:gd name="T65" fmla="*/ 21424674 h 595"/>
              <a:gd name="T66" fmla="*/ 149188854 w 596"/>
              <a:gd name="T67" fmla="*/ 31573148 h 595"/>
              <a:gd name="T68" fmla="*/ 157055936 w 596"/>
              <a:gd name="T69" fmla="*/ 43412680 h 595"/>
              <a:gd name="T70" fmla="*/ 162675053 w 596"/>
              <a:gd name="T71" fmla="*/ 56380470 h 595"/>
              <a:gd name="T72" fmla="*/ 166046735 w 596"/>
              <a:gd name="T73" fmla="*/ 69911591 h 595"/>
              <a:gd name="T74" fmla="*/ 167451382 w 596"/>
              <a:gd name="T75" fmla="*/ 84006576 h 5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6" h="595">
                <a:moveTo>
                  <a:pt x="596" y="298"/>
                </a:moveTo>
                <a:lnTo>
                  <a:pt x="595" y="323"/>
                </a:lnTo>
                <a:lnTo>
                  <a:pt x="591" y="348"/>
                </a:lnTo>
                <a:lnTo>
                  <a:pt x="586" y="371"/>
                </a:lnTo>
                <a:lnTo>
                  <a:pt x="579" y="395"/>
                </a:lnTo>
                <a:lnTo>
                  <a:pt x="570" y="419"/>
                </a:lnTo>
                <a:lnTo>
                  <a:pt x="559" y="441"/>
                </a:lnTo>
                <a:lnTo>
                  <a:pt x="546" y="463"/>
                </a:lnTo>
                <a:lnTo>
                  <a:pt x="531" y="483"/>
                </a:lnTo>
                <a:lnTo>
                  <a:pt x="514" y="502"/>
                </a:lnTo>
                <a:lnTo>
                  <a:pt x="497" y="519"/>
                </a:lnTo>
                <a:lnTo>
                  <a:pt x="478" y="535"/>
                </a:lnTo>
                <a:lnTo>
                  <a:pt x="457" y="549"/>
                </a:lnTo>
                <a:lnTo>
                  <a:pt x="435" y="562"/>
                </a:lnTo>
                <a:lnTo>
                  <a:pt x="413" y="572"/>
                </a:lnTo>
                <a:lnTo>
                  <a:pt x="389" y="581"/>
                </a:lnTo>
                <a:lnTo>
                  <a:pt x="366" y="588"/>
                </a:lnTo>
                <a:lnTo>
                  <a:pt x="342" y="592"/>
                </a:lnTo>
                <a:lnTo>
                  <a:pt x="317" y="595"/>
                </a:lnTo>
                <a:lnTo>
                  <a:pt x="292" y="595"/>
                </a:lnTo>
                <a:lnTo>
                  <a:pt x="267" y="594"/>
                </a:lnTo>
                <a:lnTo>
                  <a:pt x="242" y="590"/>
                </a:lnTo>
                <a:lnTo>
                  <a:pt x="218" y="585"/>
                </a:lnTo>
                <a:lnTo>
                  <a:pt x="194" y="578"/>
                </a:lnTo>
                <a:lnTo>
                  <a:pt x="171" y="567"/>
                </a:lnTo>
                <a:lnTo>
                  <a:pt x="149" y="556"/>
                </a:lnTo>
                <a:lnTo>
                  <a:pt x="127" y="542"/>
                </a:lnTo>
                <a:lnTo>
                  <a:pt x="107" y="528"/>
                </a:lnTo>
                <a:lnTo>
                  <a:pt x="89" y="511"/>
                </a:lnTo>
                <a:lnTo>
                  <a:pt x="72" y="492"/>
                </a:lnTo>
                <a:lnTo>
                  <a:pt x="56" y="472"/>
                </a:lnTo>
                <a:lnTo>
                  <a:pt x="43" y="453"/>
                </a:lnTo>
                <a:lnTo>
                  <a:pt x="30" y="431"/>
                </a:lnTo>
                <a:lnTo>
                  <a:pt x="21" y="408"/>
                </a:lnTo>
                <a:lnTo>
                  <a:pt x="13" y="384"/>
                </a:lnTo>
                <a:lnTo>
                  <a:pt x="6" y="360"/>
                </a:lnTo>
                <a:lnTo>
                  <a:pt x="2" y="335"/>
                </a:lnTo>
                <a:lnTo>
                  <a:pt x="0" y="310"/>
                </a:lnTo>
                <a:lnTo>
                  <a:pt x="0" y="285"/>
                </a:lnTo>
                <a:lnTo>
                  <a:pt x="2" y="260"/>
                </a:lnTo>
                <a:lnTo>
                  <a:pt x="6" y="236"/>
                </a:lnTo>
                <a:lnTo>
                  <a:pt x="13" y="211"/>
                </a:lnTo>
                <a:lnTo>
                  <a:pt x="21" y="188"/>
                </a:lnTo>
                <a:lnTo>
                  <a:pt x="30" y="165"/>
                </a:lnTo>
                <a:lnTo>
                  <a:pt x="43" y="143"/>
                </a:lnTo>
                <a:lnTo>
                  <a:pt x="56" y="123"/>
                </a:lnTo>
                <a:lnTo>
                  <a:pt x="72" y="103"/>
                </a:lnTo>
                <a:lnTo>
                  <a:pt x="89" y="85"/>
                </a:lnTo>
                <a:lnTo>
                  <a:pt x="107" y="69"/>
                </a:lnTo>
                <a:lnTo>
                  <a:pt x="127" y="53"/>
                </a:lnTo>
                <a:lnTo>
                  <a:pt x="149" y="39"/>
                </a:lnTo>
                <a:lnTo>
                  <a:pt x="171" y="28"/>
                </a:lnTo>
                <a:lnTo>
                  <a:pt x="194" y="19"/>
                </a:lnTo>
                <a:lnTo>
                  <a:pt x="218" y="11"/>
                </a:lnTo>
                <a:lnTo>
                  <a:pt x="242" y="5"/>
                </a:lnTo>
                <a:lnTo>
                  <a:pt x="267" y="2"/>
                </a:lnTo>
                <a:lnTo>
                  <a:pt x="292" y="0"/>
                </a:lnTo>
                <a:lnTo>
                  <a:pt x="317" y="1"/>
                </a:lnTo>
                <a:lnTo>
                  <a:pt x="342" y="3"/>
                </a:lnTo>
                <a:lnTo>
                  <a:pt x="366" y="8"/>
                </a:lnTo>
                <a:lnTo>
                  <a:pt x="389" y="14"/>
                </a:lnTo>
                <a:lnTo>
                  <a:pt x="413" y="23"/>
                </a:lnTo>
                <a:lnTo>
                  <a:pt x="435" y="34"/>
                </a:lnTo>
                <a:lnTo>
                  <a:pt x="457" y="47"/>
                </a:lnTo>
                <a:lnTo>
                  <a:pt x="478" y="60"/>
                </a:lnTo>
                <a:lnTo>
                  <a:pt x="497" y="76"/>
                </a:lnTo>
                <a:lnTo>
                  <a:pt x="514" y="94"/>
                </a:lnTo>
                <a:lnTo>
                  <a:pt x="531" y="112"/>
                </a:lnTo>
                <a:lnTo>
                  <a:pt x="546" y="133"/>
                </a:lnTo>
                <a:lnTo>
                  <a:pt x="559" y="154"/>
                </a:lnTo>
                <a:lnTo>
                  <a:pt x="570" y="177"/>
                </a:lnTo>
                <a:lnTo>
                  <a:pt x="579" y="200"/>
                </a:lnTo>
                <a:lnTo>
                  <a:pt x="586" y="224"/>
                </a:lnTo>
                <a:lnTo>
                  <a:pt x="591" y="248"/>
                </a:lnTo>
                <a:lnTo>
                  <a:pt x="595" y="273"/>
                </a:lnTo>
                <a:lnTo>
                  <a:pt x="596" y="298"/>
                </a:lnTo>
                <a:close/>
              </a:path>
            </a:pathLst>
          </a:custGeom>
          <a:solidFill>
            <a:srgbClr val="A50069"/>
          </a:solidFill>
          <a:ln>
            <a:noFill/>
          </a:ln>
        </p:spPr>
        <p:txBody>
          <a:bodyPr/>
          <a:lstStyle/>
          <a:p>
            <a:endParaRPr lang="en-US"/>
          </a:p>
        </p:txBody>
      </p:sp>
      <p:sp>
        <p:nvSpPr>
          <p:cNvPr id="480317" name="Freeform 61">
            <a:extLst>
              <a:ext uri="{FF2B5EF4-FFF2-40B4-BE49-F238E27FC236}">
                <a16:creationId xmlns:a16="http://schemas.microsoft.com/office/drawing/2014/main" id="{A2160CCD-0C3A-8CD4-35A7-AF84F9F3AE1A}"/>
              </a:ext>
            </a:extLst>
          </p:cNvPr>
          <p:cNvSpPr>
            <a:spLocks/>
          </p:cNvSpPr>
          <p:nvPr/>
        </p:nvSpPr>
        <p:spPr bwMode="auto">
          <a:xfrm>
            <a:off x="6101662" y="2368499"/>
            <a:ext cx="236935" cy="236934"/>
          </a:xfrm>
          <a:custGeom>
            <a:avLst/>
            <a:gdLst>
              <a:gd name="T0" fmla="*/ 167170452 w 596"/>
              <a:gd name="T1" fmla="*/ 91054334 h 595"/>
              <a:gd name="T2" fmla="*/ 164641558 w 596"/>
              <a:gd name="T3" fmla="*/ 104585455 h 595"/>
              <a:gd name="T4" fmla="*/ 160146689 w 596"/>
              <a:gd name="T5" fmla="*/ 118117108 h 595"/>
              <a:gd name="T6" fmla="*/ 153403324 w 596"/>
              <a:gd name="T7" fmla="*/ 130520503 h 595"/>
              <a:gd name="T8" fmla="*/ 144412525 w 596"/>
              <a:gd name="T9" fmla="*/ 141514771 h 595"/>
              <a:gd name="T10" fmla="*/ 134298009 w 596"/>
              <a:gd name="T11" fmla="*/ 150817451 h 595"/>
              <a:gd name="T12" fmla="*/ 122216987 w 596"/>
              <a:gd name="T13" fmla="*/ 158429072 h 595"/>
              <a:gd name="T14" fmla="*/ 109293177 w 596"/>
              <a:gd name="T15" fmla="*/ 163785240 h 595"/>
              <a:gd name="T16" fmla="*/ 96087907 w 596"/>
              <a:gd name="T17" fmla="*/ 166885956 h 595"/>
              <a:gd name="T18" fmla="*/ 82039850 w 596"/>
              <a:gd name="T19" fmla="*/ 167731751 h 595"/>
              <a:gd name="T20" fmla="*/ 67991792 w 596"/>
              <a:gd name="T21" fmla="*/ 166322093 h 595"/>
              <a:gd name="T22" fmla="*/ 54506124 w 596"/>
              <a:gd name="T23" fmla="*/ 162939445 h 595"/>
              <a:gd name="T24" fmla="*/ 41862713 w 596"/>
              <a:gd name="T25" fmla="*/ 156737482 h 595"/>
              <a:gd name="T26" fmla="*/ 30062620 w 596"/>
              <a:gd name="T27" fmla="*/ 148844461 h 595"/>
              <a:gd name="T28" fmla="*/ 20229033 w 596"/>
              <a:gd name="T29" fmla="*/ 138695987 h 595"/>
              <a:gd name="T30" fmla="*/ 12081022 w 596"/>
              <a:gd name="T31" fmla="*/ 127701718 h 595"/>
              <a:gd name="T32" fmla="*/ 5900046 w 596"/>
              <a:gd name="T33" fmla="*/ 115015861 h 595"/>
              <a:gd name="T34" fmla="*/ 1685576 w 596"/>
              <a:gd name="T35" fmla="*/ 101484739 h 595"/>
              <a:gd name="T36" fmla="*/ 0 w 596"/>
              <a:gd name="T37" fmla="*/ 87389754 h 595"/>
              <a:gd name="T38" fmla="*/ 561859 w 596"/>
              <a:gd name="T39" fmla="*/ 73294770 h 595"/>
              <a:gd name="T40" fmla="*/ 3652612 w 596"/>
              <a:gd name="T41" fmla="*/ 59481186 h 595"/>
              <a:gd name="T42" fmla="*/ 8428940 w 596"/>
              <a:gd name="T43" fmla="*/ 46513927 h 595"/>
              <a:gd name="T44" fmla="*/ 15733634 w 596"/>
              <a:gd name="T45" fmla="*/ 34673864 h 595"/>
              <a:gd name="T46" fmla="*/ 25005362 w 596"/>
              <a:gd name="T47" fmla="*/ 23961527 h 595"/>
              <a:gd name="T48" fmla="*/ 35681737 w 596"/>
              <a:gd name="T49" fmla="*/ 14940779 h 595"/>
              <a:gd name="T50" fmla="*/ 48043689 w 596"/>
              <a:gd name="T51" fmla="*/ 7893021 h 595"/>
              <a:gd name="T52" fmla="*/ 61248958 w 596"/>
              <a:gd name="T53" fmla="*/ 3100716 h 595"/>
              <a:gd name="T54" fmla="*/ 75016086 w 596"/>
              <a:gd name="T55" fmla="*/ 563863 h 595"/>
              <a:gd name="T56" fmla="*/ 89064144 w 596"/>
              <a:gd name="T57" fmla="*/ 281932 h 595"/>
              <a:gd name="T58" fmla="*/ 102830742 w 596"/>
              <a:gd name="T59" fmla="*/ 2255452 h 595"/>
              <a:gd name="T60" fmla="*/ 116036011 w 596"/>
              <a:gd name="T61" fmla="*/ 6483895 h 595"/>
              <a:gd name="T62" fmla="*/ 128397962 w 596"/>
              <a:gd name="T63" fmla="*/ 13249190 h 595"/>
              <a:gd name="T64" fmla="*/ 139636726 w 596"/>
              <a:gd name="T65" fmla="*/ 21424674 h 595"/>
              <a:gd name="T66" fmla="*/ 149188854 w 596"/>
              <a:gd name="T67" fmla="*/ 31573148 h 595"/>
              <a:gd name="T68" fmla="*/ 157055936 w 596"/>
              <a:gd name="T69" fmla="*/ 43412680 h 595"/>
              <a:gd name="T70" fmla="*/ 162675053 w 596"/>
              <a:gd name="T71" fmla="*/ 56380470 h 595"/>
              <a:gd name="T72" fmla="*/ 166046735 w 596"/>
              <a:gd name="T73" fmla="*/ 69911591 h 595"/>
              <a:gd name="T74" fmla="*/ 167451382 w 596"/>
              <a:gd name="T75" fmla="*/ 84006576 h 5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6" h="595">
                <a:moveTo>
                  <a:pt x="596" y="298"/>
                </a:moveTo>
                <a:lnTo>
                  <a:pt x="595" y="323"/>
                </a:lnTo>
                <a:lnTo>
                  <a:pt x="591" y="348"/>
                </a:lnTo>
                <a:lnTo>
                  <a:pt x="586" y="371"/>
                </a:lnTo>
                <a:lnTo>
                  <a:pt x="579" y="395"/>
                </a:lnTo>
                <a:lnTo>
                  <a:pt x="570" y="419"/>
                </a:lnTo>
                <a:lnTo>
                  <a:pt x="559" y="441"/>
                </a:lnTo>
                <a:lnTo>
                  <a:pt x="546" y="463"/>
                </a:lnTo>
                <a:lnTo>
                  <a:pt x="531" y="483"/>
                </a:lnTo>
                <a:lnTo>
                  <a:pt x="514" y="502"/>
                </a:lnTo>
                <a:lnTo>
                  <a:pt x="497" y="519"/>
                </a:lnTo>
                <a:lnTo>
                  <a:pt x="478" y="535"/>
                </a:lnTo>
                <a:lnTo>
                  <a:pt x="457" y="549"/>
                </a:lnTo>
                <a:lnTo>
                  <a:pt x="435" y="562"/>
                </a:lnTo>
                <a:lnTo>
                  <a:pt x="413" y="572"/>
                </a:lnTo>
                <a:lnTo>
                  <a:pt x="389" y="581"/>
                </a:lnTo>
                <a:lnTo>
                  <a:pt x="366" y="588"/>
                </a:lnTo>
                <a:lnTo>
                  <a:pt x="342" y="592"/>
                </a:lnTo>
                <a:lnTo>
                  <a:pt x="317" y="595"/>
                </a:lnTo>
                <a:lnTo>
                  <a:pt x="292" y="595"/>
                </a:lnTo>
                <a:lnTo>
                  <a:pt x="267" y="594"/>
                </a:lnTo>
                <a:lnTo>
                  <a:pt x="242" y="590"/>
                </a:lnTo>
                <a:lnTo>
                  <a:pt x="218" y="585"/>
                </a:lnTo>
                <a:lnTo>
                  <a:pt x="194" y="578"/>
                </a:lnTo>
                <a:lnTo>
                  <a:pt x="171" y="567"/>
                </a:lnTo>
                <a:lnTo>
                  <a:pt x="149" y="556"/>
                </a:lnTo>
                <a:lnTo>
                  <a:pt x="127" y="542"/>
                </a:lnTo>
                <a:lnTo>
                  <a:pt x="107" y="528"/>
                </a:lnTo>
                <a:lnTo>
                  <a:pt x="89" y="511"/>
                </a:lnTo>
                <a:lnTo>
                  <a:pt x="72" y="492"/>
                </a:lnTo>
                <a:lnTo>
                  <a:pt x="56" y="472"/>
                </a:lnTo>
                <a:lnTo>
                  <a:pt x="43" y="453"/>
                </a:lnTo>
                <a:lnTo>
                  <a:pt x="30" y="431"/>
                </a:lnTo>
                <a:lnTo>
                  <a:pt x="21" y="408"/>
                </a:lnTo>
                <a:lnTo>
                  <a:pt x="13" y="384"/>
                </a:lnTo>
                <a:lnTo>
                  <a:pt x="6" y="360"/>
                </a:lnTo>
                <a:lnTo>
                  <a:pt x="2" y="335"/>
                </a:lnTo>
                <a:lnTo>
                  <a:pt x="0" y="310"/>
                </a:lnTo>
                <a:lnTo>
                  <a:pt x="0" y="285"/>
                </a:lnTo>
                <a:lnTo>
                  <a:pt x="2" y="260"/>
                </a:lnTo>
                <a:lnTo>
                  <a:pt x="6" y="236"/>
                </a:lnTo>
                <a:lnTo>
                  <a:pt x="13" y="211"/>
                </a:lnTo>
                <a:lnTo>
                  <a:pt x="21" y="188"/>
                </a:lnTo>
                <a:lnTo>
                  <a:pt x="30" y="165"/>
                </a:lnTo>
                <a:lnTo>
                  <a:pt x="43" y="143"/>
                </a:lnTo>
                <a:lnTo>
                  <a:pt x="56" y="123"/>
                </a:lnTo>
                <a:lnTo>
                  <a:pt x="72" y="103"/>
                </a:lnTo>
                <a:lnTo>
                  <a:pt x="89" y="85"/>
                </a:lnTo>
                <a:lnTo>
                  <a:pt x="107" y="69"/>
                </a:lnTo>
                <a:lnTo>
                  <a:pt x="127" y="53"/>
                </a:lnTo>
                <a:lnTo>
                  <a:pt x="149" y="39"/>
                </a:lnTo>
                <a:lnTo>
                  <a:pt x="171" y="28"/>
                </a:lnTo>
                <a:lnTo>
                  <a:pt x="194" y="19"/>
                </a:lnTo>
                <a:lnTo>
                  <a:pt x="218" y="11"/>
                </a:lnTo>
                <a:lnTo>
                  <a:pt x="242" y="5"/>
                </a:lnTo>
                <a:lnTo>
                  <a:pt x="267" y="2"/>
                </a:lnTo>
                <a:lnTo>
                  <a:pt x="292" y="0"/>
                </a:lnTo>
                <a:lnTo>
                  <a:pt x="317" y="1"/>
                </a:lnTo>
                <a:lnTo>
                  <a:pt x="342" y="3"/>
                </a:lnTo>
                <a:lnTo>
                  <a:pt x="366" y="8"/>
                </a:lnTo>
                <a:lnTo>
                  <a:pt x="389" y="14"/>
                </a:lnTo>
                <a:lnTo>
                  <a:pt x="413" y="23"/>
                </a:lnTo>
                <a:lnTo>
                  <a:pt x="435" y="34"/>
                </a:lnTo>
                <a:lnTo>
                  <a:pt x="457" y="47"/>
                </a:lnTo>
                <a:lnTo>
                  <a:pt x="478" y="60"/>
                </a:lnTo>
                <a:lnTo>
                  <a:pt x="497" y="76"/>
                </a:lnTo>
                <a:lnTo>
                  <a:pt x="514" y="94"/>
                </a:lnTo>
                <a:lnTo>
                  <a:pt x="531" y="112"/>
                </a:lnTo>
                <a:lnTo>
                  <a:pt x="546" y="133"/>
                </a:lnTo>
                <a:lnTo>
                  <a:pt x="559" y="154"/>
                </a:lnTo>
                <a:lnTo>
                  <a:pt x="570" y="177"/>
                </a:lnTo>
                <a:lnTo>
                  <a:pt x="579" y="200"/>
                </a:lnTo>
                <a:lnTo>
                  <a:pt x="586" y="224"/>
                </a:lnTo>
                <a:lnTo>
                  <a:pt x="591" y="248"/>
                </a:lnTo>
                <a:lnTo>
                  <a:pt x="595" y="273"/>
                </a:lnTo>
                <a:lnTo>
                  <a:pt x="596" y="298"/>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318" name="Freeform 62">
            <a:extLst>
              <a:ext uri="{FF2B5EF4-FFF2-40B4-BE49-F238E27FC236}">
                <a16:creationId xmlns:a16="http://schemas.microsoft.com/office/drawing/2014/main" id="{895DDF9A-ABA9-D3D9-D2E0-095645347A4C}"/>
              </a:ext>
            </a:extLst>
          </p:cNvPr>
          <p:cNvSpPr>
            <a:spLocks/>
          </p:cNvSpPr>
          <p:nvPr/>
        </p:nvSpPr>
        <p:spPr bwMode="auto">
          <a:xfrm>
            <a:off x="5777812" y="2142280"/>
            <a:ext cx="236935" cy="236934"/>
          </a:xfrm>
          <a:custGeom>
            <a:avLst/>
            <a:gdLst>
              <a:gd name="T0" fmla="*/ 166890964 w 597"/>
              <a:gd name="T1" fmla="*/ 90725481 h 597"/>
              <a:gd name="T2" fmla="*/ 164370539 w 597"/>
              <a:gd name="T3" fmla="*/ 104446222 h 597"/>
              <a:gd name="T4" fmla="*/ 159890607 w 597"/>
              <a:gd name="T5" fmla="*/ 117607106 h 597"/>
              <a:gd name="T6" fmla="*/ 153170180 w 597"/>
              <a:gd name="T7" fmla="*/ 129927674 h 597"/>
              <a:gd name="T8" fmla="*/ 144209257 w 597"/>
              <a:gd name="T9" fmla="*/ 140848069 h 597"/>
              <a:gd name="T10" fmla="*/ 133848687 w 597"/>
              <a:gd name="T11" fmla="*/ 150088892 h 597"/>
              <a:gd name="T12" fmla="*/ 122087939 w 597"/>
              <a:gd name="T13" fmla="*/ 157369155 h 597"/>
              <a:gd name="T14" fmla="*/ 109486873 w 597"/>
              <a:gd name="T15" fmla="*/ 162969846 h 597"/>
              <a:gd name="T16" fmla="*/ 95766089 w 597"/>
              <a:gd name="T17" fmla="*/ 166330049 h 597"/>
              <a:gd name="T18" fmla="*/ 81765375 w 597"/>
              <a:gd name="T19" fmla="*/ 167169835 h 597"/>
              <a:gd name="T20" fmla="*/ 68044591 w 597"/>
              <a:gd name="T21" fmla="*/ 165769663 h 597"/>
              <a:gd name="T22" fmla="*/ 54323278 w 597"/>
              <a:gd name="T23" fmla="*/ 161849602 h 597"/>
              <a:gd name="T24" fmla="*/ 41722741 w 597"/>
              <a:gd name="T25" fmla="*/ 155968982 h 597"/>
              <a:gd name="T26" fmla="*/ 30241923 w 597"/>
              <a:gd name="T27" fmla="*/ 147848933 h 597"/>
              <a:gd name="T28" fmla="*/ 20441212 w 597"/>
              <a:gd name="T29" fmla="*/ 138328181 h 597"/>
              <a:gd name="T30" fmla="*/ 12040677 w 597"/>
              <a:gd name="T31" fmla="*/ 126847399 h 597"/>
              <a:gd name="T32" fmla="*/ 5880638 w 597"/>
              <a:gd name="T33" fmla="*/ 114246903 h 597"/>
              <a:gd name="T34" fmla="*/ 1680107 w 597"/>
              <a:gd name="T35" fmla="*/ 100806090 h 597"/>
              <a:gd name="T36" fmla="*/ 0 w 597"/>
              <a:gd name="T37" fmla="*/ 87365278 h 597"/>
              <a:gd name="T38" fmla="*/ 559859 w 597"/>
              <a:gd name="T39" fmla="*/ 73364080 h 597"/>
              <a:gd name="T40" fmla="*/ 3640143 w 597"/>
              <a:gd name="T41" fmla="*/ 59643339 h 597"/>
              <a:gd name="T42" fmla="*/ 8680464 w 597"/>
              <a:gd name="T43" fmla="*/ 46482985 h 597"/>
              <a:gd name="T44" fmla="*/ 15961279 w 597"/>
              <a:gd name="T45" fmla="*/ 34441816 h 597"/>
              <a:gd name="T46" fmla="*/ 25201602 w 597"/>
              <a:gd name="T47" fmla="*/ 24081279 h 597"/>
              <a:gd name="T48" fmla="*/ 35842103 w 597"/>
              <a:gd name="T49" fmla="*/ 15120914 h 597"/>
              <a:gd name="T50" fmla="*/ 47883309 w 597"/>
              <a:gd name="T51" fmla="*/ 8120579 h 597"/>
              <a:gd name="T52" fmla="*/ 61044234 w 597"/>
              <a:gd name="T53" fmla="*/ 3360203 h 597"/>
              <a:gd name="T54" fmla="*/ 74765018 w 597"/>
              <a:gd name="T55" fmla="*/ 559857 h 597"/>
              <a:gd name="T56" fmla="*/ 88765732 w 597"/>
              <a:gd name="T57" fmla="*/ 279929 h 597"/>
              <a:gd name="T58" fmla="*/ 102766446 w 597"/>
              <a:gd name="T59" fmla="*/ 2519888 h 597"/>
              <a:gd name="T60" fmla="*/ 115647441 w 597"/>
              <a:gd name="T61" fmla="*/ 6720406 h 597"/>
              <a:gd name="T62" fmla="*/ 128248507 w 597"/>
              <a:gd name="T63" fmla="*/ 13160883 h 597"/>
              <a:gd name="T64" fmla="*/ 139448867 w 597"/>
              <a:gd name="T65" fmla="*/ 21561391 h 597"/>
              <a:gd name="T66" fmla="*/ 148969648 w 597"/>
              <a:gd name="T67" fmla="*/ 31921929 h 597"/>
              <a:gd name="T68" fmla="*/ 156530394 w 597"/>
              <a:gd name="T69" fmla="*/ 43402710 h 597"/>
              <a:gd name="T70" fmla="*/ 162410503 w 597"/>
              <a:gd name="T71" fmla="*/ 56003207 h 597"/>
              <a:gd name="T72" fmla="*/ 165770717 w 597"/>
              <a:gd name="T73" fmla="*/ 69723948 h 597"/>
              <a:gd name="T74" fmla="*/ 167170894 w 597"/>
              <a:gd name="T75" fmla="*/ 83725147 h 5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7" h="597">
                <a:moveTo>
                  <a:pt x="597" y="299"/>
                </a:moveTo>
                <a:lnTo>
                  <a:pt x="596" y="324"/>
                </a:lnTo>
                <a:lnTo>
                  <a:pt x="592" y="348"/>
                </a:lnTo>
                <a:lnTo>
                  <a:pt x="587" y="373"/>
                </a:lnTo>
                <a:lnTo>
                  <a:pt x="580" y="397"/>
                </a:lnTo>
                <a:lnTo>
                  <a:pt x="571" y="420"/>
                </a:lnTo>
                <a:lnTo>
                  <a:pt x="559" y="443"/>
                </a:lnTo>
                <a:lnTo>
                  <a:pt x="547" y="464"/>
                </a:lnTo>
                <a:lnTo>
                  <a:pt x="532" y="483"/>
                </a:lnTo>
                <a:lnTo>
                  <a:pt x="515" y="503"/>
                </a:lnTo>
                <a:lnTo>
                  <a:pt x="498" y="520"/>
                </a:lnTo>
                <a:lnTo>
                  <a:pt x="478" y="536"/>
                </a:lnTo>
                <a:lnTo>
                  <a:pt x="458" y="550"/>
                </a:lnTo>
                <a:lnTo>
                  <a:pt x="436" y="562"/>
                </a:lnTo>
                <a:lnTo>
                  <a:pt x="413" y="573"/>
                </a:lnTo>
                <a:lnTo>
                  <a:pt x="391" y="582"/>
                </a:lnTo>
                <a:lnTo>
                  <a:pt x="367" y="588"/>
                </a:lnTo>
                <a:lnTo>
                  <a:pt x="342" y="594"/>
                </a:lnTo>
                <a:lnTo>
                  <a:pt x="317" y="596"/>
                </a:lnTo>
                <a:lnTo>
                  <a:pt x="292" y="597"/>
                </a:lnTo>
                <a:lnTo>
                  <a:pt x="267" y="595"/>
                </a:lnTo>
                <a:lnTo>
                  <a:pt x="243" y="592"/>
                </a:lnTo>
                <a:lnTo>
                  <a:pt x="218" y="585"/>
                </a:lnTo>
                <a:lnTo>
                  <a:pt x="194" y="578"/>
                </a:lnTo>
                <a:lnTo>
                  <a:pt x="171" y="569"/>
                </a:lnTo>
                <a:lnTo>
                  <a:pt x="149" y="557"/>
                </a:lnTo>
                <a:lnTo>
                  <a:pt x="128" y="544"/>
                </a:lnTo>
                <a:lnTo>
                  <a:pt x="108" y="528"/>
                </a:lnTo>
                <a:lnTo>
                  <a:pt x="90" y="511"/>
                </a:lnTo>
                <a:lnTo>
                  <a:pt x="73" y="494"/>
                </a:lnTo>
                <a:lnTo>
                  <a:pt x="57" y="474"/>
                </a:lnTo>
                <a:lnTo>
                  <a:pt x="43" y="453"/>
                </a:lnTo>
                <a:lnTo>
                  <a:pt x="31" y="431"/>
                </a:lnTo>
                <a:lnTo>
                  <a:pt x="21" y="408"/>
                </a:lnTo>
                <a:lnTo>
                  <a:pt x="13" y="384"/>
                </a:lnTo>
                <a:lnTo>
                  <a:pt x="6" y="360"/>
                </a:lnTo>
                <a:lnTo>
                  <a:pt x="2" y="336"/>
                </a:lnTo>
                <a:lnTo>
                  <a:pt x="0" y="312"/>
                </a:lnTo>
                <a:lnTo>
                  <a:pt x="0" y="287"/>
                </a:lnTo>
                <a:lnTo>
                  <a:pt x="2" y="262"/>
                </a:lnTo>
                <a:lnTo>
                  <a:pt x="6" y="237"/>
                </a:lnTo>
                <a:lnTo>
                  <a:pt x="13" y="213"/>
                </a:lnTo>
                <a:lnTo>
                  <a:pt x="21" y="189"/>
                </a:lnTo>
                <a:lnTo>
                  <a:pt x="31" y="166"/>
                </a:lnTo>
                <a:lnTo>
                  <a:pt x="43" y="144"/>
                </a:lnTo>
                <a:lnTo>
                  <a:pt x="57" y="123"/>
                </a:lnTo>
                <a:lnTo>
                  <a:pt x="73" y="104"/>
                </a:lnTo>
                <a:lnTo>
                  <a:pt x="90" y="86"/>
                </a:lnTo>
                <a:lnTo>
                  <a:pt x="108" y="69"/>
                </a:lnTo>
                <a:lnTo>
                  <a:pt x="128" y="54"/>
                </a:lnTo>
                <a:lnTo>
                  <a:pt x="149" y="41"/>
                </a:lnTo>
                <a:lnTo>
                  <a:pt x="171" y="29"/>
                </a:lnTo>
                <a:lnTo>
                  <a:pt x="194" y="19"/>
                </a:lnTo>
                <a:lnTo>
                  <a:pt x="218" y="12"/>
                </a:lnTo>
                <a:lnTo>
                  <a:pt x="243" y="5"/>
                </a:lnTo>
                <a:lnTo>
                  <a:pt x="267" y="2"/>
                </a:lnTo>
                <a:lnTo>
                  <a:pt x="292" y="0"/>
                </a:lnTo>
                <a:lnTo>
                  <a:pt x="317" y="1"/>
                </a:lnTo>
                <a:lnTo>
                  <a:pt x="342" y="3"/>
                </a:lnTo>
                <a:lnTo>
                  <a:pt x="367" y="9"/>
                </a:lnTo>
                <a:lnTo>
                  <a:pt x="391" y="15"/>
                </a:lnTo>
                <a:lnTo>
                  <a:pt x="413" y="24"/>
                </a:lnTo>
                <a:lnTo>
                  <a:pt x="436" y="35"/>
                </a:lnTo>
                <a:lnTo>
                  <a:pt x="458" y="47"/>
                </a:lnTo>
                <a:lnTo>
                  <a:pt x="478" y="62"/>
                </a:lnTo>
                <a:lnTo>
                  <a:pt x="498" y="77"/>
                </a:lnTo>
                <a:lnTo>
                  <a:pt x="515" y="95"/>
                </a:lnTo>
                <a:lnTo>
                  <a:pt x="532" y="114"/>
                </a:lnTo>
                <a:lnTo>
                  <a:pt x="547" y="134"/>
                </a:lnTo>
                <a:lnTo>
                  <a:pt x="559" y="155"/>
                </a:lnTo>
                <a:lnTo>
                  <a:pt x="571" y="177"/>
                </a:lnTo>
                <a:lnTo>
                  <a:pt x="580" y="200"/>
                </a:lnTo>
                <a:lnTo>
                  <a:pt x="587" y="224"/>
                </a:lnTo>
                <a:lnTo>
                  <a:pt x="592" y="249"/>
                </a:lnTo>
                <a:lnTo>
                  <a:pt x="596" y="274"/>
                </a:lnTo>
                <a:lnTo>
                  <a:pt x="597" y="299"/>
                </a:lnTo>
                <a:close/>
              </a:path>
            </a:pathLst>
          </a:custGeom>
          <a:solidFill>
            <a:srgbClr val="A50069"/>
          </a:solidFill>
          <a:ln>
            <a:noFill/>
          </a:ln>
        </p:spPr>
        <p:txBody>
          <a:bodyPr/>
          <a:lstStyle/>
          <a:p>
            <a:endParaRPr lang="en-US"/>
          </a:p>
        </p:txBody>
      </p:sp>
      <p:sp>
        <p:nvSpPr>
          <p:cNvPr id="480319" name="Freeform 63">
            <a:extLst>
              <a:ext uri="{FF2B5EF4-FFF2-40B4-BE49-F238E27FC236}">
                <a16:creationId xmlns:a16="http://schemas.microsoft.com/office/drawing/2014/main" id="{ACD99E23-F9FC-5C46-9165-09220AA931DA}"/>
              </a:ext>
            </a:extLst>
          </p:cNvPr>
          <p:cNvSpPr>
            <a:spLocks/>
          </p:cNvSpPr>
          <p:nvPr/>
        </p:nvSpPr>
        <p:spPr bwMode="auto">
          <a:xfrm>
            <a:off x="5777812" y="2142280"/>
            <a:ext cx="236935" cy="236934"/>
          </a:xfrm>
          <a:custGeom>
            <a:avLst/>
            <a:gdLst>
              <a:gd name="T0" fmla="*/ 166890964 w 597"/>
              <a:gd name="T1" fmla="*/ 90725481 h 597"/>
              <a:gd name="T2" fmla="*/ 164370539 w 597"/>
              <a:gd name="T3" fmla="*/ 104446222 h 597"/>
              <a:gd name="T4" fmla="*/ 159890607 w 597"/>
              <a:gd name="T5" fmla="*/ 117607106 h 597"/>
              <a:gd name="T6" fmla="*/ 153170180 w 597"/>
              <a:gd name="T7" fmla="*/ 129927674 h 597"/>
              <a:gd name="T8" fmla="*/ 144209257 w 597"/>
              <a:gd name="T9" fmla="*/ 140848069 h 597"/>
              <a:gd name="T10" fmla="*/ 133848687 w 597"/>
              <a:gd name="T11" fmla="*/ 150088892 h 597"/>
              <a:gd name="T12" fmla="*/ 122087939 w 597"/>
              <a:gd name="T13" fmla="*/ 157369155 h 597"/>
              <a:gd name="T14" fmla="*/ 109486873 w 597"/>
              <a:gd name="T15" fmla="*/ 162969846 h 597"/>
              <a:gd name="T16" fmla="*/ 95766089 w 597"/>
              <a:gd name="T17" fmla="*/ 166330049 h 597"/>
              <a:gd name="T18" fmla="*/ 81765375 w 597"/>
              <a:gd name="T19" fmla="*/ 167169835 h 597"/>
              <a:gd name="T20" fmla="*/ 68044591 w 597"/>
              <a:gd name="T21" fmla="*/ 165769663 h 597"/>
              <a:gd name="T22" fmla="*/ 54323278 w 597"/>
              <a:gd name="T23" fmla="*/ 161849602 h 597"/>
              <a:gd name="T24" fmla="*/ 41722741 w 597"/>
              <a:gd name="T25" fmla="*/ 155968982 h 597"/>
              <a:gd name="T26" fmla="*/ 30241923 w 597"/>
              <a:gd name="T27" fmla="*/ 147848933 h 597"/>
              <a:gd name="T28" fmla="*/ 20441212 w 597"/>
              <a:gd name="T29" fmla="*/ 138328181 h 597"/>
              <a:gd name="T30" fmla="*/ 12040677 w 597"/>
              <a:gd name="T31" fmla="*/ 126847399 h 597"/>
              <a:gd name="T32" fmla="*/ 5880638 w 597"/>
              <a:gd name="T33" fmla="*/ 114246903 h 597"/>
              <a:gd name="T34" fmla="*/ 1680107 w 597"/>
              <a:gd name="T35" fmla="*/ 100806090 h 597"/>
              <a:gd name="T36" fmla="*/ 0 w 597"/>
              <a:gd name="T37" fmla="*/ 87365278 h 597"/>
              <a:gd name="T38" fmla="*/ 559859 w 597"/>
              <a:gd name="T39" fmla="*/ 73364080 h 597"/>
              <a:gd name="T40" fmla="*/ 3640143 w 597"/>
              <a:gd name="T41" fmla="*/ 59643339 h 597"/>
              <a:gd name="T42" fmla="*/ 8680464 w 597"/>
              <a:gd name="T43" fmla="*/ 46482985 h 597"/>
              <a:gd name="T44" fmla="*/ 15961279 w 597"/>
              <a:gd name="T45" fmla="*/ 34441816 h 597"/>
              <a:gd name="T46" fmla="*/ 25201602 w 597"/>
              <a:gd name="T47" fmla="*/ 24081279 h 597"/>
              <a:gd name="T48" fmla="*/ 35842103 w 597"/>
              <a:gd name="T49" fmla="*/ 15120914 h 597"/>
              <a:gd name="T50" fmla="*/ 47883309 w 597"/>
              <a:gd name="T51" fmla="*/ 8120579 h 597"/>
              <a:gd name="T52" fmla="*/ 61044234 w 597"/>
              <a:gd name="T53" fmla="*/ 3360203 h 597"/>
              <a:gd name="T54" fmla="*/ 74765018 w 597"/>
              <a:gd name="T55" fmla="*/ 559857 h 597"/>
              <a:gd name="T56" fmla="*/ 88765732 w 597"/>
              <a:gd name="T57" fmla="*/ 279929 h 597"/>
              <a:gd name="T58" fmla="*/ 102766446 w 597"/>
              <a:gd name="T59" fmla="*/ 2519888 h 597"/>
              <a:gd name="T60" fmla="*/ 115647441 w 597"/>
              <a:gd name="T61" fmla="*/ 6720406 h 597"/>
              <a:gd name="T62" fmla="*/ 128248507 w 597"/>
              <a:gd name="T63" fmla="*/ 13160883 h 597"/>
              <a:gd name="T64" fmla="*/ 139448867 w 597"/>
              <a:gd name="T65" fmla="*/ 21561391 h 597"/>
              <a:gd name="T66" fmla="*/ 148969648 w 597"/>
              <a:gd name="T67" fmla="*/ 31921929 h 597"/>
              <a:gd name="T68" fmla="*/ 156530394 w 597"/>
              <a:gd name="T69" fmla="*/ 43402710 h 597"/>
              <a:gd name="T70" fmla="*/ 162410503 w 597"/>
              <a:gd name="T71" fmla="*/ 56003207 h 597"/>
              <a:gd name="T72" fmla="*/ 165770717 w 597"/>
              <a:gd name="T73" fmla="*/ 69723948 h 597"/>
              <a:gd name="T74" fmla="*/ 167170894 w 597"/>
              <a:gd name="T75" fmla="*/ 83725147 h 5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7" h="597">
                <a:moveTo>
                  <a:pt x="597" y="299"/>
                </a:moveTo>
                <a:lnTo>
                  <a:pt x="596" y="324"/>
                </a:lnTo>
                <a:lnTo>
                  <a:pt x="592" y="348"/>
                </a:lnTo>
                <a:lnTo>
                  <a:pt x="587" y="373"/>
                </a:lnTo>
                <a:lnTo>
                  <a:pt x="580" y="397"/>
                </a:lnTo>
                <a:lnTo>
                  <a:pt x="571" y="420"/>
                </a:lnTo>
                <a:lnTo>
                  <a:pt x="559" y="443"/>
                </a:lnTo>
                <a:lnTo>
                  <a:pt x="547" y="464"/>
                </a:lnTo>
                <a:lnTo>
                  <a:pt x="532" y="483"/>
                </a:lnTo>
                <a:lnTo>
                  <a:pt x="515" y="503"/>
                </a:lnTo>
                <a:lnTo>
                  <a:pt x="498" y="520"/>
                </a:lnTo>
                <a:lnTo>
                  <a:pt x="478" y="536"/>
                </a:lnTo>
                <a:lnTo>
                  <a:pt x="458" y="550"/>
                </a:lnTo>
                <a:lnTo>
                  <a:pt x="436" y="562"/>
                </a:lnTo>
                <a:lnTo>
                  <a:pt x="413" y="573"/>
                </a:lnTo>
                <a:lnTo>
                  <a:pt x="391" y="582"/>
                </a:lnTo>
                <a:lnTo>
                  <a:pt x="367" y="588"/>
                </a:lnTo>
                <a:lnTo>
                  <a:pt x="342" y="594"/>
                </a:lnTo>
                <a:lnTo>
                  <a:pt x="317" y="596"/>
                </a:lnTo>
                <a:lnTo>
                  <a:pt x="292" y="597"/>
                </a:lnTo>
                <a:lnTo>
                  <a:pt x="267" y="595"/>
                </a:lnTo>
                <a:lnTo>
                  <a:pt x="243" y="592"/>
                </a:lnTo>
                <a:lnTo>
                  <a:pt x="218" y="585"/>
                </a:lnTo>
                <a:lnTo>
                  <a:pt x="194" y="578"/>
                </a:lnTo>
                <a:lnTo>
                  <a:pt x="171" y="569"/>
                </a:lnTo>
                <a:lnTo>
                  <a:pt x="149" y="557"/>
                </a:lnTo>
                <a:lnTo>
                  <a:pt x="128" y="544"/>
                </a:lnTo>
                <a:lnTo>
                  <a:pt x="108" y="528"/>
                </a:lnTo>
                <a:lnTo>
                  <a:pt x="90" y="511"/>
                </a:lnTo>
                <a:lnTo>
                  <a:pt x="73" y="494"/>
                </a:lnTo>
                <a:lnTo>
                  <a:pt x="57" y="474"/>
                </a:lnTo>
                <a:lnTo>
                  <a:pt x="43" y="453"/>
                </a:lnTo>
                <a:lnTo>
                  <a:pt x="31" y="431"/>
                </a:lnTo>
                <a:lnTo>
                  <a:pt x="21" y="408"/>
                </a:lnTo>
                <a:lnTo>
                  <a:pt x="13" y="384"/>
                </a:lnTo>
                <a:lnTo>
                  <a:pt x="6" y="360"/>
                </a:lnTo>
                <a:lnTo>
                  <a:pt x="2" y="336"/>
                </a:lnTo>
                <a:lnTo>
                  <a:pt x="0" y="312"/>
                </a:lnTo>
                <a:lnTo>
                  <a:pt x="0" y="287"/>
                </a:lnTo>
                <a:lnTo>
                  <a:pt x="2" y="262"/>
                </a:lnTo>
                <a:lnTo>
                  <a:pt x="6" y="237"/>
                </a:lnTo>
                <a:lnTo>
                  <a:pt x="13" y="213"/>
                </a:lnTo>
                <a:lnTo>
                  <a:pt x="21" y="189"/>
                </a:lnTo>
                <a:lnTo>
                  <a:pt x="31" y="166"/>
                </a:lnTo>
                <a:lnTo>
                  <a:pt x="43" y="144"/>
                </a:lnTo>
                <a:lnTo>
                  <a:pt x="57" y="123"/>
                </a:lnTo>
                <a:lnTo>
                  <a:pt x="73" y="104"/>
                </a:lnTo>
                <a:lnTo>
                  <a:pt x="90" y="86"/>
                </a:lnTo>
                <a:lnTo>
                  <a:pt x="108" y="69"/>
                </a:lnTo>
                <a:lnTo>
                  <a:pt x="128" y="54"/>
                </a:lnTo>
                <a:lnTo>
                  <a:pt x="149" y="41"/>
                </a:lnTo>
                <a:lnTo>
                  <a:pt x="171" y="29"/>
                </a:lnTo>
                <a:lnTo>
                  <a:pt x="194" y="19"/>
                </a:lnTo>
                <a:lnTo>
                  <a:pt x="218" y="12"/>
                </a:lnTo>
                <a:lnTo>
                  <a:pt x="243" y="5"/>
                </a:lnTo>
                <a:lnTo>
                  <a:pt x="267" y="2"/>
                </a:lnTo>
                <a:lnTo>
                  <a:pt x="292" y="0"/>
                </a:lnTo>
                <a:lnTo>
                  <a:pt x="317" y="1"/>
                </a:lnTo>
                <a:lnTo>
                  <a:pt x="342" y="3"/>
                </a:lnTo>
                <a:lnTo>
                  <a:pt x="367" y="9"/>
                </a:lnTo>
                <a:lnTo>
                  <a:pt x="391" y="15"/>
                </a:lnTo>
                <a:lnTo>
                  <a:pt x="413" y="24"/>
                </a:lnTo>
                <a:lnTo>
                  <a:pt x="436" y="35"/>
                </a:lnTo>
                <a:lnTo>
                  <a:pt x="458" y="47"/>
                </a:lnTo>
                <a:lnTo>
                  <a:pt x="478" y="62"/>
                </a:lnTo>
                <a:lnTo>
                  <a:pt x="498" y="77"/>
                </a:lnTo>
                <a:lnTo>
                  <a:pt x="515" y="95"/>
                </a:lnTo>
                <a:lnTo>
                  <a:pt x="532" y="114"/>
                </a:lnTo>
                <a:lnTo>
                  <a:pt x="547" y="134"/>
                </a:lnTo>
                <a:lnTo>
                  <a:pt x="559" y="155"/>
                </a:lnTo>
                <a:lnTo>
                  <a:pt x="571" y="177"/>
                </a:lnTo>
                <a:lnTo>
                  <a:pt x="580" y="200"/>
                </a:lnTo>
                <a:lnTo>
                  <a:pt x="587" y="224"/>
                </a:lnTo>
                <a:lnTo>
                  <a:pt x="592" y="249"/>
                </a:lnTo>
                <a:lnTo>
                  <a:pt x="596" y="274"/>
                </a:lnTo>
                <a:lnTo>
                  <a:pt x="597" y="299"/>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320" name="Freeform 64">
            <a:extLst>
              <a:ext uri="{FF2B5EF4-FFF2-40B4-BE49-F238E27FC236}">
                <a16:creationId xmlns:a16="http://schemas.microsoft.com/office/drawing/2014/main" id="{D6B5F9A8-33A1-87F4-1F68-93207A7148E9}"/>
              </a:ext>
            </a:extLst>
          </p:cNvPr>
          <p:cNvSpPr>
            <a:spLocks/>
          </p:cNvSpPr>
          <p:nvPr/>
        </p:nvSpPr>
        <p:spPr bwMode="auto">
          <a:xfrm>
            <a:off x="5121778" y="2362546"/>
            <a:ext cx="236934" cy="236935"/>
          </a:xfrm>
          <a:custGeom>
            <a:avLst/>
            <a:gdLst>
              <a:gd name="T0" fmla="*/ 166889907 w 597"/>
              <a:gd name="T1" fmla="*/ 90725769 h 597"/>
              <a:gd name="T2" fmla="*/ 164369490 w 597"/>
              <a:gd name="T3" fmla="*/ 104446553 h 597"/>
              <a:gd name="T4" fmla="*/ 159889572 w 597"/>
              <a:gd name="T5" fmla="*/ 117607478 h 597"/>
              <a:gd name="T6" fmla="*/ 153169166 w 597"/>
              <a:gd name="T7" fmla="*/ 129648684 h 597"/>
              <a:gd name="T8" fmla="*/ 144488730 w 597"/>
              <a:gd name="T9" fmla="*/ 140849044 h 597"/>
              <a:gd name="T10" fmla="*/ 133847734 w 597"/>
              <a:gd name="T11" fmla="*/ 150089896 h 597"/>
              <a:gd name="T12" fmla="*/ 122087023 w 597"/>
              <a:gd name="T13" fmla="*/ 157370182 h 597"/>
              <a:gd name="T14" fmla="*/ 109486527 w 597"/>
              <a:gd name="T15" fmla="*/ 162970362 h 597"/>
              <a:gd name="T16" fmla="*/ 95765786 w 597"/>
              <a:gd name="T17" fmla="*/ 166330576 h 597"/>
              <a:gd name="T18" fmla="*/ 81764587 w 597"/>
              <a:gd name="T19" fmla="*/ 167170894 h 597"/>
              <a:gd name="T20" fmla="*/ 68043846 w 597"/>
              <a:gd name="T21" fmla="*/ 165770717 h 597"/>
              <a:gd name="T22" fmla="*/ 54603034 w 597"/>
              <a:gd name="T23" fmla="*/ 161850644 h 597"/>
              <a:gd name="T24" fmla="*/ 41722609 w 597"/>
              <a:gd name="T25" fmla="*/ 155970005 h 597"/>
              <a:gd name="T26" fmla="*/ 30521756 w 597"/>
              <a:gd name="T27" fmla="*/ 147849401 h 597"/>
              <a:gd name="T28" fmla="*/ 20441147 w 597"/>
              <a:gd name="T29" fmla="*/ 138329148 h 597"/>
              <a:gd name="T30" fmla="*/ 12040639 w 597"/>
              <a:gd name="T31" fmla="*/ 126848330 h 597"/>
              <a:gd name="T32" fmla="*/ 5880091 w 597"/>
              <a:gd name="T33" fmla="*/ 114247264 h 597"/>
              <a:gd name="T34" fmla="*/ 1960030 w 597"/>
              <a:gd name="T35" fmla="*/ 100806410 h 597"/>
              <a:gd name="T36" fmla="*/ 0 w 597"/>
              <a:gd name="T37" fmla="*/ 87085625 h 597"/>
              <a:gd name="T38" fmla="*/ 559857 w 597"/>
              <a:gd name="T39" fmla="*/ 73364841 h 597"/>
              <a:gd name="T40" fmla="*/ 3640132 w 597"/>
              <a:gd name="T41" fmla="*/ 59644057 h 597"/>
              <a:gd name="T42" fmla="*/ 8960365 w 597"/>
              <a:gd name="T43" fmla="*/ 46483132 h 597"/>
              <a:gd name="T44" fmla="*/ 16241158 w 597"/>
              <a:gd name="T45" fmla="*/ 34442455 h 597"/>
              <a:gd name="T46" fmla="*/ 25201523 w 597"/>
              <a:gd name="T47" fmla="*/ 24081355 h 597"/>
              <a:gd name="T48" fmla="*/ 35841989 w 597"/>
              <a:gd name="T49" fmla="*/ 15120961 h 597"/>
              <a:gd name="T50" fmla="*/ 47882628 w 597"/>
              <a:gd name="T51" fmla="*/ 8120605 h 597"/>
              <a:gd name="T52" fmla="*/ 61043512 w 597"/>
              <a:gd name="T53" fmla="*/ 3360214 h 597"/>
              <a:gd name="T54" fmla="*/ 74764253 w 597"/>
              <a:gd name="T55" fmla="*/ 559859 h 597"/>
              <a:gd name="T56" fmla="*/ 88765451 w 597"/>
              <a:gd name="T57" fmla="*/ 279930 h 597"/>
              <a:gd name="T58" fmla="*/ 102766121 w 597"/>
              <a:gd name="T59" fmla="*/ 2520425 h 597"/>
              <a:gd name="T60" fmla="*/ 115927004 w 597"/>
              <a:gd name="T61" fmla="*/ 6720427 h 597"/>
              <a:gd name="T62" fmla="*/ 128247572 w 597"/>
              <a:gd name="T63" fmla="*/ 13160925 h 597"/>
              <a:gd name="T64" fmla="*/ 139448425 w 597"/>
              <a:gd name="T65" fmla="*/ 21561459 h 597"/>
              <a:gd name="T66" fmla="*/ 148968648 w 597"/>
              <a:gd name="T67" fmla="*/ 31922030 h 597"/>
              <a:gd name="T68" fmla="*/ 156529369 w 597"/>
              <a:gd name="T69" fmla="*/ 43402848 h 597"/>
              <a:gd name="T70" fmla="*/ 162409460 w 597"/>
              <a:gd name="T71" fmla="*/ 56003914 h 597"/>
              <a:gd name="T72" fmla="*/ 166049591 w 597"/>
              <a:gd name="T73" fmla="*/ 69724698 h 597"/>
              <a:gd name="T74" fmla="*/ 167169835 w 597"/>
              <a:gd name="T75" fmla="*/ 83725412 h 5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7" h="597">
                <a:moveTo>
                  <a:pt x="597" y="299"/>
                </a:moveTo>
                <a:lnTo>
                  <a:pt x="596" y="324"/>
                </a:lnTo>
                <a:lnTo>
                  <a:pt x="593" y="348"/>
                </a:lnTo>
                <a:lnTo>
                  <a:pt x="587" y="373"/>
                </a:lnTo>
                <a:lnTo>
                  <a:pt x="580" y="397"/>
                </a:lnTo>
                <a:lnTo>
                  <a:pt x="571" y="420"/>
                </a:lnTo>
                <a:lnTo>
                  <a:pt x="559" y="443"/>
                </a:lnTo>
                <a:lnTo>
                  <a:pt x="547" y="463"/>
                </a:lnTo>
                <a:lnTo>
                  <a:pt x="532" y="483"/>
                </a:lnTo>
                <a:lnTo>
                  <a:pt x="516" y="503"/>
                </a:lnTo>
                <a:lnTo>
                  <a:pt x="498" y="520"/>
                </a:lnTo>
                <a:lnTo>
                  <a:pt x="478" y="536"/>
                </a:lnTo>
                <a:lnTo>
                  <a:pt x="458" y="550"/>
                </a:lnTo>
                <a:lnTo>
                  <a:pt x="436" y="562"/>
                </a:lnTo>
                <a:lnTo>
                  <a:pt x="414" y="573"/>
                </a:lnTo>
                <a:lnTo>
                  <a:pt x="391" y="582"/>
                </a:lnTo>
                <a:lnTo>
                  <a:pt x="367" y="588"/>
                </a:lnTo>
                <a:lnTo>
                  <a:pt x="342" y="594"/>
                </a:lnTo>
                <a:lnTo>
                  <a:pt x="317" y="596"/>
                </a:lnTo>
                <a:lnTo>
                  <a:pt x="292" y="597"/>
                </a:lnTo>
                <a:lnTo>
                  <a:pt x="267" y="595"/>
                </a:lnTo>
                <a:lnTo>
                  <a:pt x="243" y="592"/>
                </a:lnTo>
                <a:lnTo>
                  <a:pt x="218" y="585"/>
                </a:lnTo>
                <a:lnTo>
                  <a:pt x="195" y="578"/>
                </a:lnTo>
                <a:lnTo>
                  <a:pt x="171" y="569"/>
                </a:lnTo>
                <a:lnTo>
                  <a:pt x="149" y="557"/>
                </a:lnTo>
                <a:lnTo>
                  <a:pt x="128" y="544"/>
                </a:lnTo>
                <a:lnTo>
                  <a:pt x="109" y="528"/>
                </a:lnTo>
                <a:lnTo>
                  <a:pt x="90" y="511"/>
                </a:lnTo>
                <a:lnTo>
                  <a:pt x="73" y="494"/>
                </a:lnTo>
                <a:lnTo>
                  <a:pt x="58" y="474"/>
                </a:lnTo>
                <a:lnTo>
                  <a:pt x="43" y="453"/>
                </a:lnTo>
                <a:lnTo>
                  <a:pt x="32" y="431"/>
                </a:lnTo>
                <a:lnTo>
                  <a:pt x="21" y="408"/>
                </a:lnTo>
                <a:lnTo>
                  <a:pt x="13" y="384"/>
                </a:lnTo>
                <a:lnTo>
                  <a:pt x="7" y="360"/>
                </a:lnTo>
                <a:lnTo>
                  <a:pt x="2" y="335"/>
                </a:lnTo>
                <a:lnTo>
                  <a:pt x="0" y="311"/>
                </a:lnTo>
                <a:lnTo>
                  <a:pt x="0" y="286"/>
                </a:lnTo>
                <a:lnTo>
                  <a:pt x="2" y="262"/>
                </a:lnTo>
                <a:lnTo>
                  <a:pt x="7" y="237"/>
                </a:lnTo>
                <a:lnTo>
                  <a:pt x="13" y="213"/>
                </a:lnTo>
                <a:lnTo>
                  <a:pt x="21" y="189"/>
                </a:lnTo>
                <a:lnTo>
                  <a:pt x="32" y="166"/>
                </a:lnTo>
                <a:lnTo>
                  <a:pt x="43" y="144"/>
                </a:lnTo>
                <a:lnTo>
                  <a:pt x="58" y="123"/>
                </a:lnTo>
                <a:lnTo>
                  <a:pt x="73" y="104"/>
                </a:lnTo>
                <a:lnTo>
                  <a:pt x="90" y="86"/>
                </a:lnTo>
                <a:lnTo>
                  <a:pt x="109" y="69"/>
                </a:lnTo>
                <a:lnTo>
                  <a:pt x="128" y="54"/>
                </a:lnTo>
                <a:lnTo>
                  <a:pt x="149" y="41"/>
                </a:lnTo>
                <a:lnTo>
                  <a:pt x="171" y="29"/>
                </a:lnTo>
                <a:lnTo>
                  <a:pt x="195" y="19"/>
                </a:lnTo>
                <a:lnTo>
                  <a:pt x="218" y="12"/>
                </a:lnTo>
                <a:lnTo>
                  <a:pt x="243" y="5"/>
                </a:lnTo>
                <a:lnTo>
                  <a:pt x="267" y="2"/>
                </a:lnTo>
                <a:lnTo>
                  <a:pt x="292" y="0"/>
                </a:lnTo>
                <a:lnTo>
                  <a:pt x="317" y="1"/>
                </a:lnTo>
                <a:lnTo>
                  <a:pt x="342" y="3"/>
                </a:lnTo>
                <a:lnTo>
                  <a:pt x="367" y="9"/>
                </a:lnTo>
                <a:lnTo>
                  <a:pt x="391" y="15"/>
                </a:lnTo>
                <a:lnTo>
                  <a:pt x="414" y="24"/>
                </a:lnTo>
                <a:lnTo>
                  <a:pt x="436" y="35"/>
                </a:lnTo>
                <a:lnTo>
                  <a:pt x="458" y="47"/>
                </a:lnTo>
                <a:lnTo>
                  <a:pt x="478" y="62"/>
                </a:lnTo>
                <a:lnTo>
                  <a:pt x="498" y="77"/>
                </a:lnTo>
                <a:lnTo>
                  <a:pt x="516" y="95"/>
                </a:lnTo>
                <a:lnTo>
                  <a:pt x="532" y="114"/>
                </a:lnTo>
                <a:lnTo>
                  <a:pt x="547" y="133"/>
                </a:lnTo>
                <a:lnTo>
                  <a:pt x="559" y="155"/>
                </a:lnTo>
                <a:lnTo>
                  <a:pt x="571" y="177"/>
                </a:lnTo>
                <a:lnTo>
                  <a:pt x="580" y="200"/>
                </a:lnTo>
                <a:lnTo>
                  <a:pt x="587" y="224"/>
                </a:lnTo>
                <a:lnTo>
                  <a:pt x="593" y="249"/>
                </a:lnTo>
                <a:lnTo>
                  <a:pt x="596" y="274"/>
                </a:lnTo>
                <a:lnTo>
                  <a:pt x="597" y="299"/>
                </a:lnTo>
                <a:close/>
              </a:path>
            </a:pathLst>
          </a:custGeom>
          <a:solidFill>
            <a:srgbClr val="A50069"/>
          </a:solidFill>
          <a:ln>
            <a:noFill/>
          </a:ln>
        </p:spPr>
        <p:txBody>
          <a:bodyPr/>
          <a:lstStyle/>
          <a:p>
            <a:endParaRPr lang="en-US"/>
          </a:p>
        </p:txBody>
      </p:sp>
      <p:sp>
        <p:nvSpPr>
          <p:cNvPr id="480321" name="Freeform 65">
            <a:extLst>
              <a:ext uri="{FF2B5EF4-FFF2-40B4-BE49-F238E27FC236}">
                <a16:creationId xmlns:a16="http://schemas.microsoft.com/office/drawing/2014/main" id="{7D4C68C1-2F79-7529-DCDB-9B78554A5F21}"/>
              </a:ext>
            </a:extLst>
          </p:cNvPr>
          <p:cNvSpPr>
            <a:spLocks/>
          </p:cNvSpPr>
          <p:nvPr/>
        </p:nvSpPr>
        <p:spPr bwMode="auto">
          <a:xfrm>
            <a:off x="5121778" y="2362546"/>
            <a:ext cx="236934" cy="236935"/>
          </a:xfrm>
          <a:custGeom>
            <a:avLst/>
            <a:gdLst>
              <a:gd name="T0" fmla="*/ 166889907 w 597"/>
              <a:gd name="T1" fmla="*/ 90725769 h 597"/>
              <a:gd name="T2" fmla="*/ 164369490 w 597"/>
              <a:gd name="T3" fmla="*/ 104446553 h 597"/>
              <a:gd name="T4" fmla="*/ 159889572 w 597"/>
              <a:gd name="T5" fmla="*/ 117607478 h 597"/>
              <a:gd name="T6" fmla="*/ 153169166 w 597"/>
              <a:gd name="T7" fmla="*/ 129648684 h 597"/>
              <a:gd name="T8" fmla="*/ 144488730 w 597"/>
              <a:gd name="T9" fmla="*/ 140849044 h 597"/>
              <a:gd name="T10" fmla="*/ 133847734 w 597"/>
              <a:gd name="T11" fmla="*/ 150089896 h 597"/>
              <a:gd name="T12" fmla="*/ 122087023 w 597"/>
              <a:gd name="T13" fmla="*/ 157370182 h 597"/>
              <a:gd name="T14" fmla="*/ 109486527 w 597"/>
              <a:gd name="T15" fmla="*/ 162970362 h 597"/>
              <a:gd name="T16" fmla="*/ 95765786 w 597"/>
              <a:gd name="T17" fmla="*/ 166330576 h 597"/>
              <a:gd name="T18" fmla="*/ 81764587 w 597"/>
              <a:gd name="T19" fmla="*/ 167170894 h 597"/>
              <a:gd name="T20" fmla="*/ 68043846 w 597"/>
              <a:gd name="T21" fmla="*/ 165770717 h 597"/>
              <a:gd name="T22" fmla="*/ 54603034 w 597"/>
              <a:gd name="T23" fmla="*/ 161850644 h 597"/>
              <a:gd name="T24" fmla="*/ 41722609 w 597"/>
              <a:gd name="T25" fmla="*/ 155970005 h 597"/>
              <a:gd name="T26" fmla="*/ 30521756 w 597"/>
              <a:gd name="T27" fmla="*/ 147849401 h 597"/>
              <a:gd name="T28" fmla="*/ 20441147 w 597"/>
              <a:gd name="T29" fmla="*/ 138329148 h 597"/>
              <a:gd name="T30" fmla="*/ 12040639 w 597"/>
              <a:gd name="T31" fmla="*/ 126848330 h 597"/>
              <a:gd name="T32" fmla="*/ 5880091 w 597"/>
              <a:gd name="T33" fmla="*/ 114247264 h 597"/>
              <a:gd name="T34" fmla="*/ 1960030 w 597"/>
              <a:gd name="T35" fmla="*/ 100806410 h 597"/>
              <a:gd name="T36" fmla="*/ 0 w 597"/>
              <a:gd name="T37" fmla="*/ 87085625 h 597"/>
              <a:gd name="T38" fmla="*/ 559857 w 597"/>
              <a:gd name="T39" fmla="*/ 73364841 h 597"/>
              <a:gd name="T40" fmla="*/ 3640132 w 597"/>
              <a:gd name="T41" fmla="*/ 59644057 h 597"/>
              <a:gd name="T42" fmla="*/ 8960365 w 597"/>
              <a:gd name="T43" fmla="*/ 46483132 h 597"/>
              <a:gd name="T44" fmla="*/ 16241158 w 597"/>
              <a:gd name="T45" fmla="*/ 34442455 h 597"/>
              <a:gd name="T46" fmla="*/ 25201523 w 597"/>
              <a:gd name="T47" fmla="*/ 24081355 h 597"/>
              <a:gd name="T48" fmla="*/ 35841989 w 597"/>
              <a:gd name="T49" fmla="*/ 15120961 h 597"/>
              <a:gd name="T50" fmla="*/ 47882628 w 597"/>
              <a:gd name="T51" fmla="*/ 8120605 h 597"/>
              <a:gd name="T52" fmla="*/ 61043512 w 597"/>
              <a:gd name="T53" fmla="*/ 3360214 h 597"/>
              <a:gd name="T54" fmla="*/ 74764253 w 597"/>
              <a:gd name="T55" fmla="*/ 559859 h 597"/>
              <a:gd name="T56" fmla="*/ 88765451 w 597"/>
              <a:gd name="T57" fmla="*/ 279930 h 597"/>
              <a:gd name="T58" fmla="*/ 102766121 w 597"/>
              <a:gd name="T59" fmla="*/ 2520425 h 597"/>
              <a:gd name="T60" fmla="*/ 115927004 w 597"/>
              <a:gd name="T61" fmla="*/ 6720427 h 597"/>
              <a:gd name="T62" fmla="*/ 128247572 w 597"/>
              <a:gd name="T63" fmla="*/ 13160925 h 597"/>
              <a:gd name="T64" fmla="*/ 139448425 w 597"/>
              <a:gd name="T65" fmla="*/ 21561459 h 597"/>
              <a:gd name="T66" fmla="*/ 148968648 w 597"/>
              <a:gd name="T67" fmla="*/ 31922030 h 597"/>
              <a:gd name="T68" fmla="*/ 156529369 w 597"/>
              <a:gd name="T69" fmla="*/ 43402848 h 597"/>
              <a:gd name="T70" fmla="*/ 162409460 w 597"/>
              <a:gd name="T71" fmla="*/ 56003914 h 597"/>
              <a:gd name="T72" fmla="*/ 166049591 w 597"/>
              <a:gd name="T73" fmla="*/ 69724698 h 597"/>
              <a:gd name="T74" fmla="*/ 167169835 w 597"/>
              <a:gd name="T75" fmla="*/ 83725412 h 5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7" h="597">
                <a:moveTo>
                  <a:pt x="597" y="299"/>
                </a:moveTo>
                <a:lnTo>
                  <a:pt x="596" y="324"/>
                </a:lnTo>
                <a:lnTo>
                  <a:pt x="593" y="348"/>
                </a:lnTo>
                <a:lnTo>
                  <a:pt x="587" y="373"/>
                </a:lnTo>
                <a:lnTo>
                  <a:pt x="580" y="397"/>
                </a:lnTo>
                <a:lnTo>
                  <a:pt x="571" y="420"/>
                </a:lnTo>
                <a:lnTo>
                  <a:pt x="559" y="443"/>
                </a:lnTo>
                <a:lnTo>
                  <a:pt x="547" y="463"/>
                </a:lnTo>
                <a:lnTo>
                  <a:pt x="532" y="483"/>
                </a:lnTo>
                <a:lnTo>
                  <a:pt x="516" y="503"/>
                </a:lnTo>
                <a:lnTo>
                  <a:pt x="498" y="520"/>
                </a:lnTo>
                <a:lnTo>
                  <a:pt x="478" y="536"/>
                </a:lnTo>
                <a:lnTo>
                  <a:pt x="458" y="550"/>
                </a:lnTo>
                <a:lnTo>
                  <a:pt x="436" y="562"/>
                </a:lnTo>
                <a:lnTo>
                  <a:pt x="414" y="573"/>
                </a:lnTo>
                <a:lnTo>
                  <a:pt x="391" y="582"/>
                </a:lnTo>
                <a:lnTo>
                  <a:pt x="367" y="588"/>
                </a:lnTo>
                <a:lnTo>
                  <a:pt x="342" y="594"/>
                </a:lnTo>
                <a:lnTo>
                  <a:pt x="317" y="596"/>
                </a:lnTo>
                <a:lnTo>
                  <a:pt x="292" y="597"/>
                </a:lnTo>
                <a:lnTo>
                  <a:pt x="267" y="595"/>
                </a:lnTo>
                <a:lnTo>
                  <a:pt x="243" y="592"/>
                </a:lnTo>
                <a:lnTo>
                  <a:pt x="218" y="585"/>
                </a:lnTo>
                <a:lnTo>
                  <a:pt x="195" y="578"/>
                </a:lnTo>
                <a:lnTo>
                  <a:pt x="171" y="569"/>
                </a:lnTo>
                <a:lnTo>
                  <a:pt x="149" y="557"/>
                </a:lnTo>
                <a:lnTo>
                  <a:pt x="128" y="544"/>
                </a:lnTo>
                <a:lnTo>
                  <a:pt x="109" y="528"/>
                </a:lnTo>
                <a:lnTo>
                  <a:pt x="90" y="511"/>
                </a:lnTo>
                <a:lnTo>
                  <a:pt x="73" y="494"/>
                </a:lnTo>
                <a:lnTo>
                  <a:pt x="58" y="474"/>
                </a:lnTo>
                <a:lnTo>
                  <a:pt x="43" y="453"/>
                </a:lnTo>
                <a:lnTo>
                  <a:pt x="32" y="431"/>
                </a:lnTo>
                <a:lnTo>
                  <a:pt x="21" y="408"/>
                </a:lnTo>
                <a:lnTo>
                  <a:pt x="13" y="384"/>
                </a:lnTo>
                <a:lnTo>
                  <a:pt x="7" y="360"/>
                </a:lnTo>
                <a:lnTo>
                  <a:pt x="2" y="335"/>
                </a:lnTo>
                <a:lnTo>
                  <a:pt x="0" y="311"/>
                </a:lnTo>
                <a:lnTo>
                  <a:pt x="0" y="286"/>
                </a:lnTo>
                <a:lnTo>
                  <a:pt x="2" y="262"/>
                </a:lnTo>
                <a:lnTo>
                  <a:pt x="7" y="237"/>
                </a:lnTo>
                <a:lnTo>
                  <a:pt x="13" y="213"/>
                </a:lnTo>
                <a:lnTo>
                  <a:pt x="21" y="189"/>
                </a:lnTo>
                <a:lnTo>
                  <a:pt x="32" y="166"/>
                </a:lnTo>
                <a:lnTo>
                  <a:pt x="43" y="144"/>
                </a:lnTo>
                <a:lnTo>
                  <a:pt x="58" y="123"/>
                </a:lnTo>
                <a:lnTo>
                  <a:pt x="73" y="104"/>
                </a:lnTo>
                <a:lnTo>
                  <a:pt x="90" y="86"/>
                </a:lnTo>
                <a:lnTo>
                  <a:pt x="109" y="69"/>
                </a:lnTo>
                <a:lnTo>
                  <a:pt x="128" y="54"/>
                </a:lnTo>
                <a:lnTo>
                  <a:pt x="149" y="41"/>
                </a:lnTo>
                <a:lnTo>
                  <a:pt x="171" y="29"/>
                </a:lnTo>
                <a:lnTo>
                  <a:pt x="195" y="19"/>
                </a:lnTo>
                <a:lnTo>
                  <a:pt x="218" y="12"/>
                </a:lnTo>
                <a:lnTo>
                  <a:pt x="243" y="5"/>
                </a:lnTo>
                <a:lnTo>
                  <a:pt x="267" y="2"/>
                </a:lnTo>
                <a:lnTo>
                  <a:pt x="292" y="0"/>
                </a:lnTo>
                <a:lnTo>
                  <a:pt x="317" y="1"/>
                </a:lnTo>
                <a:lnTo>
                  <a:pt x="342" y="3"/>
                </a:lnTo>
                <a:lnTo>
                  <a:pt x="367" y="9"/>
                </a:lnTo>
                <a:lnTo>
                  <a:pt x="391" y="15"/>
                </a:lnTo>
                <a:lnTo>
                  <a:pt x="414" y="24"/>
                </a:lnTo>
                <a:lnTo>
                  <a:pt x="436" y="35"/>
                </a:lnTo>
                <a:lnTo>
                  <a:pt x="458" y="47"/>
                </a:lnTo>
                <a:lnTo>
                  <a:pt x="478" y="62"/>
                </a:lnTo>
                <a:lnTo>
                  <a:pt x="498" y="77"/>
                </a:lnTo>
                <a:lnTo>
                  <a:pt x="516" y="95"/>
                </a:lnTo>
                <a:lnTo>
                  <a:pt x="532" y="114"/>
                </a:lnTo>
                <a:lnTo>
                  <a:pt x="547" y="133"/>
                </a:lnTo>
                <a:lnTo>
                  <a:pt x="559" y="155"/>
                </a:lnTo>
                <a:lnTo>
                  <a:pt x="571" y="177"/>
                </a:lnTo>
                <a:lnTo>
                  <a:pt x="580" y="200"/>
                </a:lnTo>
                <a:lnTo>
                  <a:pt x="587" y="224"/>
                </a:lnTo>
                <a:lnTo>
                  <a:pt x="593" y="249"/>
                </a:lnTo>
                <a:lnTo>
                  <a:pt x="596" y="274"/>
                </a:lnTo>
                <a:lnTo>
                  <a:pt x="597" y="299"/>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322" name="Freeform 66">
            <a:extLst>
              <a:ext uri="{FF2B5EF4-FFF2-40B4-BE49-F238E27FC236}">
                <a16:creationId xmlns:a16="http://schemas.microsoft.com/office/drawing/2014/main" id="{89A0400A-1EDA-5DE9-3664-A7221EB23DB1}"/>
              </a:ext>
            </a:extLst>
          </p:cNvPr>
          <p:cNvSpPr>
            <a:spLocks/>
          </p:cNvSpPr>
          <p:nvPr/>
        </p:nvSpPr>
        <p:spPr bwMode="auto">
          <a:xfrm>
            <a:off x="5474203" y="3253133"/>
            <a:ext cx="236934" cy="236935"/>
          </a:xfrm>
          <a:custGeom>
            <a:avLst/>
            <a:gdLst>
              <a:gd name="T0" fmla="*/ 167169393 w 596"/>
              <a:gd name="T1" fmla="*/ 90749720 h 596"/>
              <a:gd name="T2" fmla="*/ 164640507 w 596"/>
              <a:gd name="T3" fmla="*/ 104516848 h 596"/>
              <a:gd name="T4" fmla="*/ 160145652 w 596"/>
              <a:gd name="T5" fmla="*/ 117721587 h 596"/>
              <a:gd name="T6" fmla="*/ 153402309 w 596"/>
              <a:gd name="T7" fmla="*/ 130084068 h 596"/>
              <a:gd name="T8" fmla="*/ 144412068 w 596"/>
              <a:gd name="T9" fmla="*/ 141322302 h 596"/>
              <a:gd name="T10" fmla="*/ 134297584 w 596"/>
              <a:gd name="T11" fmla="*/ 150594031 h 596"/>
              <a:gd name="T12" fmla="*/ 122216070 w 596"/>
              <a:gd name="T13" fmla="*/ 157898724 h 596"/>
              <a:gd name="T14" fmla="*/ 109292301 w 596"/>
              <a:gd name="T15" fmla="*/ 163517841 h 596"/>
              <a:gd name="T16" fmla="*/ 96087073 w 596"/>
              <a:gd name="T17" fmla="*/ 166608594 h 596"/>
              <a:gd name="T18" fmla="*/ 82039590 w 596"/>
              <a:gd name="T19" fmla="*/ 167451382 h 596"/>
              <a:gd name="T20" fmla="*/ 67991577 w 596"/>
              <a:gd name="T21" fmla="*/ 166046735 h 596"/>
              <a:gd name="T22" fmla="*/ 54505421 w 596"/>
              <a:gd name="T23" fmla="*/ 162113194 h 596"/>
              <a:gd name="T24" fmla="*/ 41862580 w 596"/>
              <a:gd name="T25" fmla="*/ 156494077 h 596"/>
              <a:gd name="T26" fmla="*/ 30062525 w 596"/>
              <a:gd name="T27" fmla="*/ 148346066 h 596"/>
              <a:gd name="T28" fmla="*/ 20228969 w 596"/>
              <a:gd name="T29" fmla="*/ 138512479 h 596"/>
              <a:gd name="T30" fmla="*/ 12080984 w 596"/>
              <a:gd name="T31" fmla="*/ 127274245 h 596"/>
              <a:gd name="T32" fmla="*/ 5900028 w 596"/>
              <a:gd name="T33" fmla="*/ 114631364 h 596"/>
              <a:gd name="T34" fmla="*/ 1685571 w 596"/>
              <a:gd name="T35" fmla="*/ 101145166 h 596"/>
              <a:gd name="T36" fmla="*/ 0 w 596"/>
              <a:gd name="T37" fmla="*/ 87378037 h 596"/>
              <a:gd name="T38" fmla="*/ 561857 w 596"/>
              <a:gd name="T39" fmla="*/ 73329980 h 596"/>
              <a:gd name="T40" fmla="*/ 3652600 w 596"/>
              <a:gd name="T41" fmla="*/ 59563382 h 596"/>
              <a:gd name="T42" fmla="*/ 8428914 w 596"/>
              <a:gd name="T43" fmla="*/ 46358113 h 596"/>
              <a:gd name="T44" fmla="*/ 15733584 w 596"/>
              <a:gd name="T45" fmla="*/ 34558020 h 596"/>
              <a:gd name="T46" fmla="*/ 25286211 w 596"/>
              <a:gd name="T47" fmla="*/ 23881645 h 596"/>
              <a:gd name="T48" fmla="*/ 35681624 w 596"/>
              <a:gd name="T49" fmla="*/ 15171775 h 596"/>
              <a:gd name="T50" fmla="*/ 48043537 w 596"/>
              <a:gd name="T51" fmla="*/ 8148011 h 596"/>
              <a:gd name="T52" fmla="*/ 61248764 w 596"/>
              <a:gd name="T53" fmla="*/ 3090753 h 596"/>
              <a:gd name="T54" fmla="*/ 75015319 w 596"/>
              <a:gd name="T55" fmla="*/ 561859 h 596"/>
              <a:gd name="T56" fmla="*/ 89063332 w 596"/>
              <a:gd name="T57" fmla="*/ 280929 h 596"/>
              <a:gd name="T58" fmla="*/ 102830416 w 596"/>
              <a:gd name="T59" fmla="*/ 2247435 h 596"/>
              <a:gd name="T60" fmla="*/ 116035114 w 596"/>
              <a:gd name="T61" fmla="*/ 6742834 h 596"/>
              <a:gd name="T62" fmla="*/ 128397556 w 596"/>
              <a:gd name="T63" fmla="*/ 13205269 h 596"/>
              <a:gd name="T64" fmla="*/ 139635754 w 596"/>
              <a:gd name="T65" fmla="*/ 21633680 h 596"/>
              <a:gd name="T66" fmla="*/ 149188382 w 596"/>
              <a:gd name="T67" fmla="*/ 31748196 h 596"/>
              <a:gd name="T68" fmla="*/ 157054909 w 596"/>
              <a:gd name="T69" fmla="*/ 43548819 h 596"/>
              <a:gd name="T70" fmla="*/ 162674008 w 596"/>
              <a:gd name="T71" fmla="*/ 56472629 h 596"/>
              <a:gd name="T72" fmla="*/ 166045679 w 596"/>
              <a:gd name="T73" fmla="*/ 69958828 h 596"/>
              <a:gd name="T74" fmla="*/ 167450322 w 596"/>
              <a:gd name="T75" fmla="*/ 83725956 h 5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6" h="596">
                <a:moveTo>
                  <a:pt x="596" y="298"/>
                </a:moveTo>
                <a:lnTo>
                  <a:pt x="595" y="323"/>
                </a:lnTo>
                <a:lnTo>
                  <a:pt x="591" y="347"/>
                </a:lnTo>
                <a:lnTo>
                  <a:pt x="586" y="372"/>
                </a:lnTo>
                <a:lnTo>
                  <a:pt x="579" y="396"/>
                </a:lnTo>
                <a:lnTo>
                  <a:pt x="570" y="419"/>
                </a:lnTo>
                <a:lnTo>
                  <a:pt x="559" y="442"/>
                </a:lnTo>
                <a:lnTo>
                  <a:pt x="546" y="463"/>
                </a:lnTo>
                <a:lnTo>
                  <a:pt x="531" y="483"/>
                </a:lnTo>
                <a:lnTo>
                  <a:pt x="514" y="503"/>
                </a:lnTo>
                <a:lnTo>
                  <a:pt x="497" y="519"/>
                </a:lnTo>
                <a:lnTo>
                  <a:pt x="478" y="536"/>
                </a:lnTo>
                <a:lnTo>
                  <a:pt x="457" y="549"/>
                </a:lnTo>
                <a:lnTo>
                  <a:pt x="435" y="562"/>
                </a:lnTo>
                <a:lnTo>
                  <a:pt x="413" y="573"/>
                </a:lnTo>
                <a:lnTo>
                  <a:pt x="389" y="582"/>
                </a:lnTo>
                <a:lnTo>
                  <a:pt x="366" y="588"/>
                </a:lnTo>
                <a:lnTo>
                  <a:pt x="342" y="593"/>
                </a:lnTo>
                <a:lnTo>
                  <a:pt x="317" y="595"/>
                </a:lnTo>
                <a:lnTo>
                  <a:pt x="292" y="596"/>
                </a:lnTo>
                <a:lnTo>
                  <a:pt x="267" y="594"/>
                </a:lnTo>
                <a:lnTo>
                  <a:pt x="242" y="591"/>
                </a:lnTo>
                <a:lnTo>
                  <a:pt x="218" y="585"/>
                </a:lnTo>
                <a:lnTo>
                  <a:pt x="194" y="577"/>
                </a:lnTo>
                <a:lnTo>
                  <a:pt x="171" y="568"/>
                </a:lnTo>
                <a:lnTo>
                  <a:pt x="149" y="557"/>
                </a:lnTo>
                <a:lnTo>
                  <a:pt x="127" y="543"/>
                </a:lnTo>
                <a:lnTo>
                  <a:pt x="107" y="528"/>
                </a:lnTo>
                <a:lnTo>
                  <a:pt x="90" y="511"/>
                </a:lnTo>
                <a:lnTo>
                  <a:pt x="72" y="493"/>
                </a:lnTo>
                <a:lnTo>
                  <a:pt x="56" y="473"/>
                </a:lnTo>
                <a:lnTo>
                  <a:pt x="43" y="453"/>
                </a:lnTo>
                <a:lnTo>
                  <a:pt x="30" y="431"/>
                </a:lnTo>
                <a:lnTo>
                  <a:pt x="21" y="408"/>
                </a:lnTo>
                <a:lnTo>
                  <a:pt x="13" y="384"/>
                </a:lnTo>
                <a:lnTo>
                  <a:pt x="6" y="360"/>
                </a:lnTo>
                <a:lnTo>
                  <a:pt x="2" y="336"/>
                </a:lnTo>
                <a:lnTo>
                  <a:pt x="0" y="311"/>
                </a:lnTo>
                <a:lnTo>
                  <a:pt x="0" y="286"/>
                </a:lnTo>
                <a:lnTo>
                  <a:pt x="2" y="261"/>
                </a:lnTo>
                <a:lnTo>
                  <a:pt x="6" y="236"/>
                </a:lnTo>
                <a:lnTo>
                  <a:pt x="13" y="212"/>
                </a:lnTo>
                <a:lnTo>
                  <a:pt x="21" y="188"/>
                </a:lnTo>
                <a:lnTo>
                  <a:pt x="30" y="165"/>
                </a:lnTo>
                <a:lnTo>
                  <a:pt x="43" y="143"/>
                </a:lnTo>
                <a:lnTo>
                  <a:pt x="56" y="123"/>
                </a:lnTo>
                <a:lnTo>
                  <a:pt x="72" y="104"/>
                </a:lnTo>
                <a:lnTo>
                  <a:pt x="90" y="85"/>
                </a:lnTo>
                <a:lnTo>
                  <a:pt x="107" y="68"/>
                </a:lnTo>
                <a:lnTo>
                  <a:pt x="127" y="54"/>
                </a:lnTo>
                <a:lnTo>
                  <a:pt x="149" y="40"/>
                </a:lnTo>
                <a:lnTo>
                  <a:pt x="171" y="29"/>
                </a:lnTo>
                <a:lnTo>
                  <a:pt x="194" y="18"/>
                </a:lnTo>
                <a:lnTo>
                  <a:pt x="218" y="11"/>
                </a:lnTo>
                <a:lnTo>
                  <a:pt x="242" y="5"/>
                </a:lnTo>
                <a:lnTo>
                  <a:pt x="267" y="2"/>
                </a:lnTo>
                <a:lnTo>
                  <a:pt x="292" y="0"/>
                </a:lnTo>
                <a:lnTo>
                  <a:pt x="317" y="1"/>
                </a:lnTo>
                <a:lnTo>
                  <a:pt x="342" y="3"/>
                </a:lnTo>
                <a:lnTo>
                  <a:pt x="366" y="8"/>
                </a:lnTo>
                <a:lnTo>
                  <a:pt x="389" y="14"/>
                </a:lnTo>
                <a:lnTo>
                  <a:pt x="413" y="24"/>
                </a:lnTo>
                <a:lnTo>
                  <a:pt x="435" y="34"/>
                </a:lnTo>
                <a:lnTo>
                  <a:pt x="457" y="47"/>
                </a:lnTo>
                <a:lnTo>
                  <a:pt x="478" y="61"/>
                </a:lnTo>
                <a:lnTo>
                  <a:pt x="497" y="77"/>
                </a:lnTo>
                <a:lnTo>
                  <a:pt x="514" y="94"/>
                </a:lnTo>
                <a:lnTo>
                  <a:pt x="531" y="113"/>
                </a:lnTo>
                <a:lnTo>
                  <a:pt x="546" y="133"/>
                </a:lnTo>
                <a:lnTo>
                  <a:pt x="559" y="155"/>
                </a:lnTo>
                <a:lnTo>
                  <a:pt x="570" y="177"/>
                </a:lnTo>
                <a:lnTo>
                  <a:pt x="579" y="201"/>
                </a:lnTo>
                <a:lnTo>
                  <a:pt x="586" y="224"/>
                </a:lnTo>
                <a:lnTo>
                  <a:pt x="591" y="249"/>
                </a:lnTo>
                <a:lnTo>
                  <a:pt x="595" y="273"/>
                </a:lnTo>
                <a:lnTo>
                  <a:pt x="596" y="298"/>
                </a:lnTo>
                <a:close/>
              </a:path>
            </a:pathLst>
          </a:custGeom>
          <a:solidFill>
            <a:schemeClr val="accent4"/>
          </a:solidFill>
          <a:ln>
            <a:noFill/>
          </a:ln>
        </p:spPr>
        <p:txBody>
          <a:bodyPr/>
          <a:lstStyle/>
          <a:p>
            <a:endParaRPr lang="en-US"/>
          </a:p>
        </p:txBody>
      </p:sp>
      <p:sp>
        <p:nvSpPr>
          <p:cNvPr id="480323" name="Freeform 67">
            <a:extLst>
              <a:ext uri="{FF2B5EF4-FFF2-40B4-BE49-F238E27FC236}">
                <a16:creationId xmlns:a16="http://schemas.microsoft.com/office/drawing/2014/main" id="{0B911185-FEBB-F3DF-7B32-EEDF16C6B4A7}"/>
              </a:ext>
            </a:extLst>
          </p:cNvPr>
          <p:cNvSpPr>
            <a:spLocks/>
          </p:cNvSpPr>
          <p:nvPr/>
        </p:nvSpPr>
        <p:spPr bwMode="auto">
          <a:xfrm>
            <a:off x="5474203" y="3253133"/>
            <a:ext cx="236934" cy="236935"/>
          </a:xfrm>
          <a:custGeom>
            <a:avLst/>
            <a:gdLst>
              <a:gd name="T0" fmla="*/ 167169393 w 596"/>
              <a:gd name="T1" fmla="*/ 90749720 h 596"/>
              <a:gd name="T2" fmla="*/ 164640507 w 596"/>
              <a:gd name="T3" fmla="*/ 104516848 h 596"/>
              <a:gd name="T4" fmla="*/ 160145652 w 596"/>
              <a:gd name="T5" fmla="*/ 117721587 h 596"/>
              <a:gd name="T6" fmla="*/ 153402309 w 596"/>
              <a:gd name="T7" fmla="*/ 130084068 h 596"/>
              <a:gd name="T8" fmla="*/ 144412068 w 596"/>
              <a:gd name="T9" fmla="*/ 141322302 h 596"/>
              <a:gd name="T10" fmla="*/ 134297584 w 596"/>
              <a:gd name="T11" fmla="*/ 150594031 h 596"/>
              <a:gd name="T12" fmla="*/ 122216070 w 596"/>
              <a:gd name="T13" fmla="*/ 157898724 h 596"/>
              <a:gd name="T14" fmla="*/ 109292301 w 596"/>
              <a:gd name="T15" fmla="*/ 163517841 h 596"/>
              <a:gd name="T16" fmla="*/ 96087073 w 596"/>
              <a:gd name="T17" fmla="*/ 166608594 h 596"/>
              <a:gd name="T18" fmla="*/ 82039590 w 596"/>
              <a:gd name="T19" fmla="*/ 167451382 h 596"/>
              <a:gd name="T20" fmla="*/ 67991577 w 596"/>
              <a:gd name="T21" fmla="*/ 166046735 h 596"/>
              <a:gd name="T22" fmla="*/ 54505421 w 596"/>
              <a:gd name="T23" fmla="*/ 162113194 h 596"/>
              <a:gd name="T24" fmla="*/ 41862580 w 596"/>
              <a:gd name="T25" fmla="*/ 156494077 h 596"/>
              <a:gd name="T26" fmla="*/ 30062525 w 596"/>
              <a:gd name="T27" fmla="*/ 148346066 h 596"/>
              <a:gd name="T28" fmla="*/ 20228969 w 596"/>
              <a:gd name="T29" fmla="*/ 138512479 h 596"/>
              <a:gd name="T30" fmla="*/ 12080984 w 596"/>
              <a:gd name="T31" fmla="*/ 127274245 h 596"/>
              <a:gd name="T32" fmla="*/ 5900028 w 596"/>
              <a:gd name="T33" fmla="*/ 114631364 h 596"/>
              <a:gd name="T34" fmla="*/ 1685571 w 596"/>
              <a:gd name="T35" fmla="*/ 101145166 h 596"/>
              <a:gd name="T36" fmla="*/ 0 w 596"/>
              <a:gd name="T37" fmla="*/ 87378037 h 596"/>
              <a:gd name="T38" fmla="*/ 561857 w 596"/>
              <a:gd name="T39" fmla="*/ 73329980 h 596"/>
              <a:gd name="T40" fmla="*/ 3652600 w 596"/>
              <a:gd name="T41" fmla="*/ 59563382 h 596"/>
              <a:gd name="T42" fmla="*/ 8428914 w 596"/>
              <a:gd name="T43" fmla="*/ 46358113 h 596"/>
              <a:gd name="T44" fmla="*/ 15733584 w 596"/>
              <a:gd name="T45" fmla="*/ 34558020 h 596"/>
              <a:gd name="T46" fmla="*/ 25286211 w 596"/>
              <a:gd name="T47" fmla="*/ 23881645 h 596"/>
              <a:gd name="T48" fmla="*/ 35681624 w 596"/>
              <a:gd name="T49" fmla="*/ 15171775 h 596"/>
              <a:gd name="T50" fmla="*/ 48043537 w 596"/>
              <a:gd name="T51" fmla="*/ 8148011 h 596"/>
              <a:gd name="T52" fmla="*/ 61248764 w 596"/>
              <a:gd name="T53" fmla="*/ 3090753 h 596"/>
              <a:gd name="T54" fmla="*/ 75015319 w 596"/>
              <a:gd name="T55" fmla="*/ 561859 h 596"/>
              <a:gd name="T56" fmla="*/ 89063332 w 596"/>
              <a:gd name="T57" fmla="*/ 280929 h 596"/>
              <a:gd name="T58" fmla="*/ 102830416 w 596"/>
              <a:gd name="T59" fmla="*/ 2247435 h 596"/>
              <a:gd name="T60" fmla="*/ 116035114 w 596"/>
              <a:gd name="T61" fmla="*/ 6742834 h 596"/>
              <a:gd name="T62" fmla="*/ 128397556 w 596"/>
              <a:gd name="T63" fmla="*/ 13205269 h 596"/>
              <a:gd name="T64" fmla="*/ 139635754 w 596"/>
              <a:gd name="T65" fmla="*/ 21633680 h 596"/>
              <a:gd name="T66" fmla="*/ 149188382 w 596"/>
              <a:gd name="T67" fmla="*/ 31748196 h 596"/>
              <a:gd name="T68" fmla="*/ 157054909 w 596"/>
              <a:gd name="T69" fmla="*/ 43548819 h 596"/>
              <a:gd name="T70" fmla="*/ 162674008 w 596"/>
              <a:gd name="T71" fmla="*/ 56472629 h 596"/>
              <a:gd name="T72" fmla="*/ 166045679 w 596"/>
              <a:gd name="T73" fmla="*/ 69958828 h 596"/>
              <a:gd name="T74" fmla="*/ 167450322 w 596"/>
              <a:gd name="T75" fmla="*/ 83725956 h 5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6" h="596">
                <a:moveTo>
                  <a:pt x="596" y="298"/>
                </a:moveTo>
                <a:lnTo>
                  <a:pt x="595" y="323"/>
                </a:lnTo>
                <a:lnTo>
                  <a:pt x="591" y="347"/>
                </a:lnTo>
                <a:lnTo>
                  <a:pt x="586" y="372"/>
                </a:lnTo>
                <a:lnTo>
                  <a:pt x="579" y="396"/>
                </a:lnTo>
                <a:lnTo>
                  <a:pt x="570" y="419"/>
                </a:lnTo>
                <a:lnTo>
                  <a:pt x="559" y="442"/>
                </a:lnTo>
                <a:lnTo>
                  <a:pt x="546" y="463"/>
                </a:lnTo>
                <a:lnTo>
                  <a:pt x="531" y="483"/>
                </a:lnTo>
                <a:lnTo>
                  <a:pt x="514" y="503"/>
                </a:lnTo>
                <a:lnTo>
                  <a:pt x="497" y="519"/>
                </a:lnTo>
                <a:lnTo>
                  <a:pt x="478" y="536"/>
                </a:lnTo>
                <a:lnTo>
                  <a:pt x="457" y="549"/>
                </a:lnTo>
                <a:lnTo>
                  <a:pt x="435" y="562"/>
                </a:lnTo>
                <a:lnTo>
                  <a:pt x="413" y="573"/>
                </a:lnTo>
                <a:lnTo>
                  <a:pt x="389" y="582"/>
                </a:lnTo>
                <a:lnTo>
                  <a:pt x="366" y="588"/>
                </a:lnTo>
                <a:lnTo>
                  <a:pt x="342" y="593"/>
                </a:lnTo>
                <a:lnTo>
                  <a:pt x="317" y="595"/>
                </a:lnTo>
                <a:lnTo>
                  <a:pt x="292" y="596"/>
                </a:lnTo>
                <a:lnTo>
                  <a:pt x="267" y="594"/>
                </a:lnTo>
                <a:lnTo>
                  <a:pt x="242" y="591"/>
                </a:lnTo>
                <a:lnTo>
                  <a:pt x="218" y="585"/>
                </a:lnTo>
                <a:lnTo>
                  <a:pt x="194" y="577"/>
                </a:lnTo>
                <a:lnTo>
                  <a:pt x="171" y="568"/>
                </a:lnTo>
                <a:lnTo>
                  <a:pt x="149" y="557"/>
                </a:lnTo>
                <a:lnTo>
                  <a:pt x="127" y="543"/>
                </a:lnTo>
                <a:lnTo>
                  <a:pt x="107" y="528"/>
                </a:lnTo>
                <a:lnTo>
                  <a:pt x="90" y="511"/>
                </a:lnTo>
                <a:lnTo>
                  <a:pt x="72" y="493"/>
                </a:lnTo>
                <a:lnTo>
                  <a:pt x="56" y="473"/>
                </a:lnTo>
                <a:lnTo>
                  <a:pt x="43" y="453"/>
                </a:lnTo>
                <a:lnTo>
                  <a:pt x="30" y="431"/>
                </a:lnTo>
                <a:lnTo>
                  <a:pt x="21" y="408"/>
                </a:lnTo>
                <a:lnTo>
                  <a:pt x="13" y="384"/>
                </a:lnTo>
                <a:lnTo>
                  <a:pt x="6" y="360"/>
                </a:lnTo>
                <a:lnTo>
                  <a:pt x="2" y="336"/>
                </a:lnTo>
                <a:lnTo>
                  <a:pt x="0" y="311"/>
                </a:lnTo>
                <a:lnTo>
                  <a:pt x="0" y="286"/>
                </a:lnTo>
                <a:lnTo>
                  <a:pt x="2" y="261"/>
                </a:lnTo>
                <a:lnTo>
                  <a:pt x="6" y="236"/>
                </a:lnTo>
                <a:lnTo>
                  <a:pt x="13" y="212"/>
                </a:lnTo>
                <a:lnTo>
                  <a:pt x="21" y="188"/>
                </a:lnTo>
                <a:lnTo>
                  <a:pt x="30" y="165"/>
                </a:lnTo>
                <a:lnTo>
                  <a:pt x="43" y="143"/>
                </a:lnTo>
                <a:lnTo>
                  <a:pt x="56" y="123"/>
                </a:lnTo>
                <a:lnTo>
                  <a:pt x="72" y="104"/>
                </a:lnTo>
                <a:lnTo>
                  <a:pt x="90" y="85"/>
                </a:lnTo>
                <a:lnTo>
                  <a:pt x="107" y="68"/>
                </a:lnTo>
                <a:lnTo>
                  <a:pt x="127" y="54"/>
                </a:lnTo>
                <a:lnTo>
                  <a:pt x="149" y="40"/>
                </a:lnTo>
                <a:lnTo>
                  <a:pt x="171" y="29"/>
                </a:lnTo>
                <a:lnTo>
                  <a:pt x="194" y="18"/>
                </a:lnTo>
                <a:lnTo>
                  <a:pt x="218" y="11"/>
                </a:lnTo>
                <a:lnTo>
                  <a:pt x="242" y="5"/>
                </a:lnTo>
                <a:lnTo>
                  <a:pt x="267" y="2"/>
                </a:lnTo>
                <a:lnTo>
                  <a:pt x="292" y="0"/>
                </a:lnTo>
                <a:lnTo>
                  <a:pt x="317" y="1"/>
                </a:lnTo>
                <a:lnTo>
                  <a:pt x="342" y="3"/>
                </a:lnTo>
                <a:lnTo>
                  <a:pt x="366" y="8"/>
                </a:lnTo>
                <a:lnTo>
                  <a:pt x="389" y="14"/>
                </a:lnTo>
                <a:lnTo>
                  <a:pt x="413" y="24"/>
                </a:lnTo>
                <a:lnTo>
                  <a:pt x="435" y="34"/>
                </a:lnTo>
                <a:lnTo>
                  <a:pt x="457" y="47"/>
                </a:lnTo>
                <a:lnTo>
                  <a:pt x="478" y="61"/>
                </a:lnTo>
                <a:lnTo>
                  <a:pt x="497" y="77"/>
                </a:lnTo>
                <a:lnTo>
                  <a:pt x="514" y="94"/>
                </a:lnTo>
                <a:lnTo>
                  <a:pt x="531" y="113"/>
                </a:lnTo>
                <a:lnTo>
                  <a:pt x="546" y="133"/>
                </a:lnTo>
                <a:lnTo>
                  <a:pt x="559" y="155"/>
                </a:lnTo>
                <a:lnTo>
                  <a:pt x="570" y="177"/>
                </a:lnTo>
                <a:lnTo>
                  <a:pt x="579" y="201"/>
                </a:lnTo>
                <a:lnTo>
                  <a:pt x="586" y="224"/>
                </a:lnTo>
                <a:lnTo>
                  <a:pt x="591" y="249"/>
                </a:lnTo>
                <a:lnTo>
                  <a:pt x="595" y="273"/>
                </a:lnTo>
                <a:lnTo>
                  <a:pt x="596" y="298"/>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324" name="Freeform 68">
            <a:extLst>
              <a:ext uri="{FF2B5EF4-FFF2-40B4-BE49-F238E27FC236}">
                <a16:creationId xmlns:a16="http://schemas.microsoft.com/office/drawing/2014/main" id="{E8ED061D-28C4-F031-9B0D-50020CDB5CB5}"/>
              </a:ext>
            </a:extLst>
          </p:cNvPr>
          <p:cNvSpPr>
            <a:spLocks/>
          </p:cNvSpPr>
          <p:nvPr/>
        </p:nvSpPr>
        <p:spPr bwMode="auto">
          <a:xfrm>
            <a:off x="4820549" y="2142280"/>
            <a:ext cx="236935" cy="236934"/>
          </a:xfrm>
          <a:custGeom>
            <a:avLst/>
            <a:gdLst>
              <a:gd name="T0" fmla="*/ 167450880 w 595"/>
              <a:gd name="T1" fmla="*/ 90725481 h 597"/>
              <a:gd name="T2" fmla="*/ 165195421 w 595"/>
              <a:gd name="T3" fmla="*/ 104446222 h 597"/>
              <a:gd name="T4" fmla="*/ 160403100 w 595"/>
              <a:gd name="T5" fmla="*/ 117607106 h 597"/>
              <a:gd name="T6" fmla="*/ 153637783 w 595"/>
              <a:gd name="T7" fmla="*/ 129927674 h 597"/>
              <a:gd name="T8" fmla="*/ 144898409 w 595"/>
              <a:gd name="T9" fmla="*/ 140848069 h 597"/>
              <a:gd name="T10" fmla="*/ 134467970 w 595"/>
              <a:gd name="T11" fmla="*/ 150088892 h 597"/>
              <a:gd name="T12" fmla="*/ 122628401 w 595"/>
              <a:gd name="T13" fmla="*/ 157369155 h 597"/>
              <a:gd name="T14" fmla="*/ 109660570 w 595"/>
              <a:gd name="T15" fmla="*/ 162969846 h 597"/>
              <a:gd name="T16" fmla="*/ 95847473 w 595"/>
              <a:gd name="T17" fmla="*/ 166330049 h 597"/>
              <a:gd name="T18" fmla="*/ 82033845 w 595"/>
              <a:gd name="T19" fmla="*/ 167169835 h 597"/>
              <a:gd name="T20" fmla="*/ 67938816 w 595"/>
              <a:gd name="T21" fmla="*/ 165769663 h 597"/>
              <a:gd name="T22" fmla="*/ 54407652 w 595"/>
              <a:gd name="T23" fmla="*/ 161849602 h 597"/>
              <a:gd name="T24" fmla="*/ 41439821 w 595"/>
              <a:gd name="T25" fmla="*/ 155968982 h 597"/>
              <a:gd name="T26" fmla="*/ 30163586 w 595"/>
              <a:gd name="T27" fmla="*/ 147848933 h 597"/>
              <a:gd name="T28" fmla="*/ 20015080 w 595"/>
              <a:gd name="T29" fmla="*/ 138328181 h 597"/>
              <a:gd name="T30" fmla="*/ 11840101 w 595"/>
              <a:gd name="T31" fmla="*/ 126847399 h 597"/>
              <a:gd name="T32" fmla="*/ 5356185 w 595"/>
              <a:gd name="T33" fmla="*/ 114246903 h 597"/>
              <a:gd name="T34" fmla="*/ 1691595 w 595"/>
              <a:gd name="T35" fmla="*/ 100806090 h 597"/>
              <a:gd name="T36" fmla="*/ 0 w 595"/>
              <a:gd name="T37" fmla="*/ 87365278 h 597"/>
              <a:gd name="T38" fmla="*/ 563865 w 595"/>
              <a:gd name="T39" fmla="*/ 73364080 h 597"/>
              <a:gd name="T40" fmla="*/ 3382658 w 595"/>
              <a:gd name="T41" fmla="*/ 59643339 h 597"/>
              <a:gd name="T42" fmla="*/ 8456911 w 595"/>
              <a:gd name="T43" fmla="*/ 46482985 h 597"/>
              <a:gd name="T44" fmla="*/ 15786624 w 595"/>
              <a:gd name="T45" fmla="*/ 34441816 h 597"/>
              <a:gd name="T46" fmla="*/ 24807400 w 595"/>
              <a:gd name="T47" fmla="*/ 24081279 h 597"/>
              <a:gd name="T48" fmla="*/ 35801704 w 595"/>
              <a:gd name="T49" fmla="*/ 15120914 h 597"/>
              <a:gd name="T50" fmla="*/ 47923737 w 595"/>
              <a:gd name="T51" fmla="*/ 8120579 h 597"/>
              <a:gd name="T52" fmla="*/ 61172969 w 595"/>
              <a:gd name="T53" fmla="*/ 3360203 h 597"/>
              <a:gd name="T54" fmla="*/ 74986596 w 595"/>
              <a:gd name="T55" fmla="*/ 559857 h 597"/>
              <a:gd name="T56" fmla="*/ 89081626 w 595"/>
              <a:gd name="T57" fmla="*/ 279929 h 597"/>
              <a:gd name="T58" fmla="*/ 102894722 w 595"/>
              <a:gd name="T59" fmla="*/ 2519888 h 597"/>
              <a:gd name="T60" fmla="*/ 116144485 w 595"/>
              <a:gd name="T61" fmla="*/ 6720406 h 597"/>
              <a:gd name="T62" fmla="*/ 128547920 w 595"/>
              <a:gd name="T63" fmla="*/ 13160883 h 597"/>
              <a:gd name="T64" fmla="*/ 139824156 w 595"/>
              <a:gd name="T65" fmla="*/ 21561391 h 597"/>
              <a:gd name="T66" fmla="*/ 149408797 w 595"/>
              <a:gd name="T67" fmla="*/ 31921929 h 597"/>
              <a:gd name="T68" fmla="*/ 157020442 w 595"/>
              <a:gd name="T69" fmla="*/ 43402710 h 597"/>
              <a:gd name="T70" fmla="*/ 162940492 w 595"/>
              <a:gd name="T71" fmla="*/ 56003207 h 597"/>
              <a:gd name="T72" fmla="*/ 166605083 w 595"/>
              <a:gd name="T73" fmla="*/ 69723948 h 597"/>
              <a:gd name="T74" fmla="*/ 167732813 w 595"/>
              <a:gd name="T75" fmla="*/ 83725147 h 5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5" h="597">
                <a:moveTo>
                  <a:pt x="595" y="299"/>
                </a:moveTo>
                <a:lnTo>
                  <a:pt x="594" y="324"/>
                </a:lnTo>
                <a:lnTo>
                  <a:pt x="591" y="348"/>
                </a:lnTo>
                <a:lnTo>
                  <a:pt x="586" y="373"/>
                </a:lnTo>
                <a:lnTo>
                  <a:pt x="578" y="397"/>
                </a:lnTo>
                <a:lnTo>
                  <a:pt x="569" y="420"/>
                </a:lnTo>
                <a:lnTo>
                  <a:pt x="557" y="443"/>
                </a:lnTo>
                <a:lnTo>
                  <a:pt x="545" y="464"/>
                </a:lnTo>
                <a:lnTo>
                  <a:pt x="530" y="483"/>
                </a:lnTo>
                <a:lnTo>
                  <a:pt x="514" y="503"/>
                </a:lnTo>
                <a:lnTo>
                  <a:pt x="496" y="520"/>
                </a:lnTo>
                <a:lnTo>
                  <a:pt x="477" y="536"/>
                </a:lnTo>
                <a:lnTo>
                  <a:pt x="456" y="550"/>
                </a:lnTo>
                <a:lnTo>
                  <a:pt x="435" y="562"/>
                </a:lnTo>
                <a:lnTo>
                  <a:pt x="412" y="573"/>
                </a:lnTo>
                <a:lnTo>
                  <a:pt x="389" y="582"/>
                </a:lnTo>
                <a:lnTo>
                  <a:pt x="365" y="588"/>
                </a:lnTo>
                <a:lnTo>
                  <a:pt x="340" y="594"/>
                </a:lnTo>
                <a:lnTo>
                  <a:pt x="316" y="596"/>
                </a:lnTo>
                <a:lnTo>
                  <a:pt x="291" y="597"/>
                </a:lnTo>
                <a:lnTo>
                  <a:pt x="266" y="595"/>
                </a:lnTo>
                <a:lnTo>
                  <a:pt x="241" y="592"/>
                </a:lnTo>
                <a:lnTo>
                  <a:pt x="217" y="585"/>
                </a:lnTo>
                <a:lnTo>
                  <a:pt x="193" y="578"/>
                </a:lnTo>
                <a:lnTo>
                  <a:pt x="170" y="569"/>
                </a:lnTo>
                <a:lnTo>
                  <a:pt x="147" y="557"/>
                </a:lnTo>
                <a:lnTo>
                  <a:pt x="127" y="544"/>
                </a:lnTo>
                <a:lnTo>
                  <a:pt x="107" y="528"/>
                </a:lnTo>
                <a:lnTo>
                  <a:pt x="88" y="511"/>
                </a:lnTo>
                <a:lnTo>
                  <a:pt x="71" y="494"/>
                </a:lnTo>
                <a:lnTo>
                  <a:pt x="56" y="474"/>
                </a:lnTo>
                <a:lnTo>
                  <a:pt x="42" y="453"/>
                </a:lnTo>
                <a:lnTo>
                  <a:pt x="30" y="431"/>
                </a:lnTo>
                <a:lnTo>
                  <a:pt x="19" y="408"/>
                </a:lnTo>
                <a:lnTo>
                  <a:pt x="12" y="384"/>
                </a:lnTo>
                <a:lnTo>
                  <a:pt x="6" y="360"/>
                </a:lnTo>
                <a:lnTo>
                  <a:pt x="2" y="336"/>
                </a:lnTo>
                <a:lnTo>
                  <a:pt x="0" y="312"/>
                </a:lnTo>
                <a:lnTo>
                  <a:pt x="0" y="287"/>
                </a:lnTo>
                <a:lnTo>
                  <a:pt x="2" y="262"/>
                </a:lnTo>
                <a:lnTo>
                  <a:pt x="6" y="237"/>
                </a:lnTo>
                <a:lnTo>
                  <a:pt x="12" y="213"/>
                </a:lnTo>
                <a:lnTo>
                  <a:pt x="19" y="189"/>
                </a:lnTo>
                <a:lnTo>
                  <a:pt x="30" y="166"/>
                </a:lnTo>
                <a:lnTo>
                  <a:pt x="42" y="144"/>
                </a:lnTo>
                <a:lnTo>
                  <a:pt x="56" y="123"/>
                </a:lnTo>
                <a:lnTo>
                  <a:pt x="71" y="104"/>
                </a:lnTo>
                <a:lnTo>
                  <a:pt x="88" y="86"/>
                </a:lnTo>
                <a:lnTo>
                  <a:pt x="107" y="69"/>
                </a:lnTo>
                <a:lnTo>
                  <a:pt x="127" y="54"/>
                </a:lnTo>
                <a:lnTo>
                  <a:pt x="147" y="41"/>
                </a:lnTo>
                <a:lnTo>
                  <a:pt x="170" y="29"/>
                </a:lnTo>
                <a:lnTo>
                  <a:pt x="193" y="19"/>
                </a:lnTo>
                <a:lnTo>
                  <a:pt x="217" y="12"/>
                </a:lnTo>
                <a:lnTo>
                  <a:pt x="241" y="5"/>
                </a:lnTo>
                <a:lnTo>
                  <a:pt x="266" y="2"/>
                </a:lnTo>
                <a:lnTo>
                  <a:pt x="291" y="0"/>
                </a:lnTo>
                <a:lnTo>
                  <a:pt x="316" y="1"/>
                </a:lnTo>
                <a:lnTo>
                  <a:pt x="340" y="3"/>
                </a:lnTo>
                <a:lnTo>
                  <a:pt x="365" y="9"/>
                </a:lnTo>
                <a:lnTo>
                  <a:pt x="389" y="15"/>
                </a:lnTo>
                <a:lnTo>
                  <a:pt x="412" y="24"/>
                </a:lnTo>
                <a:lnTo>
                  <a:pt x="435" y="35"/>
                </a:lnTo>
                <a:lnTo>
                  <a:pt x="456" y="47"/>
                </a:lnTo>
                <a:lnTo>
                  <a:pt x="477" y="62"/>
                </a:lnTo>
                <a:lnTo>
                  <a:pt x="496" y="77"/>
                </a:lnTo>
                <a:lnTo>
                  <a:pt x="514" y="95"/>
                </a:lnTo>
                <a:lnTo>
                  <a:pt x="530" y="114"/>
                </a:lnTo>
                <a:lnTo>
                  <a:pt x="545" y="134"/>
                </a:lnTo>
                <a:lnTo>
                  <a:pt x="557" y="155"/>
                </a:lnTo>
                <a:lnTo>
                  <a:pt x="569" y="177"/>
                </a:lnTo>
                <a:lnTo>
                  <a:pt x="578" y="200"/>
                </a:lnTo>
                <a:lnTo>
                  <a:pt x="586" y="224"/>
                </a:lnTo>
                <a:lnTo>
                  <a:pt x="591" y="249"/>
                </a:lnTo>
                <a:lnTo>
                  <a:pt x="594" y="274"/>
                </a:lnTo>
                <a:lnTo>
                  <a:pt x="595" y="299"/>
                </a:lnTo>
                <a:close/>
              </a:path>
            </a:pathLst>
          </a:custGeom>
          <a:solidFill>
            <a:srgbClr val="A50069"/>
          </a:solidFill>
          <a:ln>
            <a:noFill/>
          </a:ln>
        </p:spPr>
        <p:txBody>
          <a:bodyPr/>
          <a:lstStyle/>
          <a:p>
            <a:endParaRPr lang="en-US"/>
          </a:p>
        </p:txBody>
      </p:sp>
      <p:sp>
        <p:nvSpPr>
          <p:cNvPr id="480325" name="Freeform 69">
            <a:extLst>
              <a:ext uri="{FF2B5EF4-FFF2-40B4-BE49-F238E27FC236}">
                <a16:creationId xmlns:a16="http://schemas.microsoft.com/office/drawing/2014/main" id="{BB5BD90D-D33A-2DB3-5676-FC9949D1C1D3}"/>
              </a:ext>
            </a:extLst>
          </p:cNvPr>
          <p:cNvSpPr>
            <a:spLocks/>
          </p:cNvSpPr>
          <p:nvPr/>
        </p:nvSpPr>
        <p:spPr bwMode="auto">
          <a:xfrm>
            <a:off x="4820549" y="2142280"/>
            <a:ext cx="236935" cy="236934"/>
          </a:xfrm>
          <a:custGeom>
            <a:avLst/>
            <a:gdLst>
              <a:gd name="T0" fmla="*/ 167450880 w 595"/>
              <a:gd name="T1" fmla="*/ 90725481 h 597"/>
              <a:gd name="T2" fmla="*/ 165195421 w 595"/>
              <a:gd name="T3" fmla="*/ 104446222 h 597"/>
              <a:gd name="T4" fmla="*/ 160403100 w 595"/>
              <a:gd name="T5" fmla="*/ 117607106 h 597"/>
              <a:gd name="T6" fmla="*/ 153637783 w 595"/>
              <a:gd name="T7" fmla="*/ 129927674 h 597"/>
              <a:gd name="T8" fmla="*/ 144898409 w 595"/>
              <a:gd name="T9" fmla="*/ 140848069 h 597"/>
              <a:gd name="T10" fmla="*/ 134467970 w 595"/>
              <a:gd name="T11" fmla="*/ 150088892 h 597"/>
              <a:gd name="T12" fmla="*/ 122628401 w 595"/>
              <a:gd name="T13" fmla="*/ 157369155 h 597"/>
              <a:gd name="T14" fmla="*/ 109660570 w 595"/>
              <a:gd name="T15" fmla="*/ 162969846 h 597"/>
              <a:gd name="T16" fmla="*/ 95847473 w 595"/>
              <a:gd name="T17" fmla="*/ 166330049 h 597"/>
              <a:gd name="T18" fmla="*/ 82033845 w 595"/>
              <a:gd name="T19" fmla="*/ 167169835 h 597"/>
              <a:gd name="T20" fmla="*/ 67938816 w 595"/>
              <a:gd name="T21" fmla="*/ 165769663 h 597"/>
              <a:gd name="T22" fmla="*/ 54407652 w 595"/>
              <a:gd name="T23" fmla="*/ 161849602 h 597"/>
              <a:gd name="T24" fmla="*/ 41439821 w 595"/>
              <a:gd name="T25" fmla="*/ 155968982 h 597"/>
              <a:gd name="T26" fmla="*/ 30163586 w 595"/>
              <a:gd name="T27" fmla="*/ 147848933 h 597"/>
              <a:gd name="T28" fmla="*/ 20015080 w 595"/>
              <a:gd name="T29" fmla="*/ 138328181 h 597"/>
              <a:gd name="T30" fmla="*/ 11840101 w 595"/>
              <a:gd name="T31" fmla="*/ 126847399 h 597"/>
              <a:gd name="T32" fmla="*/ 5356185 w 595"/>
              <a:gd name="T33" fmla="*/ 114246903 h 597"/>
              <a:gd name="T34" fmla="*/ 1691595 w 595"/>
              <a:gd name="T35" fmla="*/ 100806090 h 597"/>
              <a:gd name="T36" fmla="*/ 0 w 595"/>
              <a:gd name="T37" fmla="*/ 87365278 h 597"/>
              <a:gd name="T38" fmla="*/ 563865 w 595"/>
              <a:gd name="T39" fmla="*/ 73364080 h 597"/>
              <a:gd name="T40" fmla="*/ 3382658 w 595"/>
              <a:gd name="T41" fmla="*/ 59643339 h 597"/>
              <a:gd name="T42" fmla="*/ 8456911 w 595"/>
              <a:gd name="T43" fmla="*/ 46482985 h 597"/>
              <a:gd name="T44" fmla="*/ 15786624 w 595"/>
              <a:gd name="T45" fmla="*/ 34441816 h 597"/>
              <a:gd name="T46" fmla="*/ 24807400 w 595"/>
              <a:gd name="T47" fmla="*/ 24081279 h 597"/>
              <a:gd name="T48" fmla="*/ 35801704 w 595"/>
              <a:gd name="T49" fmla="*/ 15120914 h 597"/>
              <a:gd name="T50" fmla="*/ 47923737 w 595"/>
              <a:gd name="T51" fmla="*/ 8120579 h 597"/>
              <a:gd name="T52" fmla="*/ 61172969 w 595"/>
              <a:gd name="T53" fmla="*/ 3360203 h 597"/>
              <a:gd name="T54" fmla="*/ 74986596 w 595"/>
              <a:gd name="T55" fmla="*/ 559857 h 597"/>
              <a:gd name="T56" fmla="*/ 89081626 w 595"/>
              <a:gd name="T57" fmla="*/ 279929 h 597"/>
              <a:gd name="T58" fmla="*/ 102894722 w 595"/>
              <a:gd name="T59" fmla="*/ 2519888 h 597"/>
              <a:gd name="T60" fmla="*/ 116144485 w 595"/>
              <a:gd name="T61" fmla="*/ 6720406 h 597"/>
              <a:gd name="T62" fmla="*/ 128547920 w 595"/>
              <a:gd name="T63" fmla="*/ 13160883 h 597"/>
              <a:gd name="T64" fmla="*/ 139824156 w 595"/>
              <a:gd name="T65" fmla="*/ 21561391 h 597"/>
              <a:gd name="T66" fmla="*/ 149408797 w 595"/>
              <a:gd name="T67" fmla="*/ 31921929 h 597"/>
              <a:gd name="T68" fmla="*/ 157020442 w 595"/>
              <a:gd name="T69" fmla="*/ 43402710 h 597"/>
              <a:gd name="T70" fmla="*/ 162940492 w 595"/>
              <a:gd name="T71" fmla="*/ 56003207 h 597"/>
              <a:gd name="T72" fmla="*/ 166605083 w 595"/>
              <a:gd name="T73" fmla="*/ 69723948 h 597"/>
              <a:gd name="T74" fmla="*/ 167732813 w 595"/>
              <a:gd name="T75" fmla="*/ 83725147 h 5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5" h="597">
                <a:moveTo>
                  <a:pt x="595" y="299"/>
                </a:moveTo>
                <a:lnTo>
                  <a:pt x="594" y="324"/>
                </a:lnTo>
                <a:lnTo>
                  <a:pt x="591" y="348"/>
                </a:lnTo>
                <a:lnTo>
                  <a:pt x="586" y="373"/>
                </a:lnTo>
                <a:lnTo>
                  <a:pt x="578" y="397"/>
                </a:lnTo>
                <a:lnTo>
                  <a:pt x="569" y="420"/>
                </a:lnTo>
                <a:lnTo>
                  <a:pt x="557" y="443"/>
                </a:lnTo>
                <a:lnTo>
                  <a:pt x="545" y="464"/>
                </a:lnTo>
                <a:lnTo>
                  <a:pt x="530" y="483"/>
                </a:lnTo>
                <a:lnTo>
                  <a:pt x="514" y="503"/>
                </a:lnTo>
                <a:lnTo>
                  <a:pt x="496" y="520"/>
                </a:lnTo>
                <a:lnTo>
                  <a:pt x="477" y="536"/>
                </a:lnTo>
                <a:lnTo>
                  <a:pt x="456" y="550"/>
                </a:lnTo>
                <a:lnTo>
                  <a:pt x="435" y="562"/>
                </a:lnTo>
                <a:lnTo>
                  <a:pt x="412" y="573"/>
                </a:lnTo>
                <a:lnTo>
                  <a:pt x="389" y="582"/>
                </a:lnTo>
                <a:lnTo>
                  <a:pt x="365" y="588"/>
                </a:lnTo>
                <a:lnTo>
                  <a:pt x="340" y="594"/>
                </a:lnTo>
                <a:lnTo>
                  <a:pt x="316" y="596"/>
                </a:lnTo>
                <a:lnTo>
                  <a:pt x="291" y="597"/>
                </a:lnTo>
                <a:lnTo>
                  <a:pt x="266" y="595"/>
                </a:lnTo>
                <a:lnTo>
                  <a:pt x="241" y="592"/>
                </a:lnTo>
                <a:lnTo>
                  <a:pt x="217" y="585"/>
                </a:lnTo>
                <a:lnTo>
                  <a:pt x="193" y="578"/>
                </a:lnTo>
                <a:lnTo>
                  <a:pt x="170" y="569"/>
                </a:lnTo>
                <a:lnTo>
                  <a:pt x="147" y="557"/>
                </a:lnTo>
                <a:lnTo>
                  <a:pt x="127" y="544"/>
                </a:lnTo>
                <a:lnTo>
                  <a:pt x="107" y="528"/>
                </a:lnTo>
                <a:lnTo>
                  <a:pt x="88" y="511"/>
                </a:lnTo>
                <a:lnTo>
                  <a:pt x="71" y="494"/>
                </a:lnTo>
                <a:lnTo>
                  <a:pt x="56" y="474"/>
                </a:lnTo>
                <a:lnTo>
                  <a:pt x="42" y="453"/>
                </a:lnTo>
                <a:lnTo>
                  <a:pt x="30" y="431"/>
                </a:lnTo>
                <a:lnTo>
                  <a:pt x="19" y="408"/>
                </a:lnTo>
                <a:lnTo>
                  <a:pt x="12" y="384"/>
                </a:lnTo>
                <a:lnTo>
                  <a:pt x="6" y="360"/>
                </a:lnTo>
                <a:lnTo>
                  <a:pt x="2" y="336"/>
                </a:lnTo>
                <a:lnTo>
                  <a:pt x="0" y="312"/>
                </a:lnTo>
                <a:lnTo>
                  <a:pt x="0" y="287"/>
                </a:lnTo>
                <a:lnTo>
                  <a:pt x="2" y="262"/>
                </a:lnTo>
                <a:lnTo>
                  <a:pt x="6" y="237"/>
                </a:lnTo>
                <a:lnTo>
                  <a:pt x="12" y="213"/>
                </a:lnTo>
                <a:lnTo>
                  <a:pt x="19" y="189"/>
                </a:lnTo>
                <a:lnTo>
                  <a:pt x="30" y="166"/>
                </a:lnTo>
                <a:lnTo>
                  <a:pt x="42" y="144"/>
                </a:lnTo>
                <a:lnTo>
                  <a:pt x="56" y="123"/>
                </a:lnTo>
                <a:lnTo>
                  <a:pt x="71" y="104"/>
                </a:lnTo>
                <a:lnTo>
                  <a:pt x="88" y="86"/>
                </a:lnTo>
                <a:lnTo>
                  <a:pt x="107" y="69"/>
                </a:lnTo>
                <a:lnTo>
                  <a:pt x="127" y="54"/>
                </a:lnTo>
                <a:lnTo>
                  <a:pt x="147" y="41"/>
                </a:lnTo>
                <a:lnTo>
                  <a:pt x="170" y="29"/>
                </a:lnTo>
                <a:lnTo>
                  <a:pt x="193" y="19"/>
                </a:lnTo>
                <a:lnTo>
                  <a:pt x="217" y="12"/>
                </a:lnTo>
                <a:lnTo>
                  <a:pt x="241" y="5"/>
                </a:lnTo>
                <a:lnTo>
                  <a:pt x="266" y="2"/>
                </a:lnTo>
                <a:lnTo>
                  <a:pt x="291" y="0"/>
                </a:lnTo>
                <a:lnTo>
                  <a:pt x="316" y="1"/>
                </a:lnTo>
                <a:lnTo>
                  <a:pt x="340" y="3"/>
                </a:lnTo>
                <a:lnTo>
                  <a:pt x="365" y="9"/>
                </a:lnTo>
                <a:lnTo>
                  <a:pt x="389" y="15"/>
                </a:lnTo>
                <a:lnTo>
                  <a:pt x="412" y="24"/>
                </a:lnTo>
                <a:lnTo>
                  <a:pt x="435" y="35"/>
                </a:lnTo>
                <a:lnTo>
                  <a:pt x="456" y="47"/>
                </a:lnTo>
                <a:lnTo>
                  <a:pt x="477" y="62"/>
                </a:lnTo>
                <a:lnTo>
                  <a:pt x="496" y="77"/>
                </a:lnTo>
                <a:lnTo>
                  <a:pt x="514" y="95"/>
                </a:lnTo>
                <a:lnTo>
                  <a:pt x="530" y="114"/>
                </a:lnTo>
                <a:lnTo>
                  <a:pt x="545" y="134"/>
                </a:lnTo>
                <a:lnTo>
                  <a:pt x="557" y="155"/>
                </a:lnTo>
                <a:lnTo>
                  <a:pt x="569" y="177"/>
                </a:lnTo>
                <a:lnTo>
                  <a:pt x="578" y="200"/>
                </a:lnTo>
                <a:lnTo>
                  <a:pt x="586" y="224"/>
                </a:lnTo>
                <a:lnTo>
                  <a:pt x="591" y="249"/>
                </a:lnTo>
                <a:lnTo>
                  <a:pt x="594" y="274"/>
                </a:lnTo>
                <a:lnTo>
                  <a:pt x="595" y="299"/>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326" name="Freeform 70">
            <a:extLst>
              <a:ext uri="{FF2B5EF4-FFF2-40B4-BE49-F238E27FC236}">
                <a16:creationId xmlns:a16="http://schemas.microsoft.com/office/drawing/2014/main" id="{C3C7740F-9E91-08D3-86D3-D166E5B29BBB}"/>
              </a:ext>
            </a:extLst>
          </p:cNvPr>
          <p:cNvSpPr>
            <a:spLocks/>
          </p:cNvSpPr>
          <p:nvPr/>
        </p:nvSpPr>
        <p:spPr bwMode="auto">
          <a:xfrm>
            <a:off x="5117015" y="3372196"/>
            <a:ext cx="235744" cy="235744"/>
          </a:xfrm>
          <a:custGeom>
            <a:avLst/>
            <a:gdLst>
              <a:gd name="T0" fmla="*/ 165494222 w 596"/>
              <a:gd name="T1" fmla="*/ 89839464 h 596"/>
              <a:gd name="T2" fmla="*/ 163268632 w 596"/>
              <a:gd name="T3" fmla="*/ 103468301 h 596"/>
              <a:gd name="T4" fmla="*/ 158540573 w 596"/>
              <a:gd name="T5" fmla="*/ 116541268 h 596"/>
              <a:gd name="T6" fmla="*/ 151864858 w 596"/>
              <a:gd name="T7" fmla="*/ 128779374 h 596"/>
              <a:gd name="T8" fmla="*/ 143242544 w 596"/>
              <a:gd name="T9" fmla="*/ 139626751 h 596"/>
              <a:gd name="T10" fmla="*/ 132951564 w 596"/>
              <a:gd name="T11" fmla="*/ 149083926 h 596"/>
              <a:gd name="T12" fmla="*/ 121269327 w 596"/>
              <a:gd name="T13" fmla="*/ 156593445 h 596"/>
              <a:gd name="T14" fmla="*/ 108474823 w 596"/>
              <a:gd name="T15" fmla="*/ 161599967 h 596"/>
              <a:gd name="T16" fmla="*/ 94845987 w 596"/>
              <a:gd name="T17" fmla="*/ 164937825 h 596"/>
              <a:gd name="T18" fmla="*/ 80939215 w 596"/>
              <a:gd name="T19" fmla="*/ 165772157 h 596"/>
              <a:gd name="T20" fmla="*/ 67310378 w 596"/>
              <a:gd name="T21" fmla="*/ 164381427 h 596"/>
              <a:gd name="T22" fmla="*/ 53681014 w 596"/>
              <a:gd name="T23" fmla="*/ 160487700 h 596"/>
              <a:gd name="T24" fmla="*/ 41442907 w 596"/>
              <a:gd name="T25" fmla="*/ 154646318 h 596"/>
              <a:gd name="T26" fmla="*/ 30039133 w 596"/>
              <a:gd name="T27" fmla="*/ 146858336 h 596"/>
              <a:gd name="T28" fmla="*/ 20304551 w 596"/>
              <a:gd name="T29" fmla="*/ 137123754 h 596"/>
              <a:gd name="T30" fmla="*/ 11681709 w 596"/>
              <a:gd name="T31" fmla="*/ 125719980 h 596"/>
              <a:gd name="T32" fmla="*/ 5840855 w 596"/>
              <a:gd name="T33" fmla="*/ 113481873 h 596"/>
              <a:gd name="T34" fmla="*/ 1668665 w 596"/>
              <a:gd name="T35" fmla="*/ 100130971 h 596"/>
              <a:gd name="T36" fmla="*/ 0 w 596"/>
              <a:gd name="T37" fmla="*/ 86502135 h 596"/>
              <a:gd name="T38" fmla="*/ 556397 w 596"/>
              <a:gd name="T39" fmla="*/ 72594835 h 596"/>
              <a:gd name="T40" fmla="*/ 3337857 w 596"/>
              <a:gd name="T41" fmla="*/ 58965999 h 596"/>
              <a:gd name="T42" fmla="*/ 8622314 w 596"/>
              <a:gd name="T43" fmla="*/ 46171495 h 596"/>
              <a:gd name="T44" fmla="*/ 15853899 w 596"/>
              <a:gd name="T45" fmla="*/ 34211323 h 596"/>
              <a:gd name="T46" fmla="*/ 24754676 w 596"/>
              <a:gd name="T47" fmla="*/ 23641881 h 596"/>
              <a:gd name="T48" fmla="*/ 35602053 w 596"/>
              <a:gd name="T49" fmla="*/ 15019567 h 596"/>
              <a:gd name="T50" fmla="*/ 47283762 w 596"/>
              <a:gd name="T51" fmla="*/ 8065917 h 596"/>
              <a:gd name="T52" fmla="*/ 60356729 w 596"/>
              <a:gd name="T53" fmla="*/ 3059395 h 596"/>
              <a:gd name="T54" fmla="*/ 73985565 w 596"/>
              <a:gd name="T55" fmla="*/ 556397 h 596"/>
              <a:gd name="T56" fmla="*/ 87892864 w 596"/>
              <a:gd name="T57" fmla="*/ 0 h 596"/>
              <a:gd name="T58" fmla="*/ 101799636 w 596"/>
              <a:gd name="T59" fmla="*/ 2225062 h 596"/>
              <a:gd name="T60" fmla="*/ 114872075 w 596"/>
              <a:gd name="T61" fmla="*/ 6397252 h 596"/>
              <a:gd name="T62" fmla="*/ 127388645 w 596"/>
              <a:gd name="T63" fmla="*/ 12794504 h 596"/>
              <a:gd name="T64" fmla="*/ 138236021 w 596"/>
              <a:gd name="T65" fmla="*/ 21138884 h 596"/>
              <a:gd name="T66" fmla="*/ 147971131 w 596"/>
              <a:gd name="T67" fmla="*/ 31429863 h 596"/>
              <a:gd name="T68" fmla="*/ 155481178 w 596"/>
              <a:gd name="T69" fmla="*/ 43112100 h 596"/>
              <a:gd name="T70" fmla="*/ 161322032 w 596"/>
              <a:gd name="T71" fmla="*/ 55628142 h 596"/>
              <a:gd name="T72" fmla="*/ 164659362 w 596"/>
              <a:gd name="T73" fmla="*/ 68979043 h 596"/>
              <a:gd name="T74" fmla="*/ 165772157 w 596"/>
              <a:gd name="T75" fmla="*/ 82886342 h 5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6" h="596">
                <a:moveTo>
                  <a:pt x="596" y="298"/>
                </a:moveTo>
                <a:lnTo>
                  <a:pt x="595" y="323"/>
                </a:lnTo>
                <a:lnTo>
                  <a:pt x="592" y="348"/>
                </a:lnTo>
                <a:lnTo>
                  <a:pt x="587" y="372"/>
                </a:lnTo>
                <a:lnTo>
                  <a:pt x="580" y="396"/>
                </a:lnTo>
                <a:lnTo>
                  <a:pt x="570" y="419"/>
                </a:lnTo>
                <a:lnTo>
                  <a:pt x="559" y="442"/>
                </a:lnTo>
                <a:lnTo>
                  <a:pt x="546" y="463"/>
                </a:lnTo>
                <a:lnTo>
                  <a:pt x="532" y="484"/>
                </a:lnTo>
                <a:lnTo>
                  <a:pt x="515" y="502"/>
                </a:lnTo>
                <a:lnTo>
                  <a:pt x="497" y="520"/>
                </a:lnTo>
                <a:lnTo>
                  <a:pt x="478" y="536"/>
                </a:lnTo>
                <a:lnTo>
                  <a:pt x="458" y="550"/>
                </a:lnTo>
                <a:lnTo>
                  <a:pt x="436" y="563"/>
                </a:lnTo>
                <a:lnTo>
                  <a:pt x="413" y="573"/>
                </a:lnTo>
                <a:lnTo>
                  <a:pt x="390" y="581"/>
                </a:lnTo>
                <a:lnTo>
                  <a:pt x="366" y="589"/>
                </a:lnTo>
                <a:lnTo>
                  <a:pt x="341" y="593"/>
                </a:lnTo>
                <a:lnTo>
                  <a:pt x="316" y="596"/>
                </a:lnTo>
                <a:lnTo>
                  <a:pt x="291" y="596"/>
                </a:lnTo>
                <a:lnTo>
                  <a:pt x="266" y="595"/>
                </a:lnTo>
                <a:lnTo>
                  <a:pt x="242" y="591"/>
                </a:lnTo>
                <a:lnTo>
                  <a:pt x="217" y="586"/>
                </a:lnTo>
                <a:lnTo>
                  <a:pt x="193" y="577"/>
                </a:lnTo>
                <a:lnTo>
                  <a:pt x="170" y="568"/>
                </a:lnTo>
                <a:lnTo>
                  <a:pt x="149" y="556"/>
                </a:lnTo>
                <a:lnTo>
                  <a:pt x="128" y="543"/>
                </a:lnTo>
                <a:lnTo>
                  <a:pt x="108" y="528"/>
                </a:lnTo>
                <a:lnTo>
                  <a:pt x="89" y="512"/>
                </a:lnTo>
                <a:lnTo>
                  <a:pt x="73" y="493"/>
                </a:lnTo>
                <a:lnTo>
                  <a:pt x="57" y="473"/>
                </a:lnTo>
                <a:lnTo>
                  <a:pt x="42" y="452"/>
                </a:lnTo>
                <a:lnTo>
                  <a:pt x="31" y="430"/>
                </a:lnTo>
                <a:lnTo>
                  <a:pt x="21" y="408"/>
                </a:lnTo>
                <a:lnTo>
                  <a:pt x="12" y="385"/>
                </a:lnTo>
                <a:lnTo>
                  <a:pt x="6" y="360"/>
                </a:lnTo>
                <a:lnTo>
                  <a:pt x="2" y="336"/>
                </a:lnTo>
                <a:lnTo>
                  <a:pt x="0" y="311"/>
                </a:lnTo>
                <a:lnTo>
                  <a:pt x="0" y="286"/>
                </a:lnTo>
                <a:lnTo>
                  <a:pt x="2" y="261"/>
                </a:lnTo>
                <a:lnTo>
                  <a:pt x="6" y="236"/>
                </a:lnTo>
                <a:lnTo>
                  <a:pt x="12" y="212"/>
                </a:lnTo>
                <a:lnTo>
                  <a:pt x="21" y="189"/>
                </a:lnTo>
                <a:lnTo>
                  <a:pt x="31" y="166"/>
                </a:lnTo>
                <a:lnTo>
                  <a:pt x="42" y="144"/>
                </a:lnTo>
                <a:lnTo>
                  <a:pt x="57" y="123"/>
                </a:lnTo>
                <a:lnTo>
                  <a:pt x="73" y="104"/>
                </a:lnTo>
                <a:lnTo>
                  <a:pt x="89" y="85"/>
                </a:lnTo>
                <a:lnTo>
                  <a:pt x="108" y="68"/>
                </a:lnTo>
                <a:lnTo>
                  <a:pt x="128" y="54"/>
                </a:lnTo>
                <a:lnTo>
                  <a:pt x="149" y="40"/>
                </a:lnTo>
                <a:lnTo>
                  <a:pt x="170" y="29"/>
                </a:lnTo>
                <a:lnTo>
                  <a:pt x="193" y="19"/>
                </a:lnTo>
                <a:lnTo>
                  <a:pt x="217" y="11"/>
                </a:lnTo>
                <a:lnTo>
                  <a:pt x="242" y="6"/>
                </a:lnTo>
                <a:lnTo>
                  <a:pt x="266" y="2"/>
                </a:lnTo>
                <a:lnTo>
                  <a:pt x="291" y="0"/>
                </a:lnTo>
                <a:lnTo>
                  <a:pt x="316" y="0"/>
                </a:lnTo>
                <a:lnTo>
                  <a:pt x="341" y="4"/>
                </a:lnTo>
                <a:lnTo>
                  <a:pt x="366" y="8"/>
                </a:lnTo>
                <a:lnTo>
                  <a:pt x="390" y="15"/>
                </a:lnTo>
                <a:lnTo>
                  <a:pt x="413" y="23"/>
                </a:lnTo>
                <a:lnTo>
                  <a:pt x="436" y="34"/>
                </a:lnTo>
                <a:lnTo>
                  <a:pt x="458" y="46"/>
                </a:lnTo>
                <a:lnTo>
                  <a:pt x="478" y="61"/>
                </a:lnTo>
                <a:lnTo>
                  <a:pt x="497" y="76"/>
                </a:lnTo>
                <a:lnTo>
                  <a:pt x="515" y="94"/>
                </a:lnTo>
                <a:lnTo>
                  <a:pt x="532" y="113"/>
                </a:lnTo>
                <a:lnTo>
                  <a:pt x="546" y="134"/>
                </a:lnTo>
                <a:lnTo>
                  <a:pt x="559" y="155"/>
                </a:lnTo>
                <a:lnTo>
                  <a:pt x="570" y="177"/>
                </a:lnTo>
                <a:lnTo>
                  <a:pt x="580" y="200"/>
                </a:lnTo>
                <a:lnTo>
                  <a:pt x="587" y="224"/>
                </a:lnTo>
                <a:lnTo>
                  <a:pt x="592" y="248"/>
                </a:lnTo>
                <a:lnTo>
                  <a:pt x="595" y="273"/>
                </a:lnTo>
                <a:lnTo>
                  <a:pt x="596" y="298"/>
                </a:lnTo>
                <a:close/>
              </a:path>
            </a:pathLst>
          </a:custGeom>
          <a:solidFill>
            <a:srgbClr val="A50069"/>
          </a:solidFill>
          <a:ln>
            <a:noFill/>
          </a:ln>
        </p:spPr>
        <p:txBody>
          <a:bodyPr/>
          <a:lstStyle/>
          <a:p>
            <a:endParaRPr lang="en-US"/>
          </a:p>
        </p:txBody>
      </p:sp>
      <p:sp>
        <p:nvSpPr>
          <p:cNvPr id="480327" name="Freeform 71">
            <a:extLst>
              <a:ext uri="{FF2B5EF4-FFF2-40B4-BE49-F238E27FC236}">
                <a16:creationId xmlns:a16="http://schemas.microsoft.com/office/drawing/2014/main" id="{41E1B7E9-A31E-5883-8BA6-CD71EC7087EF}"/>
              </a:ext>
            </a:extLst>
          </p:cNvPr>
          <p:cNvSpPr>
            <a:spLocks/>
          </p:cNvSpPr>
          <p:nvPr/>
        </p:nvSpPr>
        <p:spPr bwMode="auto">
          <a:xfrm>
            <a:off x="5117015" y="3372196"/>
            <a:ext cx="235744" cy="235744"/>
          </a:xfrm>
          <a:custGeom>
            <a:avLst/>
            <a:gdLst>
              <a:gd name="T0" fmla="*/ 165494222 w 596"/>
              <a:gd name="T1" fmla="*/ 89839464 h 596"/>
              <a:gd name="T2" fmla="*/ 163268632 w 596"/>
              <a:gd name="T3" fmla="*/ 103468301 h 596"/>
              <a:gd name="T4" fmla="*/ 158540573 w 596"/>
              <a:gd name="T5" fmla="*/ 116541268 h 596"/>
              <a:gd name="T6" fmla="*/ 151864858 w 596"/>
              <a:gd name="T7" fmla="*/ 128779374 h 596"/>
              <a:gd name="T8" fmla="*/ 143242544 w 596"/>
              <a:gd name="T9" fmla="*/ 139626751 h 596"/>
              <a:gd name="T10" fmla="*/ 132951564 w 596"/>
              <a:gd name="T11" fmla="*/ 149083926 h 596"/>
              <a:gd name="T12" fmla="*/ 121269327 w 596"/>
              <a:gd name="T13" fmla="*/ 156593445 h 596"/>
              <a:gd name="T14" fmla="*/ 108474823 w 596"/>
              <a:gd name="T15" fmla="*/ 161599967 h 596"/>
              <a:gd name="T16" fmla="*/ 94845987 w 596"/>
              <a:gd name="T17" fmla="*/ 164937825 h 596"/>
              <a:gd name="T18" fmla="*/ 80939215 w 596"/>
              <a:gd name="T19" fmla="*/ 165772157 h 596"/>
              <a:gd name="T20" fmla="*/ 67310378 w 596"/>
              <a:gd name="T21" fmla="*/ 164381427 h 596"/>
              <a:gd name="T22" fmla="*/ 53681014 w 596"/>
              <a:gd name="T23" fmla="*/ 160487700 h 596"/>
              <a:gd name="T24" fmla="*/ 41442907 w 596"/>
              <a:gd name="T25" fmla="*/ 154646318 h 596"/>
              <a:gd name="T26" fmla="*/ 30039133 w 596"/>
              <a:gd name="T27" fmla="*/ 146858336 h 596"/>
              <a:gd name="T28" fmla="*/ 20304551 w 596"/>
              <a:gd name="T29" fmla="*/ 137123754 h 596"/>
              <a:gd name="T30" fmla="*/ 11681709 w 596"/>
              <a:gd name="T31" fmla="*/ 125719980 h 596"/>
              <a:gd name="T32" fmla="*/ 5840855 w 596"/>
              <a:gd name="T33" fmla="*/ 113481873 h 596"/>
              <a:gd name="T34" fmla="*/ 1668665 w 596"/>
              <a:gd name="T35" fmla="*/ 100130971 h 596"/>
              <a:gd name="T36" fmla="*/ 0 w 596"/>
              <a:gd name="T37" fmla="*/ 86502135 h 596"/>
              <a:gd name="T38" fmla="*/ 556397 w 596"/>
              <a:gd name="T39" fmla="*/ 72594835 h 596"/>
              <a:gd name="T40" fmla="*/ 3337857 w 596"/>
              <a:gd name="T41" fmla="*/ 58965999 h 596"/>
              <a:gd name="T42" fmla="*/ 8622314 w 596"/>
              <a:gd name="T43" fmla="*/ 46171495 h 596"/>
              <a:gd name="T44" fmla="*/ 15853899 w 596"/>
              <a:gd name="T45" fmla="*/ 34211323 h 596"/>
              <a:gd name="T46" fmla="*/ 24754676 w 596"/>
              <a:gd name="T47" fmla="*/ 23641881 h 596"/>
              <a:gd name="T48" fmla="*/ 35602053 w 596"/>
              <a:gd name="T49" fmla="*/ 15019567 h 596"/>
              <a:gd name="T50" fmla="*/ 47283762 w 596"/>
              <a:gd name="T51" fmla="*/ 8065917 h 596"/>
              <a:gd name="T52" fmla="*/ 60356729 w 596"/>
              <a:gd name="T53" fmla="*/ 3059395 h 596"/>
              <a:gd name="T54" fmla="*/ 73985565 w 596"/>
              <a:gd name="T55" fmla="*/ 556397 h 596"/>
              <a:gd name="T56" fmla="*/ 87892864 w 596"/>
              <a:gd name="T57" fmla="*/ 0 h 596"/>
              <a:gd name="T58" fmla="*/ 101799636 w 596"/>
              <a:gd name="T59" fmla="*/ 2225062 h 596"/>
              <a:gd name="T60" fmla="*/ 114872075 w 596"/>
              <a:gd name="T61" fmla="*/ 6397252 h 596"/>
              <a:gd name="T62" fmla="*/ 127388645 w 596"/>
              <a:gd name="T63" fmla="*/ 12794504 h 596"/>
              <a:gd name="T64" fmla="*/ 138236021 w 596"/>
              <a:gd name="T65" fmla="*/ 21138884 h 596"/>
              <a:gd name="T66" fmla="*/ 147971131 w 596"/>
              <a:gd name="T67" fmla="*/ 31429863 h 596"/>
              <a:gd name="T68" fmla="*/ 155481178 w 596"/>
              <a:gd name="T69" fmla="*/ 43112100 h 596"/>
              <a:gd name="T70" fmla="*/ 161322032 w 596"/>
              <a:gd name="T71" fmla="*/ 55628142 h 596"/>
              <a:gd name="T72" fmla="*/ 164659362 w 596"/>
              <a:gd name="T73" fmla="*/ 68979043 h 596"/>
              <a:gd name="T74" fmla="*/ 165772157 w 596"/>
              <a:gd name="T75" fmla="*/ 82886342 h 5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6" h="596">
                <a:moveTo>
                  <a:pt x="596" y="298"/>
                </a:moveTo>
                <a:lnTo>
                  <a:pt x="595" y="323"/>
                </a:lnTo>
                <a:lnTo>
                  <a:pt x="592" y="348"/>
                </a:lnTo>
                <a:lnTo>
                  <a:pt x="587" y="372"/>
                </a:lnTo>
                <a:lnTo>
                  <a:pt x="580" y="396"/>
                </a:lnTo>
                <a:lnTo>
                  <a:pt x="570" y="419"/>
                </a:lnTo>
                <a:lnTo>
                  <a:pt x="559" y="442"/>
                </a:lnTo>
                <a:lnTo>
                  <a:pt x="546" y="463"/>
                </a:lnTo>
                <a:lnTo>
                  <a:pt x="532" y="484"/>
                </a:lnTo>
                <a:lnTo>
                  <a:pt x="515" y="502"/>
                </a:lnTo>
                <a:lnTo>
                  <a:pt x="497" y="520"/>
                </a:lnTo>
                <a:lnTo>
                  <a:pt x="478" y="536"/>
                </a:lnTo>
                <a:lnTo>
                  <a:pt x="458" y="550"/>
                </a:lnTo>
                <a:lnTo>
                  <a:pt x="436" y="563"/>
                </a:lnTo>
                <a:lnTo>
                  <a:pt x="413" y="573"/>
                </a:lnTo>
                <a:lnTo>
                  <a:pt x="390" y="581"/>
                </a:lnTo>
                <a:lnTo>
                  <a:pt x="366" y="589"/>
                </a:lnTo>
                <a:lnTo>
                  <a:pt x="341" y="593"/>
                </a:lnTo>
                <a:lnTo>
                  <a:pt x="316" y="596"/>
                </a:lnTo>
                <a:lnTo>
                  <a:pt x="291" y="596"/>
                </a:lnTo>
                <a:lnTo>
                  <a:pt x="266" y="595"/>
                </a:lnTo>
                <a:lnTo>
                  <a:pt x="242" y="591"/>
                </a:lnTo>
                <a:lnTo>
                  <a:pt x="217" y="586"/>
                </a:lnTo>
                <a:lnTo>
                  <a:pt x="193" y="577"/>
                </a:lnTo>
                <a:lnTo>
                  <a:pt x="170" y="568"/>
                </a:lnTo>
                <a:lnTo>
                  <a:pt x="149" y="556"/>
                </a:lnTo>
                <a:lnTo>
                  <a:pt x="128" y="543"/>
                </a:lnTo>
                <a:lnTo>
                  <a:pt x="108" y="528"/>
                </a:lnTo>
                <a:lnTo>
                  <a:pt x="89" y="512"/>
                </a:lnTo>
                <a:lnTo>
                  <a:pt x="73" y="493"/>
                </a:lnTo>
                <a:lnTo>
                  <a:pt x="57" y="473"/>
                </a:lnTo>
                <a:lnTo>
                  <a:pt x="42" y="452"/>
                </a:lnTo>
                <a:lnTo>
                  <a:pt x="31" y="430"/>
                </a:lnTo>
                <a:lnTo>
                  <a:pt x="21" y="408"/>
                </a:lnTo>
                <a:lnTo>
                  <a:pt x="12" y="385"/>
                </a:lnTo>
                <a:lnTo>
                  <a:pt x="6" y="360"/>
                </a:lnTo>
                <a:lnTo>
                  <a:pt x="2" y="336"/>
                </a:lnTo>
                <a:lnTo>
                  <a:pt x="0" y="311"/>
                </a:lnTo>
                <a:lnTo>
                  <a:pt x="0" y="286"/>
                </a:lnTo>
                <a:lnTo>
                  <a:pt x="2" y="261"/>
                </a:lnTo>
                <a:lnTo>
                  <a:pt x="6" y="236"/>
                </a:lnTo>
                <a:lnTo>
                  <a:pt x="12" y="212"/>
                </a:lnTo>
                <a:lnTo>
                  <a:pt x="21" y="189"/>
                </a:lnTo>
                <a:lnTo>
                  <a:pt x="31" y="166"/>
                </a:lnTo>
                <a:lnTo>
                  <a:pt x="42" y="144"/>
                </a:lnTo>
                <a:lnTo>
                  <a:pt x="57" y="123"/>
                </a:lnTo>
                <a:lnTo>
                  <a:pt x="73" y="104"/>
                </a:lnTo>
                <a:lnTo>
                  <a:pt x="89" y="85"/>
                </a:lnTo>
                <a:lnTo>
                  <a:pt x="108" y="68"/>
                </a:lnTo>
                <a:lnTo>
                  <a:pt x="128" y="54"/>
                </a:lnTo>
                <a:lnTo>
                  <a:pt x="149" y="40"/>
                </a:lnTo>
                <a:lnTo>
                  <a:pt x="170" y="29"/>
                </a:lnTo>
                <a:lnTo>
                  <a:pt x="193" y="19"/>
                </a:lnTo>
                <a:lnTo>
                  <a:pt x="217" y="11"/>
                </a:lnTo>
                <a:lnTo>
                  <a:pt x="242" y="6"/>
                </a:lnTo>
                <a:lnTo>
                  <a:pt x="266" y="2"/>
                </a:lnTo>
                <a:lnTo>
                  <a:pt x="291" y="0"/>
                </a:lnTo>
                <a:lnTo>
                  <a:pt x="316" y="0"/>
                </a:lnTo>
                <a:lnTo>
                  <a:pt x="341" y="4"/>
                </a:lnTo>
                <a:lnTo>
                  <a:pt x="366" y="8"/>
                </a:lnTo>
                <a:lnTo>
                  <a:pt x="390" y="15"/>
                </a:lnTo>
                <a:lnTo>
                  <a:pt x="413" y="23"/>
                </a:lnTo>
                <a:lnTo>
                  <a:pt x="436" y="34"/>
                </a:lnTo>
                <a:lnTo>
                  <a:pt x="458" y="46"/>
                </a:lnTo>
                <a:lnTo>
                  <a:pt x="478" y="61"/>
                </a:lnTo>
                <a:lnTo>
                  <a:pt x="497" y="76"/>
                </a:lnTo>
                <a:lnTo>
                  <a:pt x="515" y="94"/>
                </a:lnTo>
                <a:lnTo>
                  <a:pt x="532" y="113"/>
                </a:lnTo>
                <a:lnTo>
                  <a:pt x="546" y="134"/>
                </a:lnTo>
                <a:lnTo>
                  <a:pt x="559" y="155"/>
                </a:lnTo>
                <a:lnTo>
                  <a:pt x="570" y="177"/>
                </a:lnTo>
                <a:lnTo>
                  <a:pt x="580" y="200"/>
                </a:lnTo>
                <a:lnTo>
                  <a:pt x="587" y="224"/>
                </a:lnTo>
                <a:lnTo>
                  <a:pt x="592" y="248"/>
                </a:lnTo>
                <a:lnTo>
                  <a:pt x="595" y="273"/>
                </a:lnTo>
                <a:lnTo>
                  <a:pt x="596" y="298"/>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328" name="Freeform 72">
            <a:extLst>
              <a:ext uri="{FF2B5EF4-FFF2-40B4-BE49-F238E27FC236}">
                <a16:creationId xmlns:a16="http://schemas.microsoft.com/office/drawing/2014/main" id="{649A5148-E443-C7CA-CC2B-53FF9731958F}"/>
              </a:ext>
            </a:extLst>
          </p:cNvPr>
          <p:cNvSpPr>
            <a:spLocks/>
          </p:cNvSpPr>
          <p:nvPr/>
        </p:nvSpPr>
        <p:spPr bwMode="auto">
          <a:xfrm>
            <a:off x="5773049" y="3087636"/>
            <a:ext cx="235744" cy="236934"/>
          </a:xfrm>
          <a:custGeom>
            <a:avLst/>
            <a:gdLst>
              <a:gd name="T0" fmla="*/ 165771835 w 595"/>
              <a:gd name="T1" fmla="*/ 90445553 h 597"/>
              <a:gd name="T2" fmla="*/ 163539335 w 595"/>
              <a:gd name="T3" fmla="*/ 104446222 h 597"/>
              <a:gd name="T4" fmla="*/ 159073807 w 595"/>
              <a:gd name="T5" fmla="*/ 117607106 h 597"/>
              <a:gd name="T6" fmla="*/ 152375779 w 595"/>
              <a:gd name="T7" fmla="*/ 129647745 h 597"/>
              <a:gd name="T8" fmla="*/ 143724710 w 595"/>
              <a:gd name="T9" fmla="*/ 140568140 h 597"/>
              <a:gd name="T10" fmla="*/ 133119543 w 595"/>
              <a:gd name="T11" fmla="*/ 149808963 h 597"/>
              <a:gd name="T12" fmla="*/ 121677585 w 595"/>
              <a:gd name="T13" fmla="*/ 157369155 h 597"/>
              <a:gd name="T14" fmla="*/ 108839918 w 595"/>
              <a:gd name="T15" fmla="*/ 162969846 h 597"/>
              <a:gd name="T16" fmla="*/ 95165460 w 595"/>
              <a:gd name="T17" fmla="*/ 166330049 h 597"/>
              <a:gd name="T18" fmla="*/ 81211543 w 595"/>
              <a:gd name="T19" fmla="*/ 167169835 h 597"/>
              <a:gd name="T20" fmla="*/ 67536556 w 595"/>
              <a:gd name="T21" fmla="*/ 165769663 h 597"/>
              <a:gd name="T22" fmla="*/ 53862098 w 595"/>
              <a:gd name="T23" fmla="*/ 161849602 h 597"/>
              <a:gd name="T24" fmla="*/ 41582292 w 595"/>
              <a:gd name="T25" fmla="*/ 155689054 h 597"/>
              <a:gd name="T26" fmla="*/ 30140334 w 595"/>
              <a:gd name="T27" fmla="*/ 147848933 h 597"/>
              <a:gd name="T28" fmla="*/ 20372486 w 595"/>
              <a:gd name="T29" fmla="*/ 138048252 h 597"/>
              <a:gd name="T30" fmla="*/ 11721417 w 595"/>
              <a:gd name="T31" fmla="*/ 126847399 h 597"/>
              <a:gd name="T32" fmla="*/ 5581778 w 595"/>
              <a:gd name="T33" fmla="*/ 114246903 h 597"/>
              <a:gd name="T34" fmla="*/ 1674639 w 595"/>
              <a:gd name="T35" fmla="*/ 100806090 h 597"/>
              <a:gd name="T36" fmla="*/ 0 w 595"/>
              <a:gd name="T37" fmla="*/ 86804892 h 597"/>
              <a:gd name="T38" fmla="*/ 558389 w 595"/>
              <a:gd name="T39" fmla="*/ 73084151 h 597"/>
              <a:gd name="T40" fmla="*/ 3348750 w 595"/>
              <a:gd name="T41" fmla="*/ 59643339 h 597"/>
              <a:gd name="T42" fmla="*/ 8651598 w 595"/>
              <a:gd name="T43" fmla="*/ 46482985 h 597"/>
              <a:gd name="T44" fmla="*/ 15907486 w 595"/>
              <a:gd name="T45" fmla="*/ 34441816 h 597"/>
              <a:gd name="T46" fmla="*/ 24838014 w 595"/>
              <a:gd name="T47" fmla="*/ 24081279 h 597"/>
              <a:gd name="T48" fmla="*/ 35721583 w 595"/>
              <a:gd name="T49" fmla="*/ 14840985 h 597"/>
              <a:gd name="T50" fmla="*/ 47443000 w 595"/>
              <a:gd name="T51" fmla="*/ 7840650 h 597"/>
              <a:gd name="T52" fmla="*/ 60559598 w 595"/>
              <a:gd name="T53" fmla="*/ 3360203 h 597"/>
              <a:gd name="T54" fmla="*/ 74234584 w 595"/>
              <a:gd name="T55" fmla="*/ 559857 h 597"/>
              <a:gd name="T56" fmla="*/ 88188501 w 595"/>
              <a:gd name="T57" fmla="*/ 279929 h 597"/>
              <a:gd name="T58" fmla="*/ 102141890 w 595"/>
              <a:gd name="T59" fmla="*/ 2519888 h 597"/>
              <a:gd name="T60" fmla="*/ 115259015 w 595"/>
              <a:gd name="T61" fmla="*/ 6720406 h 597"/>
              <a:gd name="T62" fmla="*/ 127817224 w 595"/>
              <a:gd name="T63" fmla="*/ 13160883 h 597"/>
              <a:gd name="T64" fmla="*/ 138701321 w 595"/>
              <a:gd name="T65" fmla="*/ 21561391 h 597"/>
              <a:gd name="T66" fmla="*/ 148469169 w 595"/>
              <a:gd name="T67" fmla="*/ 31921929 h 597"/>
              <a:gd name="T68" fmla="*/ 156003988 w 595"/>
              <a:gd name="T69" fmla="*/ 43122782 h 597"/>
              <a:gd name="T70" fmla="*/ 161585766 w 595"/>
              <a:gd name="T71" fmla="*/ 56003207 h 597"/>
              <a:gd name="T72" fmla="*/ 164934516 w 595"/>
              <a:gd name="T73" fmla="*/ 69723948 h 597"/>
              <a:gd name="T74" fmla="*/ 166050766 w 595"/>
              <a:gd name="T75" fmla="*/ 83444689 h 5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5" h="597">
                <a:moveTo>
                  <a:pt x="595" y="298"/>
                </a:moveTo>
                <a:lnTo>
                  <a:pt x="594" y="323"/>
                </a:lnTo>
                <a:lnTo>
                  <a:pt x="591" y="348"/>
                </a:lnTo>
                <a:lnTo>
                  <a:pt x="586" y="373"/>
                </a:lnTo>
                <a:lnTo>
                  <a:pt x="579" y="397"/>
                </a:lnTo>
                <a:lnTo>
                  <a:pt x="570" y="420"/>
                </a:lnTo>
                <a:lnTo>
                  <a:pt x="559" y="442"/>
                </a:lnTo>
                <a:lnTo>
                  <a:pt x="546" y="463"/>
                </a:lnTo>
                <a:lnTo>
                  <a:pt x="532" y="483"/>
                </a:lnTo>
                <a:lnTo>
                  <a:pt x="515" y="502"/>
                </a:lnTo>
                <a:lnTo>
                  <a:pt x="497" y="520"/>
                </a:lnTo>
                <a:lnTo>
                  <a:pt x="477" y="535"/>
                </a:lnTo>
                <a:lnTo>
                  <a:pt x="458" y="550"/>
                </a:lnTo>
                <a:lnTo>
                  <a:pt x="436" y="562"/>
                </a:lnTo>
                <a:lnTo>
                  <a:pt x="413" y="573"/>
                </a:lnTo>
                <a:lnTo>
                  <a:pt x="390" y="582"/>
                </a:lnTo>
                <a:lnTo>
                  <a:pt x="366" y="588"/>
                </a:lnTo>
                <a:lnTo>
                  <a:pt x="341" y="594"/>
                </a:lnTo>
                <a:lnTo>
                  <a:pt x="316" y="596"/>
                </a:lnTo>
                <a:lnTo>
                  <a:pt x="291" y="597"/>
                </a:lnTo>
                <a:lnTo>
                  <a:pt x="266" y="595"/>
                </a:lnTo>
                <a:lnTo>
                  <a:pt x="242" y="592"/>
                </a:lnTo>
                <a:lnTo>
                  <a:pt x="217" y="585"/>
                </a:lnTo>
                <a:lnTo>
                  <a:pt x="193" y="578"/>
                </a:lnTo>
                <a:lnTo>
                  <a:pt x="170" y="568"/>
                </a:lnTo>
                <a:lnTo>
                  <a:pt x="149" y="556"/>
                </a:lnTo>
                <a:lnTo>
                  <a:pt x="128" y="543"/>
                </a:lnTo>
                <a:lnTo>
                  <a:pt x="108" y="528"/>
                </a:lnTo>
                <a:lnTo>
                  <a:pt x="89" y="511"/>
                </a:lnTo>
                <a:lnTo>
                  <a:pt x="73" y="493"/>
                </a:lnTo>
                <a:lnTo>
                  <a:pt x="57" y="474"/>
                </a:lnTo>
                <a:lnTo>
                  <a:pt x="42" y="453"/>
                </a:lnTo>
                <a:lnTo>
                  <a:pt x="31" y="431"/>
                </a:lnTo>
                <a:lnTo>
                  <a:pt x="20" y="408"/>
                </a:lnTo>
                <a:lnTo>
                  <a:pt x="12" y="384"/>
                </a:lnTo>
                <a:lnTo>
                  <a:pt x="6" y="360"/>
                </a:lnTo>
                <a:lnTo>
                  <a:pt x="2" y="335"/>
                </a:lnTo>
                <a:lnTo>
                  <a:pt x="0" y="310"/>
                </a:lnTo>
                <a:lnTo>
                  <a:pt x="0" y="285"/>
                </a:lnTo>
                <a:lnTo>
                  <a:pt x="2" y="261"/>
                </a:lnTo>
                <a:lnTo>
                  <a:pt x="6" y="237"/>
                </a:lnTo>
                <a:lnTo>
                  <a:pt x="12" y="213"/>
                </a:lnTo>
                <a:lnTo>
                  <a:pt x="20" y="189"/>
                </a:lnTo>
                <a:lnTo>
                  <a:pt x="31" y="166"/>
                </a:lnTo>
                <a:lnTo>
                  <a:pt x="42" y="144"/>
                </a:lnTo>
                <a:lnTo>
                  <a:pt x="57" y="123"/>
                </a:lnTo>
                <a:lnTo>
                  <a:pt x="73" y="103"/>
                </a:lnTo>
                <a:lnTo>
                  <a:pt x="89" y="86"/>
                </a:lnTo>
                <a:lnTo>
                  <a:pt x="108" y="69"/>
                </a:lnTo>
                <a:lnTo>
                  <a:pt x="128" y="53"/>
                </a:lnTo>
                <a:lnTo>
                  <a:pt x="149" y="40"/>
                </a:lnTo>
                <a:lnTo>
                  <a:pt x="170" y="28"/>
                </a:lnTo>
                <a:lnTo>
                  <a:pt x="193" y="19"/>
                </a:lnTo>
                <a:lnTo>
                  <a:pt x="217" y="12"/>
                </a:lnTo>
                <a:lnTo>
                  <a:pt x="242" y="5"/>
                </a:lnTo>
                <a:lnTo>
                  <a:pt x="266" y="2"/>
                </a:lnTo>
                <a:lnTo>
                  <a:pt x="291" y="0"/>
                </a:lnTo>
                <a:lnTo>
                  <a:pt x="316" y="1"/>
                </a:lnTo>
                <a:lnTo>
                  <a:pt x="341" y="3"/>
                </a:lnTo>
                <a:lnTo>
                  <a:pt x="366" y="9"/>
                </a:lnTo>
                <a:lnTo>
                  <a:pt x="390" y="15"/>
                </a:lnTo>
                <a:lnTo>
                  <a:pt x="413" y="24"/>
                </a:lnTo>
                <a:lnTo>
                  <a:pt x="436" y="35"/>
                </a:lnTo>
                <a:lnTo>
                  <a:pt x="458" y="47"/>
                </a:lnTo>
                <a:lnTo>
                  <a:pt x="477" y="61"/>
                </a:lnTo>
                <a:lnTo>
                  <a:pt x="497" y="77"/>
                </a:lnTo>
                <a:lnTo>
                  <a:pt x="515" y="94"/>
                </a:lnTo>
                <a:lnTo>
                  <a:pt x="532" y="114"/>
                </a:lnTo>
                <a:lnTo>
                  <a:pt x="546" y="133"/>
                </a:lnTo>
                <a:lnTo>
                  <a:pt x="559" y="154"/>
                </a:lnTo>
                <a:lnTo>
                  <a:pt x="570" y="177"/>
                </a:lnTo>
                <a:lnTo>
                  <a:pt x="579" y="200"/>
                </a:lnTo>
                <a:lnTo>
                  <a:pt x="586" y="224"/>
                </a:lnTo>
                <a:lnTo>
                  <a:pt x="591" y="249"/>
                </a:lnTo>
                <a:lnTo>
                  <a:pt x="594" y="273"/>
                </a:lnTo>
                <a:lnTo>
                  <a:pt x="595" y="298"/>
                </a:lnTo>
                <a:close/>
              </a:path>
            </a:pathLst>
          </a:custGeom>
          <a:solidFill>
            <a:srgbClr val="A50069"/>
          </a:solidFill>
          <a:ln>
            <a:noFill/>
          </a:ln>
        </p:spPr>
        <p:txBody>
          <a:bodyPr/>
          <a:lstStyle/>
          <a:p>
            <a:endParaRPr lang="en-US"/>
          </a:p>
        </p:txBody>
      </p:sp>
      <p:sp>
        <p:nvSpPr>
          <p:cNvPr id="480329" name="Freeform 73">
            <a:extLst>
              <a:ext uri="{FF2B5EF4-FFF2-40B4-BE49-F238E27FC236}">
                <a16:creationId xmlns:a16="http://schemas.microsoft.com/office/drawing/2014/main" id="{5E317AC6-9A91-23F8-50A7-8B8AB95DDA5E}"/>
              </a:ext>
            </a:extLst>
          </p:cNvPr>
          <p:cNvSpPr>
            <a:spLocks/>
          </p:cNvSpPr>
          <p:nvPr/>
        </p:nvSpPr>
        <p:spPr bwMode="auto">
          <a:xfrm>
            <a:off x="5773049" y="3087636"/>
            <a:ext cx="235744" cy="236934"/>
          </a:xfrm>
          <a:custGeom>
            <a:avLst/>
            <a:gdLst>
              <a:gd name="T0" fmla="*/ 165771835 w 595"/>
              <a:gd name="T1" fmla="*/ 90445553 h 597"/>
              <a:gd name="T2" fmla="*/ 163539335 w 595"/>
              <a:gd name="T3" fmla="*/ 104446222 h 597"/>
              <a:gd name="T4" fmla="*/ 159073807 w 595"/>
              <a:gd name="T5" fmla="*/ 117607106 h 597"/>
              <a:gd name="T6" fmla="*/ 152375779 w 595"/>
              <a:gd name="T7" fmla="*/ 129647745 h 597"/>
              <a:gd name="T8" fmla="*/ 143724710 w 595"/>
              <a:gd name="T9" fmla="*/ 140568140 h 597"/>
              <a:gd name="T10" fmla="*/ 133119543 w 595"/>
              <a:gd name="T11" fmla="*/ 149808963 h 597"/>
              <a:gd name="T12" fmla="*/ 121677585 w 595"/>
              <a:gd name="T13" fmla="*/ 157369155 h 597"/>
              <a:gd name="T14" fmla="*/ 108839918 w 595"/>
              <a:gd name="T15" fmla="*/ 162969846 h 597"/>
              <a:gd name="T16" fmla="*/ 95165460 w 595"/>
              <a:gd name="T17" fmla="*/ 166330049 h 597"/>
              <a:gd name="T18" fmla="*/ 81211543 w 595"/>
              <a:gd name="T19" fmla="*/ 167169835 h 597"/>
              <a:gd name="T20" fmla="*/ 67536556 w 595"/>
              <a:gd name="T21" fmla="*/ 165769663 h 597"/>
              <a:gd name="T22" fmla="*/ 53862098 w 595"/>
              <a:gd name="T23" fmla="*/ 161849602 h 597"/>
              <a:gd name="T24" fmla="*/ 41582292 w 595"/>
              <a:gd name="T25" fmla="*/ 155689054 h 597"/>
              <a:gd name="T26" fmla="*/ 30140334 w 595"/>
              <a:gd name="T27" fmla="*/ 147848933 h 597"/>
              <a:gd name="T28" fmla="*/ 20372486 w 595"/>
              <a:gd name="T29" fmla="*/ 138048252 h 597"/>
              <a:gd name="T30" fmla="*/ 11721417 w 595"/>
              <a:gd name="T31" fmla="*/ 126847399 h 597"/>
              <a:gd name="T32" fmla="*/ 5581778 w 595"/>
              <a:gd name="T33" fmla="*/ 114246903 h 597"/>
              <a:gd name="T34" fmla="*/ 1674639 w 595"/>
              <a:gd name="T35" fmla="*/ 100806090 h 597"/>
              <a:gd name="T36" fmla="*/ 0 w 595"/>
              <a:gd name="T37" fmla="*/ 86804892 h 597"/>
              <a:gd name="T38" fmla="*/ 558389 w 595"/>
              <a:gd name="T39" fmla="*/ 73084151 h 597"/>
              <a:gd name="T40" fmla="*/ 3348750 w 595"/>
              <a:gd name="T41" fmla="*/ 59643339 h 597"/>
              <a:gd name="T42" fmla="*/ 8651598 w 595"/>
              <a:gd name="T43" fmla="*/ 46482985 h 597"/>
              <a:gd name="T44" fmla="*/ 15907486 w 595"/>
              <a:gd name="T45" fmla="*/ 34441816 h 597"/>
              <a:gd name="T46" fmla="*/ 24838014 w 595"/>
              <a:gd name="T47" fmla="*/ 24081279 h 597"/>
              <a:gd name="T48" fmla="*/ 35721583 w 595"/>
              <a:gd name="T49" fmla="*/ 14840985 h 597"/>
              <a:gd name="T50" fmla="*/ 47443000 w 595"/>
              <a:gd name="T51" fmla="*/ 7840650 h 597"/>
              <a:gd name="T52" fmla="*/ 60559598 w 595"/>
              <a:gd name="T53" fmla="*/ 3360203 h 597"/>
              <a:gd name="T54" fmla="*/ 74234584 w 595"/>
              <a:gd name="T55" fmla="*/ 559857 h 597"/>
              <a:gd name="T56" fmla="*/ 88188501 w 595"/>
              <a:gd name="T57" fmla="*/ 279929 h 597"/>
              <a:gd name="T58" fmla="*/ 102141890 w 595"/>
              <a:gd name="T59" fmla="*/ 2519888 h 597"/>
              <a:gd name="T60" fmla="*/ 115259015 w 595"/>
              <a:gd name="T61" fmla="*/ 6720406 h 597"/>
              <a:gd name="T62" fmla="*/ 127817224 w 595"/>
              <a:gd name="T63" fmla="*/ 13160883 h 597"/>
              <a:gd name="T64" fmla="*/ 138701321 w 595"/>
              <a:gd name="T65" fmla="*/ 21561391 h 597"/>
              <a:gd name="T66" fmla="*/ 148469169 w 595"/>
              <a:gd name="T67" fmla="*/ 31921929 h 597"/>
              <a:gd name="T68" fmla="*/ 156003988 w 595"/>
              <a:gd name="T69" fmla="*/ 43122782 h 597"/>
              <a:gd name="T70" fmla="*/ 161585766 w 595"/>
              <a:gd name="T71" fmla="*/ 56003207 h 597"/>
              <a:gd name="T72" fmla="*/ 164934516 w 595"/>
              <a:gd name="T73" fmla="*/ 69723948 h 597"/>
              <a:gd name="T74" fmla="*/ 166050766 w 595"/>
              <a:gd name="T75" fmla="*/ 83444689 h 5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5" h="597">
                <a:moveTo>
                  <a:pt x="595" y="298"/>
                </a:moveTo>
                <a:lnTo>
                  <a:pt x="594" y="323"/>
                </a:lnTo>
                <a:lnTo>
                  <a:pt x="591" y="348"/>
                </a:lnTo>
                <a:lnTo>
                  <a:pt x="586" y="373"/>
                </a:lnTo>
                <a:lnTo>
                  <a:pt x="579" y="397"/>
                </a:lnTo>
                <a:lnTo>
                  <a:pt x="570" y="420"/>
                </a:lnTo>
                <a:lnTo>
                  <a:pt x="559" y="442"/>
                </a:lnTo>
                <a:lnTo>
                  <a:pt x="546" y="463"/>
                </a:lnTo>
                <a:lnTo>
                  <a:pt x="532" y="483"/>
                </a:lnTo>
                <a:lnTo>
                  <a:pt x="515" y="502"/>
                </a:lnTo>
                <a:lnTo>
                  <a:pt x="497" y="520"/>
                </a:lnTo>
                <a:lnTo>
                  <a:pt x="477" y="535"/>
                </a:lnTo>
                <a:lnTo>
                  <a:pt x="458" y="550"/>
                </a:lnTo>
                <a:lnTo>
                  <a:pt x="436" y="562"/>
                </a:lnTo>
                <a:lnTo>
                  <a:pt x="413" y="573"/>
                </a:lnTo>
                <a:lnTo>
                  <a:pt x="390" y="582"/>
                </a:lnTo>
                <a:lnTo>
                  <a:pt x="366" y="588"/>
                </a:lnTo>
                <a:lnTo>
                  <a:pt x="341" y="594"/>
                </a:lnTo>
                <a:lnTo>
                  <a:pt x="316" y="596"/>
                </a:lnTo>
                <a:lnTo>
                  <a:pt x="291" y="597"/>
                </a:lnTo>
                <a:lnTo>
                  <a:pt x="266" y="595"/>
                </a:lnTo>
                <a:lnTo>
                  <a:pt x="242" y="592"/>
                </a:lnTo>
                <a:lnTo>
                  <a:pt x="217" y="585"/>
                </a:lnTo>
                <a:lnTo>
                  <a:pt x="193" y="578"/>
                </a:lnTo>
                <a:lnTo>
                  <a:pt x="170" y="568"/>
                </a:lnTo>
                <a:lnTo>
                  <a:pt x="149" y="556"/>
                </a:lnTo>
                <a:lnTo>
                  <a:pt x="128" y="543"/>
                </a:lnTo>
                <a:lnTo>
                  <a:pt x="108" y="528"/>
                </a:lnTo>
                <a:lnTo>
                  <a:pt x="89" y="511"/>
                </a:lnTo>
                <a:lnTo>
                  <a:pt x="73" y="493"/>
                </a:lnTo>
                <a:lnTo>
                  <a:pt x="57" y="474"/>
                </a:lnTo>
                <a:lnTo>
                  <a:pt x="42" y="453"/>
                </a:lnTo>
                <a:lnTo>
                  <a:pt x="31" y="431"/>
                </a:lnTo>
                <a:lnTo>
                  <a:pt x="20" y="408"/>
                </a:lnTo>
                <a:lnTo>
                  <a:pt x="12" y="384"/>
                </a:lnTo>
                <a:lnTo>
                  <a:pt x="6" y="360"/>
                </a:lnTo>
                <a:lnTo>
                  <a:pt x="2" y="335"/>
                </a:lnTo>
                <a:lnTo>
                  <a:pt x="0" y="310"/>
                </a:lnTo>
                <a:lnTo>
                  <a:pt x="0" y="285"/>
                </a:lnTo>
                <a:lnTo>
                  <a:pt x="2" y="261"/>
                </a:lnTo>
                <a:lnTo>
                  <a:pt x="6" y="237"/>
                </a:lnTo>
                <a:lnTo>
                  <a:pt x="12" y="213"/>
                </a:lnTo>
                <a:lnTo>
                  <a:pt x="20" y="189"/>
                </a:lnTo>
                <a:lnTo>
                  <a:pt x="31" y="166"/>
                </a:lnTo>
                <a:lnTo>
                  <a:pt x="42" y="144"/>
                </a:lnTo>
                <a:lnTo>
                  <a:pt x="57" y="123"/>
                </a:lnTo>
                <a:lnTo>
                  <a:pt x="73" y="103"/>
                </a:lnTo>
                <a:lnTo>
                  <a:pt x="89" y="86"/>
                </a:lnTo>
                <a:lnTo>
                  <a:pt x="108" y="69"/>
                </a:lnTo>
                <a:lnTo>
                  <a:pt x="128" y="53"/>
                </a:lnTo>
                <a:lnTo>
                  <a:pt x="149" y="40"/>
                </a:lnTo>
                <a:lnTo>
                  <a:pt x="170" y="28"/>
                </a:lnTo>
                <a:lnTo>
                  <a:pt x="193" y="19"/>
                </a:lnTo>
                <a:lnTo>
                  <a:pt x="217" y="12"/>
                </a:lnTo>
                <a:lnTo>
                  <a:pt x="242" y="5"/>
                </a:lnTo>
                <a:lnTo>
                  <a:pt x="266" y="2"/>
                </a:lnTo>
                <a:lnTo>
                  <a:pt x="291" y="0"/>
                </a:lnTo>
                <a:lnTo>
                  <a:pt x="316" y="1"/>
                </a:lnTo>
                <a:lnTo>
                  <a:pt x="341" y="3"/>
                </a:lnTo>
                <a:lnTo>
                  <a:pt x="366" y="9"/>
                </a:lnTo>
                <a:lnTo>
                  <a:pt x="390" y="15"/>
                </a:lnTo>
                <a:lnTo>
                  <a:pt x="413" y="24"/>
                </a:lnTo>
                <a:lnTo>
                  <a:pt x="436" y="35"/>
                </a:lnTo>
                <a:lnTo>
                  <a:pt x="458" y="47"/>
                </a:lnTo>
                <a:lnTo>
                  <a:pt x="477" y="61"/>
                </a:lnTo>
                <a:lnTo>
                  <a:pt x="497" y="77"/>
                </a:lnTo>
                <a:lnTo>
                  <a:pt x="515" y="94"/>
                </a:lnTo>
                <a:lnTo>
                  <a:pt x="532" y="114"/>
                </a:lnTo>
                <a:lnTo>
                  <a:pt x="546" y="133"/>
                </a:lnTo>
                <a:lnTo>
                  <a:pt x="559" y="154"/>
                </a:lnTo>
                <a:lnTo>
                  <a:pt x="570" y="177"/>
                </a:lnTo>
                <a:lnTo>
                  <a:pt x="579" y="200"/>
                </a:lnTo>
                <a:lnTo>
                  <a:pt x="586" y="224"/>
                </a:lnTo>
                <a:lnTo>
                  <a:pt x="591" y="249"/>
                </a:lnTo>
                <a:lnTo>
                  <a:pt x="594" y="273"/>
                </a:lnTo>
                <a:lnTo>
                  <a:pt x="595" y="298"/>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330" name="Freeform 74">
            <a:extLst>
              <a:ext uri="{FF2B5EF4-FFF2-40B4-BE49-F238E27FC236}">
                <a16:creationId xmlns:a16="http://schemas.microsoft.com/office/drawing/2014/main" id="{46D43E0A-0391-1BAC-C564-157C57402860}"/>
              </a:ext>
            </a:extLst>
          </p:cNvPr>
          <p:cNvSpPr>
            <a:spLocks/>
          </p:cNvSpPr>
          <p:nvPr/>
        </p:nvSpPr>
        <p:spPr bwMode="auto">
          <a:xfrm>
            <a:off x="6117140" y="3363861"/>
            <a:ext cx="236934" cy="236934"/>
          </a:xfrm>
          <a:custGeom>
            <a:avLst/>
            <a:gdLst>
              <a:gd name="T0" fmla="*/ 167449819 w 595"/>
              <a:gd name="T1" fmla="*/ 90467974 h 596"/>
              <a:gd name="T2" fmla="*/ 165194367 w 595"/>
              <a:gd name="T3" fmla="*/ 104235058 h 596"/>
              <a:gd name="T4" fmla="*/ 160402061 w 595"/>
              <a:gd name="T5" fmla="*/ 117720684 h 596"/>
              <a:gd name="T6" fmla="*/ 153636766 w 595"/>
              <a:gd name="T7" fmla="*/ 130083127 h 596"/>
              <a:gd name="T8" fmla="*/ 145179351 w 595"/>
              <a:gd name="T9" fmla="*/ 140759468 h 596"/>
              <a:gd name="T10" fmla="*/ 134748945 w 595"/>
              <a:gd name="T11" fmla="*/ 150312096 h 596"/>
              <a:gd name="T12" fmla="*/ 122909413 w 595"/>
              <a:gd name="T13" fmla="*/ 157897694 h 596"/>
              <a:gd name="T14" fmla="*/ 109659692 w 595"/>
              <a:gd name="T15" fmla="*/ 163516793 h 596"/>
              <a:gd name="T16" fmla="*/ 96128570 w 595"/>
              <a:gd name="T17" fmla="*/ 166326608 h 596"/>
              <a:gd name="T18" fmla="*/ 82033586 w 595"/>
              <a:gd name="T19" fmla="*/ 167450322 h 596"/>
              <a:gd name="T20" fmla="*/ 67938601 w 595"/>
              <a:gd name="T21" fmla="*/ 165764751 h 596"/>
              <a:gd name="T22" fmla="*/ 54406949 w 595"/>
              <a:gd name="T23" fmla="*/ 162112151 h 596"/>
              <a:gd name="T24" fmla="*/ 42003553 w 595"/>
              <a:gd name="T25" fmla="*/ 156212123 h 596"/>
              <a:gd name="T26" fmla="*/ 30163490 w 595"/>
              <a:gd name="T27" fmla="*/ 148064138 h 596"/>
              <a:gd name="T28" fmla="*/ 20296948 w 595"/>
              <a:gd name="T29" fmla="*/ 138230582 h 596"/>
              <a:gd name="T30" fmla="*/ 11840063 w 595"/>
              <a:gd name="T31" fmla="*/ 127273312 h 596"/>
              <a:gd name="T32" fmla="*/ 5920032 w 595"/>
              <a:gd name="T33" fmla="*/ 114630471 h 596"/>
              <a:gd name="T34" fmla="*/ 1691589 w 595"/>
              <a:gd name="T35" fmla="*/ 101144315 h 596"/>
              <a:gd name="T36" fmla="*/ 0 w 595"/>
              <a:gd name="T37" fmla="*/ 87096832 h 596"/>
              <a:gd name="T38" fmla="*/ 563863 w 595"/>
              <a:gd name="T39" fmla="*/ 73048819 h 596"/>
              <a:gd name="T40" fmla="*/ 3382648 w 595"/>
              <a:gd name="T41" fmla="*/ 59562663 h 596"/>
              <a:gd name="T42" fmla="*/ 8738816 w 595"/>
              <a:gd name="T43" fmla="*/ 46357966 h 596"/>
              <a:gd name="T44" fmla="*/ 15786574 w 595"/>
              <a:gd name="T45" fmla="*/ 34276982 h 596"/>
              <a:gd name="T46" fmla="*/ 25089253 w 595"/>
              <a:gd name="T47" fmla="*/ 23881569 h 596"/>
              <a:gd name="T48" fmla="*/ 36083522 w 595"/>
              <a:gd name="T49" fmla="*/ 14890798 h 596"/>
              <a:gd name="T50" fmla="*/ 47923585 w 595"/>
              <a:gd name="T51" fmla="*/ 7867057 h 596"/>
              <a:gd name="T52" fmla="*/ 61172775 w 595"/>
              <a:gd name="T53" fmla="*/ 3090743 h 596"/>
              <a:gd name="T54" fmla="*/ 74985828 w 595"/>
              <a:gd name="T55" fmla="*/ 561857 h 596"/>
              <a:gd name="T56" fmla="*/ 89080813 w 595"/>
              <a:gd name="T57" fmla="*/ 280928 h 596"/>
              <a:gd name="T58" fmla="*/ 102894397 w 595"/>
              <a:gd name="T59" fmla="*/ 2247428 h 596"/>
              <a:gd name="T60" fmla="*/ 116425518 w 595"/>
              <a:gd name="T61" fmla="*/ 6461885 h 596"/>
              <a:gd name="T62" fmla="*/ 128829445 w 595"/>
              <a:gd name="T63" fmla="*/ 13205228 h 596"/>
              <a:gd name="T64" fmla="*/ 139823182 w 595"/>
              <a:gd name="T65" fmla="*/ 21633611 h 596"/>
              <a:gd name="T66" fmla="*/ 149690255 w 595"/>
              <a:gd name="T67" fmla="*/ 31748096 h 596"/>
              <a:gd name="T68" fmla="*/ 157583277 w 595"/>
              <a:gd name="T69" fmla="*/ 43267223 h 596"/>
              <a:gd name="T70" fmla="*/ 162939445 w 595"/>
              <a:gd name="T71" fmla="*/ 56191522 h 596"/>
              <a:gd name="T72" fmla="*/ 166604025 w 595"/>
              <a:gd name="T73" fmla="*/ 69677148 h 596"/>
              <a:gd name="T74" fmla="*/ 167731751 w 595"/>
              <a:gd name="T75" fmla="*/ 83444232 h 5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5" h="596">
                <a:moveTo>
                  <a:pt x="595" y="297"/>
                </a:moveTo>
                <a:lnTo>
                  <a:pt x="594" y="322"/>
                </a:lnTo>
                <a:lnTo>
                  <a:pt x="591" y="347"/>
                </a:lnTo>
                <a:lnTo>
                  <a:pt x="586" y="371"/>
                </a:lnTo>
                <a:lnTo>
                  <a:pt x="578" y="395"/>
                </a:lnTo>
                <a:lnTo>
                  <a:pt x="569" y="419"/>
                </a:lnTo>
                <a:lnTo>
                  <a:pt x="559" y="441"/>
                </a:lnTo>
                <a:lnTo>
                  <a:pt x="545" y="463"/>
                </a:lnTo>
                <a:lnTo>
                  <a:pt x="531" y="483"/>
                </a:lnTo>
                <a:lnTo>
                  <a:pt x="515" y="501"/>
                </a:lnTo>
                <a:lnTo>
                  <a:pt x="496" y="519"/>
                </a:lnTo>
                <a:lnTo>
                  <a:pt x="478" y="535"/>
                </a:lnTo>
                <a:lnTo>
                  <a:pt x="457" y="549"/>
                </a:lnTo>
                <a:lnTo>
                  <a:pt x="436" y="562"/>
                </a:lnTo>
                <a:lnTo>
                  <a:pt x="413" y="572"/>
                </a:lnTo>
                <a:lnTo>
                  <a:pt x="389" y="582"/>
                </a:lnTo>
                <a:lnTo>
                  <a:pt x="365" y="588"/>
                </a:lnTo>
                <a:lnTo>
                  <a:pt x="341" y="592"/>
                </a:lnTo>
                <a:lnTo>
                  <a:pt x="316" y="595"/>
                </a:lnTo>
                <a:lnTo>
                  <a:pt x="291" y="596"/>
                </a:lnTo>
                <a:lnTo>
                  <a:pt x="266" y="594"/>
                </a:lnTo>
                <a:lnTo>
                  <a:pt x="241" y="590"/>
                </a:lnTo>
                <a:lnTo>
                  <a:pt x="217" y="585"/>
                </a:lnTo>
                <a:lnTo>
                  <a:pt x="193" y="577"/>
                </a:lnTo>
                <a:lnTo>
                  <a:pt x="170" y="567"/>
                </a:lnTo>
                <a:lnTo>
                  <a:pt x="149" y="556"/>
                </a:lnTo>
                <a:lnTo>
                  <a:pt x="128" y="542"/>
                </a:lnTo>
                <a:lnTo>
                  <a:pt x="107" y="527"/>
                </a:lnTo>
                <a:lnTo>
                  <a:pt x="89" y="511"/>
                </a:lnTo>
                <a:lnTo>
                  <a:pt x="72" y="492"/>
                </a:lnTo>
                <a:lnTo>
                  <a:pt x="56" y="473"/>
                </a:lnTo>
                <a:lnTo>
                  <a:pt x="42" y="453"/>
                </a:lnTo>
                <a:lnTo>
                  <a:pt x="31" y="431"/>
                </a:lnTo>
                <a:lnTo>
                  <a:pt x="21" y="408"/>
                </a:lnTo>
                <a:lnTo>
                  <a:pt x="12" y="384"/>
                </a:lnTo>
                <a:lnTo>
                  <a:pt x="6" y="360"/>
                </a:lnTo>
                <a:lnTo>
                  <a:pt x="2" y="335"/>
                </a:lnTo>
                <a:lnTo>
                  <a:pt x="0" y="310"/>
                </a:lnTo>
                <a:lnTo>
                  <a:pt x="0" y="285"/>
                </a:lnTo>
                <a:lnTo>
                  <a:pt x="2" y="260"/>
                </a:lnTo>
                <a:lnTo>
                  <a:pt x="6" y="236"/>
                </a:lnTo>
                <a:lnTo>
                  <a:pt x="12" y="212"/>
                </a:lnTo>
                <a:lnTo>
                  <a:pt x="21" y="188"/>
                </a:lnTo>
                <a:lnTo>
                  <a:pt x="31" y="165"/>
                </a:lnTo>
                <a:lnTo>
                  <a:pt x="42" y="143"/>
                </a:lnTo>
                <a:lnTo>
                  <a:pt x="56" y="122"/>
                </a:lnTo>
                <a:lnTo>
                  <a:pt x="72" y="103"/>
                </a:lnTo>
                <a:lnTo>
                  <a:pt x="89" y="85"/>
                </a:lnTo>
                <a:lnTo>
                  <a:pt x="107" y="68"/>
                </a:lnTo>
                <a:lnTo>
                  <a:pt x="128" y="53"/>
                </a:lnTo>
                <a:lnTo>
                  <a:pt x="149" y="39"/>
                </a:lnTo>
                <a:lnTo>
                  <a:pt x="170" y="28"/>
                </a:lnTo>
                <a:lnTo>
                  <a:pt x="193" y="18"/>
                </a:lnTo>
                <a:lnTo>
                  <a:pt x="217" y="11"/>
                </a:lnTo>
                <a:lnTo>
                  <a:pt x="241" y="5"/>
                </a:lnTo>
                <a:lnTo>
                  <a:pt x="266" y="2"/>
                </a:lnTo>
                <a:lnTo>
                  <a:pt x="291" y="0"/>
                </a:lnTo>
                <a:lnTo>
                  <a:pt x="316" y="1"/>
                </a:lnTo>
                <a:lnTo>
                  <a:pt x="341" y="3"/>
                </a:lnTo>
                <a:lnTo>
                  <a:pt x="365" y="8"/>
                </a:lnTo>
                <a:lnTo>
                  <a:pt x="389" y="14"/>
                </a:lnTo>
                <a:lnTo>
                  <a:pt x="413" y="23"/>
                </a:lnTo>
                <a:lnTo>
                  <a:pt x="436" y="34"/>
                </a:lnTo>
                <a:lnTo>
                  <a:pt x="457" y="47"/>
                </a:lnTo>
                <a:lnTo>
                  <a:pt x="478" y="60"/>
                </a:lnTo>
                <a:lnTo>
                  <a:pt x="496" y="77"/>
                </a:lnTo>
                <a:lnTo>
                  <a:pt x="515" y="93"/>
                </a:lnTo>
                <a:lnTo>
                  <a:pt x="531" y="113"/>
                </a:lnTo>
                <a:lnTo>
                  <a:pt x="545" y="133"/>
                </a:lnTo>
                <a:lnTo>
                  <a:pt x="559" y="154"/>
                </a:lnTo>
                <a:lnTo>
                  <a:pt x="569" y="177"/>
                </a:lnTo>
                <a:lnTo>
                  <a:pt x="578" y="200"/>
                </a:lnTo>
                <a:lnTo>
                  <a:pt x="586" y="223"/>
                </a:lnTo>
                <a:lnTo>
                  <a:pt x="591" y="248"/>
                </a:lnTo>
                <a:lnTo>
                  <a:pt x="594" y="272"/>
                </a:lnTo>
                <a:lnTo>
                  <a:pt x="595" y="297"/>
                </a:lnTo>
                <a:close/>
              </a:path>
            </a:pathLst>
          </a:custGeom>
          <a:solidFill>
            <a:srgbClr val="A50069"/>
          </a:solidFill>
          <a:ln>
            <a:noFill/>
          </a:ln>
        </p:spPr>
        <p:txBody>
          <a:bodyPr/>
          <a:lstStyle/>
          <a:p>
            <a:endParaRPr lang="en-US"/>
          </a:p>
        </p:txBody>
      </p:sp>
      <p:sp>
        <p:nvSpPr>
          <p:cNvPr id="480331" name="Freeform 75">
            <a:extLst>
              <a:ext uri="{FF2B5EF4-FFF2-40B4-BE49-F238E27FC236}">
                <a16:creationId xmlns:a16="http://schemas.microsoft.com/office/drawing/2014/main" id="{0D99001B-0018-7ED0-B5D7-E570A948E550}"/>
              </a:ext>
            </a:extLst>
          </p:cNvPr>
          <p:cNvSpPr>
            <a:spLocks/>
          </p:cNvSpPr>
          <p:nvPr/>
        </p:nvSpPr>
        <p:spPr bwMode="auto">
          <a:xfrm>
            <a:off x="6117140" y="3363861"/>
            <a:ext cx="236934" cy="236934"/>
          </a:xfrm>
          <a:custGeom>
            <a:avLst/>
            <a:gdLst>
              <a:gd name="T0" fmla="*/ 167449819 w 595"/>
              <a:gd name="T1" fmla="*/ 90467974 h 596"/>
              <a:gd name="T2" fmla="*/ 165194367 w 595"/>
              <a:gd name="T3" fmla="*/ 104235058 h 596"/>
              <a:gd name="T4" fmla="*/ 160402061 w 595"/>
              <a:gd name="T5" fmla="*/ 117720684 h 596"/>
              <a:gd name="T6" fmla="*/ 153636766 w 595"/>
              <a:gd name="T7" fmla="*/ 130083127 h 596"/>
              <a:gd name="T8" fmla="*/ 145179351 w 595"/>
              <a:gd name="T9" fmla="*/ 140759468 h 596"/>
              <a:gd name="T10" fmla="*/ 134748945 w 595"/>
              <a:gd name="T11" fmla="*/ 150312096 h 596"/>
              <a:gd name="T12" fmla="*/ 122909413 w 595"/>
              <a:gd name="T13" fmla="*/ 157897694 h 596"/>
              <a:gd name="T14" fmla="*/ 109659692 w 595"/>
              <a:gd name="T15" fmla="*/ 163516793 h 596"/>
              <a:gd name="T16" fmla="*/ 96128570 w 595"/>
              <a:gd name="T17" fmla="*/ 166326608 h 596"/>
              <a:gd name="T18" fmla="*/ 82033586 w 595"/>
              <a:gd name="T19" fmla="*/ 167450322 h 596"/>
              <a:gd name="T20" fmla="*/ 67938601 w 595"/>
              <a:gd name="T21" fmla="*/ 165764751 h 596"/>
              <a:gd name="T22" fmla="*/ 54406949 w 595"/>
              <a:gd name="T23" fmla="*/ 162112151 h 596"/>
              <a:gd name="T24" fmla="*/ 42003553 w 595"/>
              <a:gd name="T25" fmla="*/ 156212123 h 596"/>
              <a:gd name="T26" fmla="*/ 30163490 w 595"/>
              <a:gd name="T27" fmla="*/ 148064138 h 596"/>
              <a:gd name="T28" fmla="*/ 20296948 w 595"/>
              <a:gd name="T29" fmla="*/ 138230582 h 596"/>
              <a:gd name="T30" fmla="*/ 11840063 w 595"/>
              <a:gd name="T31" fmla="*/ 127273312 h 596"/>
              <a:gd name="T32" fmla="*/ 5920032 w 595"/>
              <a:gd name="T33" fmla="*/ 114630471 h 596"/>
              <a:gd name="T34" fmla="*/ 1691589 w 595"/>
              <a:gd name="T35" fmla="*/ 101144315 h 596"/>
              <a:gd name="T36" fmla="*/ 0 w 595"/>
              <a:gd name="T37" fmla="*/ 87096832 h 596"/>
              <a:gd name="T38" fmla="*/ 563863 w 595"/>
              <a:gd name="T39" fmla="*/ 73048819 h 596"/>
              <a:gd name="T40" fmla="*/ 3382648 w 595"/>
              <a:gd name="T41" fmla="*/ 59562663 h 596"/>
              <a:gd name="T42" fmla="*/ 8738816 w 595"/>
              <a:gd name="T43" fmla="*/ 46357966 h 596"/>
              <a:gd name="T44" fmla="*/ 15786574 w 595"/>
              <a:gd name="T45" fmla="*/ 34276982 h 596"/>
              <a:gd name="T46" fmla="*/ 25089253 w 595"/>
              <a:gd name="T47" fmla="*/ 23881569 h 596"/>
              <a:gd name="T48" fmla="*/ 36083522 w 595"/>
              <a:gd name="T49" fmla="*/ 14890798 h 596"/>
              <a:gd name="T50" fmla="*/ 47923585 w 595"/>
              <a:gd name="T51" fmla="*/ 7867057 h 596"/>
              <a:gd name="T52" fmla="*/ 61172775 w 595"/>
              <a:gd name="T53" fmla="*/ 3090743 h 596"/>
              <a:gd name="T54" fmla="*/ 74985828 w 595"/>
              <a:gd name="T55" fmla="*/ 561857 h 596"/>
              <a:gd name="T56" fmla="*/ 89080813 w 595"/>
              <a:gd name="T57" fmla="*/ 280928 h 596"/>
              <a:gd name="T58" fmla="*/ 102894397 w 595"/>
              <a:gd name="T59" fmla="*/ 2247428 h 596"/>
              <a:gd name="T60" fmla="*/ 116425518 w 595"/>
              <a:gd name="T61" fmla="*/ 6461885 h 596"/>
              <a:gd name="T62" fmla="*/ 128829445 w 595"/>
              <a:gd name="T63" fmla="*/ 13205228 h 596"/>
              <a:gd name="T64" fmla="*/ 139823182 w 595"/>
              <a:gd name="T65" fmla="*/ 21633611 h 596"/>
              <a:gd name="T66" fmla="*/ 149690255 w 595"/>
              <a:gd name="T67" fmla="*/ 31748096 h 596"/>
              <a:gd name="T68" fmla="*/ 157583277 w 595"/>
              <a:gd name="T69" fmla="*/ 43267223 h 596"/>
              <a:gd name="T70" fmla="*/ 162939445 w 595"/>
              <a:gd name="T71" fmla="*/ 56191522 h 596"/>
              <a:gd name="T72" fmla="*/ 166604025 w 595"/>
              <a:gd name="T73" fmla="*/ 69677148 h 596"/>
              <a:gd name="T74" fmla="*/ 167731751 w 595"/>
              <a:gd name="T75" fmla="*/ 83444232 h 5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5" h="596">
                <a:moveTo>
                  <a:pt x="595" y="297"/>
                </a:moveTo>
                <a:lnTo>
                  <a:pt x="594" y="322"/>
                </a:lnTo>
                <a:lnTo>
                  <a:pt x="591" y="347"/>
                </a:lnTo>
                <a:lnTo>
                  <a:pt x="586" y="371"/>
                </a:lnTo>
                <a:lnTo>
                  <a:pt x="578" y="395"/>
                </a:lnTo>
                <a:lnTo>
                  <a:pt x="569" y="419"/>
                </a:lnTo>
                <a:lnTo>
                  <a:pt x="559" y="441"/>
                </a:lnTo>
                <a:lnTo>
                  <a:pt x="545" y="463"/>
                </a:lnTo>
                <a:lnTo>
                  <a:pt x="531" y="483"/>
                </a:lnTo>
                <a:lnTo>
                  <a:pt x="515" y="501"/>
                </a:lnTo>
                <a:lnTo>
                  <a:pt x="496" y="519"/>
                </a:lnTo>
                <a:lnTo>
                  <a:pt x="478" y="535"/>
                </a:lnTo>
                <a:lnTo>
                  <a:pt x="457" y="549"/>
                </a:lnTo>
                <a:lnTo>
                  <a:pt x="436" y="562"/>
                </a:lnTo>
                <a:lnTo>
                  <a:pt x="413" y="572"/>
                </a:lnTo>
                <a:lnTo>
                  <a:pt x="389" y="582"/>
                </a:lnTo>
                <a:lnTo>
                  <a:pt x="365" y="588"/>
                </a:lnTo>
                <a:lnTo>
                  <a:pt x="341" y="592"/>
                </a:lnTo>
                <a:lnTo>
                  <a:pt x="316" y="595"/>
                </a:lnTo>
                <a:lnTo>
                  <a:pt x="291" y="596"/>
                </a:lnTo>
                <a:lnTo>
                  <a:pt x="266" y="594"/>
                </a:lnTo>
                <a:lnTo>
                  <a:pt x="241" y="590"/>
                </a:lnTo>
                <a:lnTo>
                  <a:pt x="217" y="585"/>
                </a:lnTo>
                <a:lnTo>
                  <a:pt x="193" y="577"/>
                </a:lnTo>
                <a:lnTo>
                  <a:pt x="170" y="567"/>
                </a:lnTo>
                <a:lnTo>
                  <a:pt x="149" y="556"/>
                </a:lnTo>
                <a:lnTo>
                  <a:pt x="128" y="542"/>
                </a:lnTo>
                <a:lnTo>
                  <a:pt x="107" y="527"/>
                </a:lnTo>
                <a:lnTo>
                  <a:pt x="89" y="511"/>
                </a:lnTo>
                <a:lnTo>
                  <a:pt x="72" y="492"/>
                </a:lnTo>
                <a:lnTo>
                  <a:pt x="56" y="473"/>
                </a:lnTo>
                <a:lnTo>
                  <a:pt x="42" y="453"/>
                </a:lnTo>
                <a:lnTo>
                  <a:pt x="31" y="431"/>
                </a:lnTo>
                <a:lnTo>
                  <a:pt x="21" y="408"/>
                </a:lnTo>
                <a:lnTo>
                  <a:pt x="12" y="384"/>
                </a:lnTo>
                <a:lnTo>
                  <a:pt x="6" y="360"/>
                </a:lnTo>
                <a:lnTo>
                  <a:pt x="2" y="335"/>
                </a:lnTo>
                <a:lnTo>
                  <a:pt x="0" y="310"/>
                </a:lnTo>
                <a:lnTo>
                  <a:pt x="0" y="285"/>
                </a:lnTo>
                <a:lnTo>
                  <a:pt x="2" y="260"/>
                </a:lnTo>
                <a:lnTo>
                  <a:pt x="6" y="236"/>
                </a:lnTo>
                <a:lnTo>
                  <a:pt x="12" y="212"/>
                </a:lnTo>
                <a:lnTo>
                  <a:pt x="21" y="188"/>
                </a:lnTo>
                <a:lnTo>
                  <a:pt x="31" y="165"/>
                </a:lnTo>
                <a:lnTo>
                  <a:pt x="42" y="143"/>
                </a:lnTo>
                <a:lnTo>
                  <a:pt x="56" y="122"/>
                </a:lnTo>
                <a:lnTo>
                  <a:pt x="72" y="103"/>
                </a:lnTo>
                <a:lnTo>
                  <a:pt x="89" y="85"/>
                </a:lnTo>
                <a:lnTo>
                  <a:pt x="107" y="68"/>
                </a:lnTo>
                <a:lnTo>
                  <a:pt x="128" y="53"/>
                </a:lnTo>
                <a:lnTo>
                  <a:pt x="149" y="39"/>
                </a:lnTo>
                <a:lnTo>
                  <a:pt x="170" y="28"/>
                </a:lnTo>
                <a:lnTo>
                  <a:pt x="193" y="18"/>
                </a:lnTo>
                <a:lnTo>
                  <a:pt x="217" y="11"/>
                </a:lnTo>
                <a:lnTo>
                  <a:pt x="241" y="5"/>
                </a:lnTo>
                <a:lnTo>
                  <a:pt x="266" y="2"/>
                </a:lnTo>
                <a:lnTo>
                  <a:pt x="291" y="0"/>
                </a:lnTo>
                <a:lnTo>
                  <a:pt x="316" y="1"/>
                </a:lnTo>
                <a:lnTo>
                  <a:pt x="341" y="3"/>
                </a:lnTo>
                <a:lnTo>
                  <a:pt x="365" y="8"/>
                </a:lnTo>
                <a:lnTo>
                  <a:pt x="389" y="14"/>
                </a:lnTo>
                <a:lnTo>
                  <a:pt x="413" y="23"/>
                </a:lnTo>
                <a:lnTo>
                  <a:pt x="436" y="34"/>
                </a:lnTo>
                <a:lnTo>
                  <a:pt x="457" y="47"/>
                </a:lnTo>
                <a:lnTo>
                  <a:pt x="478" y="60"/>
                </a:lnTo>
                <a:lnTo>
                  <a:pt x="496" y="77"/>
                </a:lnTo>
                <a:lnTo>
                  <a:pt x="515" y="93"/>
                </a:lnTo>
                <a:lnTo>
                  <a:pt x="531" y="113"/>
                </a:lnTo>
                <a:lnTo>
                  <a:pt x="545" y="133"/>
                </a:lnTo>
                <a:lnTo>
                  <a:pt x="559" y="154"/>
                </a:lnTo>
                <a:lnTo>
                  <a:pt x="569" y="177"/>
                </a:lnTo>
                <a:lnTo>
                  <a:pt x="578" y="200"/>
                </a:lnTo>
                <a:lnTo>
                  <a:pt x="586" y="223"/>
                </a:lnTo>
                <a:lnTo>
                  <a:pt x="591" y="248"/>
                </a:lnTo>
                <a:lnTo>
                  <a:pt x="594" y="272"/>
                </a:lnTo>
                <a:lnTo>
                  <a:pt x="595" y="297"/>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332" name="Freeform 76">
            <a:extLst>
              <a:ext uri="{FF2B5EF4-FFF2-40B4-BE49-F238E27FC236}">
                <a16:creationId xmlns:a16="http://schemas.microsoft.com/office/drawing/2014/main" id="{647F1934-7255-82E2-14AE-7511CCBA65D2}"/>
              </a:ext>
            </a:extLst>
          </p:cNvPr>
          <p:cNvSpPr>
            <a:spLocks/>
          </p:cNvSpPr>
          <p:nvPr/>
        </p:nvSpPr>
        <p:spPr bwMode="auto">
          <a:xfrm>
            <a:off x="4951518" y="2729258"/>
            <a:ext cx="236935" cy="235744"/>
          </a:xfrm>
          <a:custGeom>
            <a:avLst/>
            <a:gdLst>
              <a:gd name="T0" fmla="*/ 167450880 w 595"/>
              <a:gd name="T1" fmla="*/ 89862612 h 595"/>
              <a:gd name="T2" fmla="*/ 164914019 w 595"/>
              <a:gd name="T3" fmla="*/ 103537598 h 595"/>
              <a:gd name="T4" fmla="*/ 160685033 w 595"/>
              <a:gd name="T5" fmla="*/ 116654196 h 595"/>
              <a:gd name="T6" fmla="*/ 153919716 w 595"/>
              <a:gd name="T7" fmla="*/ 128933474 h 595"/>
              <a:gd name="T8" fmla="*/ 145180341 w 595"/>
              <a:gd name="T9" fmla="*/ 139817571 h 595"/>
              <a:gd name="T10" fmla="*/ 134467970 w 595"/>
              <a:gd name="T11" fmla="*/ 149305960 h 595"/>
              <a:gd name="T12" fmla="*/ 122910333 w 595"/>
              <a:gd name="T13" fmla="*/ 156841307 h 595"/>
              <a:gd name="T14" fmla="*/ 109942503 w 595"/>
              <a:gd name="T15" fmla="*/ 161864696 h 595"/>
              <a:gd name="T16" fmla="*/ 96129406 w 595"/>
              <a:gd name="T17" fmla="*/ 165213446 h 595"/>
              <a:gd name="T18" fmla="*/ 82033845 w 595"/>
              <a:gd name="T19" fmla="*/ 166050766 h 595"/>
              <a:gd name="T20" fmla="*/ 68220749 w 595"/>
              <a:gd name="T21" fmla="*/ 164655585 h 595"/>
              <a:gd name="T22" fmla="*/ 54407652 w 595"/>
              <a:gd name="T23" fmla="*/ 160748446 h 595"/>
              <a:gd name="T24" fmla="*/ 41721754 w 595"/>
              <a:gd name="T25" fmla="*/ 154887738 h 595"/>
              <a:gd name="T26" fmla="*/ 30445518 w 595"/>
              <a:gd name="T27" fmla="*/ 146794529 h 595"/>
              <a:gd name="T28" fmla="*/ 20015080 w 595"/>
              <a:gd name="T29" fmla="*/ 137305612 h 595"/>
              <a:gd name="T30" fmla="*/ 11840101 w 595"/>
              <a:gd name="T31" fmla="*/ 125863654 h 595"/>
              <a:gd name="T32" fmla="*/ 5638118 w 595"/>
              <a:gd name="T33" fmla="*/ 113584376 h 595"/>
              <a:gd name="T34" fmla="*/ 1691595 w 595"/>
              <a:gd name="T35" fmla="*/ 100188849 h 595"/>
              <a:gd name="T36" fmla="*/ 0 w 595"/>
              <a:gd name="T37" fmla="*/ 86513862 h 595"/>
              <a:gd name="T38" fmla="*/ 563865 w 595"/>
              <a:gd name="T39" fmla="*/ 72559945 h 595"/>
              <a:gd name="T40" fmla="*/ 3382658 w 595"/>
              <a:gd name="T41" fmla="*/ 58885487 h 595"/>
              <a:gd name="T42" fmla="*/ 8738844 w 595"/>
              <a:gd name="T43" fmla="*/ 46047820 h 595"/>
              <a:gd name="T44" fmla="*/ 16068556 w 595"/>
              <a:gd name="T45" fmla="*/ 34047473 h 595"/>
              <a:gd name="T46" fmla="*/ 25089333 w 595"/>
              <a:gd name="T47" fmla="*/ 23442306 h 595"/>
              <a:gd name="T48" fmla="*/ 36083636 w 595"/>
              <a:gd name="T49" fmla="*/ 14791236 h 595"/>
              <a:gd name="T50" fmla="*/ 47923737 w 595"/>
              <a:gd name="T51" fmla="*/ 7814278 h 595"/>
              <a:gd name="T52" fmla="*/ 61172969 w 595"/>
              <a:gd name="T53" fmla="*/ 2790889 h 595"/>
              <a:gd name="T54" fmla="*/ 74986596 w 595"/>
              <a:gd name="T55" fmla="*/ 278930 h 595"/>
              <a:gd name="T56" fmla="*/ 89081626 w 595"/>
              <a:gd name="T57" fmla="*/ 0 h 595"/>
              <a:gd name="T58" fmla="*/ 103176655 w 595"/>
              <a:gd name="T59" fmla="*/ 1953569 h 595"/>
              <a:gd name="T60" fmla="*/ 116426418 w 595"/>
              <a:gd name="T61" fmla="*/ 6139639 h 595"/>
              <a:gd name="T62" fmla="*/ 128829852 w 595"/>
              <a:gd name="T63" fmla="*/ 12558208 h 595"/>
              <a:gd name="T64" fmla="*/ 140106088 w 595"/>
              <a:gd name="T65" fmla="*/ 21209806 h 595"/>
              <a:gd name="T66" fmla="*/ 149408797 w 595"/>
              <a:gd name="T67" fmla="*/ 31256584 h 595"/>
              <a:gd name="T68" fmla="*/ 157302374 w 595"/>
              <a:gd name="T69" fmla="*/ 42978001 h 595"/>
              <a:gd name="T70" fmla="*/ 162940492 w 595"/>
              <a:gd name="T71" fmla="*/ 55536209 h 595"/>
              <a:gd name="T72" fmla="*/ 166605083 w 595"/>
              <a:gd name="T73" fmla="*/ 68931737 h 595"/>
              <a:gd name="T74" fmla="*/ 167732813 w 595"/>
              <a:gd name="T75" fmla="*/ 82885654 h 5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5" h="595">
                <a:moveTo>
                  <a:pt x="595" y="297"/>
                </a:moveTo>
                <a:lnTo>
                  <a:pt x="594" y="322"/>
                </a:lnTo>
                <a:lnTo>
                  <a:pt x="591" y="347"/>
                </a:lnTo>
                <a:lnTo>
                  <a:pt x="585" y="371"/>
                </a:lnTo>
                <a:lnTo>
                  <a:pt x="578" y="395"/>
                </a:lnTo>
                <a:lnTo>
                  <a:pt x="570" y="418"/>
                </a:lnTo>
                <a:lnTo>
                  <a:pt x="558" y="441"/>
                </a:lnTo>
                <a:lnTo>
                  <a:pt x="546" y="462"/>
                </a:lnTo>
                <a:lnTo>
                  <a:pt x="530" y="483"/>
                </a:lnTo>
                <a:lnTo>
                  <a:pt x="515" y="501"/>
                </a:lnTo>
                <a:lnTo>
                  <a:pt x="497" y="519"/>
                </a:lnTo>
                <a:lnTo>
                  <a:pt x="477" y="535"/>
                </a:lnTo>
                <a:lnTo>
                  <a:pt x="457" y="549"/>
                </a:lnTo>
                <a:lnTo>
                  <a:pt x="436" y="562"/>
                </a:lnTo>
                <a:lnTo>
                  <a:pt x="413" y="572"/>
                </a:lnTo>
                <a:lnTo>
                  <a:pt x="390" y="580"/>
                </a:lnTo>
                <a:lnTo>
                  <a:pt x="366" y="588"/>
                </a:lnTo>
                <a:lnTo>
                  <a:pt x="341" y="592"/>
                </a:lnTo>
                <a:lnTo>
                  <a:pt x="316" y="595"/>
                </a:lnTo>
                <a:lnTo>
                  <a:pt x="291" y="595"/>
                </a:lnTo>
                <a:lnTo>
                  <a:pt x="266" y="594"/>
                </a:lnTo>
                <a:lnTo>
                  <a:pt x="242" y="590"/>
                </a:lnTo>
                <a:lnTo>
                  <a:pt x="217" y="585"/>
                </a:lnTo>
                <a:lnTo>
                  <a:pt x="193" y="576"/>
                </a:lnTo>
                <a:lnTo>
                  <a:pt x="170" y="567"/>
                </a:lnTo>
                <a:lnTo>
                  <a:pt x="148" y="555"/>
                </a:lnTo>
                <a:lnTo>
                  <a:pt x="128" y="542"/>
                </a:lnTo>
                <a:lnTo>
                  <a:pt x="108" y="526"/>
                </a:lnTo>
                <a:lnTo>
                  <a:pt x="89" y="510"/>
                </a:lnTo>
                <a:lnTo>
                  <a:pt x="71" y="492"/>
                </a:lnTo>
                <a:lnTo>
                  <a:pt x="57" y="472"/>
                </a:lnTo>
                <a:lnTo>
                  <a:pt x="42" y="451"/>
                </a:lnTo>
                <a:lnTo>
                  <a:pt x="31" y="430"/>
                </a:lnTo>
                <a:lnTo>
                  <a:pt x="20" y="407"/>
                </a:lnTo>
                <a:lnTo>
                  <a:pt x="12" y="384"/>
                </a:lnTo>
                <a:lnTo>
                  <a:pt x="6" y="359"/>
                </a:lnTo>
                <a:lnTo>
                  <a:pt x="2" y="335"/>
                </a:lnTo>
                <a:lnTo>
                  <a:pt x="0" y="310"/>
                </a:lnTo>
                <a:lnTo>
                  <a:pt x="0" y="285"/>
                </a:lnTo>
                <a:lnTo>
                  <a:pt x="2" y="260"/>
                </a:lnTo>
                <a:lnTo>
                  <a:pt x="6" y="235"/>
                </a:lnTo>
                <a:lnTo>
                  <a:pt x="12" y="211"/>
                </a:lnTo>
                <a:lnTo>
                  <a:pt x="20" y="188"/>
                </a:lnTo>
                <a:lnTo>
                  <a:pt x="31" y="165"/>
                </a:lnTo>
                <a:lnTo>
                  <a:pt x="42" y="143"/>
                </a:lnTo>
                <a:lnTo>
                  <a:pt x="57" y="122"/>
                </a:lnTo>
                <a:lnTo>
                  <a:pt x="71" y="103"/>
                </a:lnTo>
                <a:lnTo>
                  <a:pt x="89" y="84"/>
                </a:lnTo>
                <a:lnTo>
                  <a:pt x="108" y="67"/>
                </a:lnTo>
                <a:lnTo>
                  <a:pt x="128" y="53"/>
                </a:lnTo>
                <a:lnTo>
                  <a:pt x="148" y="39"/>
                </a:lnTo>
                <a:lnTo>
                  <a:pt x="170" y="28"/>
                </a:lnTo>
                <a:lnTo>
                  <a:pt x="193" y="18"/>
                </a:lnTo>
                <a:lnTo>
                  <a:pt x="217" y="10"/>
                </a:lnTo>
                <a:lnTo>
                  <a:pt x="242" y="5"/>
                </a:lnTo>
                <a:lnTo>
                  <a:pt x="266" y="1"/>
                </a:lnTo>
                <a:lnTo>
                  <a:pt x="291" y="0"/>
                </a:lnTo>
                <a:lnTo>
                  <a:pt x="316" y="0"/>
                </a:lnTo>
                <a:lnTo>
                  <a:pt x="341" y="3"/>
                </a:lnTo>
                <a:lnTo>
                  <a:pt x="366" y="7"/>
                </a:lnTo>
                <a:lnTo>
                  <a:pt x="390" y="14"/>
                </a:lnTo>
                <a:lnTo>
                  <a:pt x="413" y="22"/>
                </a:lnTo>
                <a:lnTo>
                  <a:pt x="436" y="33"/>
                </a:lnTo>
                <a:lnTo>
                  <a:pt x="457" y="45"/>
                </a:lnTo>
                <a:lnTo>
                  <a:pt x="477" y="60"/>
                </a:lnTo>
                <a:lnTo>
                  <a:pt x="497" y="76"/>
                </a:lnTo>
                <a:lnTo>
                  <a:pt x="515" y="93"/>
                </a:lnTo>
                <a:lnTo>
                  <a:pt x="530" y="112"/>
                </a:lnTo>
                <a:lnTo>
                  <a:pt x="546" y="133"/>
                </a:lnTo>
                <a:lnTo>
                  <a:pt x="558" y="154"/>
                </a:lnTo>
                <a:lnTo>
                  <a:pt x="570" y="177"/>
                </a:lnTo>
                <a:lnTo>
                  <a:pt x="578" y="199"/>
                </a:lnTo>
                <a:lnTo>
                  <a:pt x="585" y="223"/>
                </a:lnTo>
                <a:lnTo>
                  <a:pt x="591" y="247"/>
                </a:lnTo>
                <a:lnTo>
                  <a:pt x="594" y="272"/>
                </a:lnTo>
                <a:lnTo>
                  <a:pt x="595" y="297"/>
                </a:lnTo>
                <a:close/>
              </a:path>
            </a:pathLst>
          </a:custGeom>
          <a:solidFill>
            <a:schemeClr val="accent4"/>
          </a:solidFill>
          <a:ln>
            <a:noFill/>
          </a:ln>
        </p:spPr>
        <p:txBody>
          <a:bodyPr/>
          <a:lstStyle/>
          <a:p>
            <a:endParaRPr lang="en-US"/>
          </a:p>
        </p:txBody>
      </p:sp>
      <p:sp>
        <p:nvSpPr>
          <p:cNvPr id="480333" name="Freeform 77">
            <a:extLst>
              <a:ext uri="{FF2B5EF4-FFF2-40B4-BE49-F238E27FC236}">
                <a16:creationId xmlns:a16="http://schemas.microsoft.com/office/drawing/2014/main" id="{137764ED-5F64-C373-F89A-C9675B7354DE}"/>
              </a:ext>
            </a:extLst>
          </p:cNvPr>
          <p:cNvSpPr>
            <a:spLocks/>
          </p:cNvSpPr>
          <p:nvPr/>
        </p:nvSpPr>
        <p:spPr bwMode="auto">
          <a:xfrm>
            <a:off x="4951518" y="2729258"/>
            <a:ext cx="236935" cy="235744"/>
          </a:xfrm>
          <a:custGeom>
            <a:avLst/>
            <a:gdLst>
              <a:gd name="T0" fmla="*/ 167450880 w 595"/>
              <a:gd name="T1" fmla="*/ 89862612 h 595"/>
              <a:gd name="T2" fmla="*/ 164914019 w 595"/>
              <a:gd name="T3" fmla="*/ 103537598 h 595"/>
              <a:gd name="T4" fmla="*/ 160685033 w 595"/>
              <a:gd name="T5" fmla="*/ 116654196 h 595"/>
              <a:gd name="T6" fmla="*/ 153919716 w 595"/>
              <a:gd name="T7" fmla="*/ 128933474 h 595"/>
              <a:gd name="T8" fmla="*/ 145180341 w 595"/>
              <a:gd name="T9" fmla="*/ 139817571 h 595"/>
              <a:gd name="T10" fmla="*/ 134467970 w 595"/>
              <a:gd name="T11" fmla="*/ 149305960 h 595"/>
              <a:gd name="T12" fmla="*/ 122910333 w 595"/>
              <a:gd name="T13" fmla="*/ 156841307 h 595"/>
              <a:gd name="T14" fmla="*/ 109942503 w 595"/>
              <a:gd name="T15" fmla="*/ 161864696 h 595"/>
              <a:gd name="T16" fmla="*/ 96129406 w 595"/>
              <a:gd name="T17" fmla="*/ 165213446 h 595"/>
              <a:gd name="T18" fmla="*/ 82033845 w 595"/>
              <a:gd name="T19" fmla="*/ 166050766 h 595"/>
              <a:gd name="T20" fmla="*/ 68220749 w 595"/>
              <a:gd name="T21" fmla="*/ 164655585 h 595"/>
              <a:gd name="T22" fmla="*/ 54407652 w 595"/>
              <a:gd name="T23" fmla="*/ 160748446 h 595"/>
              <a:gd name="T24" fmla="*/ 41721754 w 595"/>
              <a:gd name="T25" fmla="*/ 154887738 h 595"/>
              <a:gd name="T26" fmla="*/ 30445518 w 595"/>
              <a:gd name="T27" fmla="*/ 146794529 h 595"/>
              <a:gd name="T28" fmla="*/ 20015080 w 595"/>
              <a:gd name="T29" fmla="*/ 137305612 h 595"/>
              <a:gd name="T30" fmla="*/ 11840101 w 595"/>
              <a:gd name="T31" fmla="*/ 125863654 h 595"/>
              <a:gd name="T32" fmla="*/ 5638118 w 595"/>
              <a:gd name="T33" fmla="*/ 113584376 h 595"/>
              <a:gd name="T34" fmla="*/ 1691595 w 595"/>
              <a:gd name="T35" fmla="*/ 100188849 h 595"/>
              <a:gd name="T36" fmla="*/ 0 w 595"/>
              <a:gd name="T37" fmla="*/ 86513862 h 595"/>
              <a:gd name="T38" fmla="*/ 563865 w 595"/>
              <a:gd name="T39" fmla="*/ 72559945 h 595"/>
              <a:gd name="T40" fmla="*/ 3382658 w 595"/>
              <a:gd name="T41" fmla="*/ 58885487 h 595"/>
              <a:gd name="T42" fmla="*/ 8738844 w 595"/>
              <a:gd name="T43" fmla="*/ 46047820 h 595"/>
              <a:gd name="T44" fmla="*/ 16068556 w 595"/>
              <a:gd name="T45" fmla="*/ 34047473 h 595"/>
              <a:gd name="T46" fmla="*/ 25089333 w 595"/>
              <a:gd name="T47" fmla="*/ 23442306 h 595"/>
              <a:gd name="T48" fmla="*/ 36083636 w 595"/>
              <a:gd name="T49" fmla="*/ 14791236 h 595"/>
              <a:gd name="T50" fmla="*/ 47923737 w 595"/>
              <a:gd name="T51" fmla="*/ 7814278 h 595"/>
              <a:gd name="T52" fmla="*/ 61172969 w 595"/>
              <a:gd name="T53" fmla="*/ 2790889 h 595"/>
              <a:gd name="T54" fmla="*/ 74986596 w 595"/>
              <a:gd name="T55" fmla="*/ 278930 h 595"/>
              <a:gd name="T56" fmla="*/ 89081626 w 595"/>
              <a:gd name="T57" fmla="*/ 0 h 595"/>
              <a:gd name="T58" fmla="*/ 103176655 w 595"/>
              <a:gd name="T59" fmla="*/ 1953569 h 595"/>
              <a:gd name="T60" fmla="*/ 116426418 w 595"/>
              <a:gd name="T61" fmla="*/ 6139639 h 595"/>
              <a:gd name="T62" fmla="*/ 128829852 w 595"/>
              <a:gd name="T63" fmla="*/ 12558208 h 595"/>
              <a:gd name="T64" fmla="*/ 140106088 w 595"/>
              <a:gd name="T65" fmla="*/ 21209806 h 595"/>
              <a:gd name="T66" fmla="*/ 149408797 w 595"/>
              <a:gd name="T67" fmla="*/ 31256584 h 595"/>
              <a:gd name="T68" fmla="*/ 157302374 w 595"/>
              <a:gd name="T69" fmla="*/ 42978001 h 595"/>
              <a:gd name="T70" fmla="*/ 162940492 w 595"/>
              <a:gd name="T71" fmla="*/ 55536209 h 595"/>
              <a:gd name="T72" fmla="*/ 166605083 w 595"/>
              <a:gd name="T73" fmla="*/ 68931737 h 595"/>
              <a:gd name="T74" fmla="*/ 167732813 w 595"/>
              <a:gd name="T75" fmla="*/ 82885654 h 5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5" h="595">
                <a:moveTo>
                  <a:pt x="595" y="297"/>
                </a:moveTo>
                <a:lnTo>
                  <a:pt x="594" y="322"/>
                </a:lnTo>
                <a:lnTo>
                  <a:pt x="591" y="347"/>
                </a:lnTo>
                <a:lnTo>
                  <a:pt x="585" y="371"/>
                </a:lnTo>
                <a:lnTo>
                  <a:pt x="578" y="395"/>
                </a:lnTo>
                <a:lnTo>
                  <a:pt x="570" y="418"/>
                </a:lnTo>
                <a:lnTo>
                  <a:pt x="558" y="441"/>
                </a:lnTo>
                <a:lnTo>
                  <a:pt x="546" y="462"/>
                </a:lnTo>
                <a:lnTo>
                  <a:pt x="530" y="483"/>
                </a:lnTo>
                <a:lnTo>
                  <a:pt x="515" y="501"/>
                </a:lnTo>
                <a:lnTo>
                  <a:pt x="497" y="519"/>
                </a:lnTo>
                <a:lnTo>
                  <a:pt x="477" y="535"/>
                </a:lnTo>
                <a:lnTo>
                  <a:pt x="457" y="549"/>
                </a:lnTo>
                <a:lnTo>
                  <a:pt x="436" y="562"/>
                </a:lnTo>
                <a:lnTo>
                  <a:pt x="413" y="572"/>
                </a:lnTo>
                <a:lnTo>
                  <a:pt x="390" y="580"/>
                </a:lnTo>
                <a:lnTo>
                  <a:pt x="366" y="588"/>
                </a:lnTo>
                <a:lnTo>
                  <a:pt x="341" y="592"/>
                </a:lnTo>
                <a:lnTo>
                  <a:pt x="316" y="595"/>
                </a:lnTo>
                <a:lnTo>
                  <a:pt x="291" y="595"/>
                </a:lnTo>
                <a:lnTo>
                  <a:pt x="266" y="594"/>
                </a:lnTo>
                <a:lnTo>
                  <a:pt x="242" y="590"/>
                </a:lnTo>
                <a:lnTo>
                  <a:pt x="217" y="585"/>
                </a:lnTo>
                <a:lnTo>
                  <a:pt x="193" y="576"/>
                </a:lnTo>
                <a:lnTo>
                  <a:pt x="170" y="567"/>
                </a:lnTo>
                <a:lnTo>
                  <a:pt x="148" y="555"/>
                </a:lnTo>
                <a:lnTo>
                  <a:pt x="128" y="542"/>
                </a:lnTo>
                <a:lnTo>
                  <a:pt x="108" y="526"/>
                </a:lnTo>
                <a:lnTo>
                  <a:pt x="89" y="510"/>
                </a:lnTo>
                <a:lnTo>
                  <a:pt x="71" y="492"/>
                </a:lnTo>
                <a:lnTo>
                  <a:pt x="57" y="472"/>
                </a:lnTo>
                <a:lnTo>
                  <a:pt x="42" y="451"/>
                </a:lnTo>
                <a:lnTo>
                  <a:pt x="31" y="430"/>
                </a:lnTo>
                <a:lnTo>
                  <a:pt x="20" y="407"/>
                </a:lnTo>
                <a:lnTo>
                  <a:pt x="12" y="384"/>
                </a:lnTo>
                <a:lnTo>
                  <a:pt x="6" y="359"/>
                </a:lnTo>
                <a:lnTo>
                  <a:pt x="2" y="335"/>
                </a:lnTo>
                <a:lnTo>
                  <a:pt x="0" y="310"/>
                </a:lnTo>
                <a:lnTo>
                  <a:pt x="0" y="285"/>
                </a:lnTo>
                <a:lnTo>
                  <a:pt x="2" y="260"/>
                </a:lnTo>
                <a:lnTo>
                  <a:pt x="6" y="235"/>
                </a:lnTo>
                <a:lnTo>
                  <a:pt x="12" y="211"/>
                </a:lnTo>
                <a:lnTo>
                  <a:pt x="20" y="188"/>
                </a:lnTo>
                <a:lnTo>
                  <a:pt x="31" y="165"/>
                </a:lnTo>
                <a:lnTo>
                  <a:pt x="42" y="143"/>
                </a:lnTo>
                <a:lnTo>
                  <a:pt x="57" y="122"/>
                </a:lnTo>
                <a:lnTo>
                  <a:pt x="71" y="103"/>
                </a:lnTo>
                <a:lnTo>
                  <a:pt x="89" y="84"/>
                </a:lnTo>
                <a:lnTo>
                  <a:pt x="108" y="67"/>
                </a:lnTo>
                <a:lnTo>
                  <a:pt x="128" y="53"/>
                </a:lnTo>
                <a:lnTo>
                  <a:pt x="148" y="39"/>
                </a:lnTo>
                <a:lnTo>
                  <a:pt x="170" y="28"/>
                </a:lnTo>
                <a:lnTo>
                  <a:pt x="193" y="18"/>
                </a:lnTo>
                <a:lnTo>
                  <a:pt x="217" y="10"/>
                </a:lnTo>
                <a:lnTo>
                  <a:pt x="242" y="5"/>
                </a:lnTo>
                <a:lnTo>
                  <a:pt x="266" y="1"/>
                </a:lnTo>
                <a:lnTo>
                  <a:pt x="291" y="0"/>
                </a:lnTo>
                <a:lnTo>
                  <a:pt x="316" y="0"/>
                </a:lnTo>
                <a:lnTo>
                  <a:pt x="341" y="3"/>
                </a:lnTo>
                <a:lnTo>
                  <a:pt x="366" y="7"/>
                </a:lnTo>
                <a:lnTo>
                  <a:pt x="390" y="14"/>
                </a:lnTo>
                <a:lnTo>
                  <a:pt x="413" y="22"/>
                </a:lnTo>
                <a:lnTo>
                  <a:pt x="436" y="33"/>
                </a:lnTo>
                <a:lnTo>
                  <a:pt x="457" y="45"/>
                </a:lnTo>
                <a:lnTo>
                  <a:pt x="477" y="60"/>
                </a:lnTo>
                <a:lnTo>
                  <a:pt x="497" y="76"/>
                </a:lnTo>
                <a:lnTo>
                  <a:pt x="515" y="93"/>
                </a:lnTo>
                <a:lnTo>
                  <a:pt x="530" y="112"/>
                </a:lnTo>
                <a:lnTo>
                  <a:pt x="546" y="133"/>
                </a:lnTo>
                <a:lnTo>
                  <a:pt x="558" y="154"/>
                </a:lnTo>
                <a:lnTo>
                  <a:pt x="570" y="177"/>
                </a:lnTo>
                <a:lnTo>
                  <a:pt x="578" y="199"/>
                </a:lnTo>
                <a:lnTo>
                  <a:pt x="585" y="223"/>
                </a:lnTo>
                <a:lnTo>
                  <a:pt x="591" y="247"/>
                </a:lnTo>
                <a:lnTo>
                  <a:pt x="594" y="272"/>
                </a:lnTo>
                <a:lnTo>
                  <a:pt x="595" y="297"/>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334" name="Freeform 78">
            <a:extLst>
              <a:ext uri="{FF2B5EF4-FFF2-40B4-BE49-F238E27FC236}">
                <a16:creationId xmlns:a16="http://schemas.microsoft.com/office/drawing/2014/main" id="{42DA374D-7C02-796B-3594-11A16EF76845}"/>
              </a:ext>
            </a:extLst>
          </p:cNvPr>
          <p:cNvSpPr>
            <a:spLocks/>
          </p:cNvSpPr>
          <p:nvPr/>
        </p:nvSpPr>
        <p:spPr bwMode="auto">
          <a:xfrm>
            <a:off x="5312278" y="2634008"/>
            <a:ext cx="236934" cy="236935"/>
          </a:xfrm>
          <a:custGeom>
            <a:avLst/>
            <a:gdLst>
              <a:gd name="T0" fmla="*/ 167169393 w 596"/>
              <a:gd name="T1" fmla="*/ 90749720 h 596"/>
              <a:gd name="T2" fmla="*/ 164921966 w 596"/>
              <a:gd name="T3" fmla="*/ 104516848 h 596"/>
              <a:gd name="T4" fmla="*/ 160426580 w 596"/>
              <a:gd name="T5" fmla="*/ 118002516 h 596"/>
              <a:gd name="T6" fmla="*/ 153683237 w 596"/>
              <a:gd name="T7" fmla="*/ 130084068 h 596"/>
              <a:gd name="T8" fmla="*/ 144692997 w 596"/>
              <a:gd name="T9" fmla="*/ 141041373 h 596"/>
              <a:gd name="T10" fmla="*/ 134297584 w 596"/>
              <a:gd name="T11" fmla="*/ 150313102 h 596"/>
              <a:gd name="T12" fmla="*/ 122496998 w 596"/>
              <a:gd name="T13" fmla="*/ 157898724 h 596"/>
              <a:gd name="T14" fmla="*/ 109854158 w 596"/>
              <a:gd name="T15" fmla="*/ 163517841 h 596"/>
              <a:gd name="T16" fmla="*/ 96087073 w 596"/>
              <a:gd name="T17" fmla="*/ 166608594 h 596"/>
              <a:gd name="T18" fmla="*/ 82039590 w 596"/>
              <a:gd name="T19" fmla="*/ 167451382 h 596"/>
              <a:gd name="T20" fmla="*/ 68272506 w 596"/>
              <a:gd name="T21" fmla="*/ 165765806 h 596"/>
              <a:gd name="T22" fmla="*/ 54505421 w 596"/>
              <a:gd name="T23" fmla="*/ 162394124 h 596"/>
              <a:gd name="T24" fmla="*/ 41862580 w 596"/>
              <a:gd name="T25" fmla="*/ 156213148 h 596"/>
              <a:gd name="T26" fmla="*/ 30343454 w 596"/>
              <a:gd name="T27" fmla="*/ 148346066 h 596"/>
              <a:gd name="T28" fmla="*/ 20509898 w 596"/>
              <a:gd name="T29" fmla="*/ 138512479 h 596"/>
              <a:gd name="T30" fmla="*/ 12080984 w 596"/>
              <a:gd name="T31" fmla="*/ 127274245 h 596"/>
              <a:gd name="T32" fmla="*/ 5900028 w 596"/>
              <a:gd name="T33" fmla="*/ 114631364 h 596"/>
              <a:gd name="T34" fmla="*/ 1685571 w 596"/>
              <a:gd name="T35" fmla="*/ 101145166 h 596"/>
              <a:gd name="T36" fmla="*/ 0 w 596"/>
              <a:gd name="T37" fmla="*/ 87097108 h 596"/>
              <a:gd name="T38" fmla="*/ 561857 w 596"/>
              <a:gd name="T39" fmla="*/ 73049051 h 596"/>
              <a:gd name="T40" fmla="*/ 3652600 w 596"/>
              <a:gd name="T41" fmla="*/ 59844311 h 596"/>
              <a:gd name="T42" fmla="*/ 8709842 w 596"/>
              <a:gd name="T43" fmla="*/ 46639042 h 596"/>
              <a:gd name="T44" fmla="*/ 16014512 w 596"/>
              <a:gd name="T45" fmla="*/ 34558020 h 596"/>
              <a:gd name="T46" fmla="*/ 25286211 w 596"/>
              <a:gd name="T47" fmla="*/ 24162574 h 596"/>
              <a:gd name="T48" fmla="*/ 35962553 w 596"/>
              <a:gd name="T49" fmla="*/ 14890845 h 596"/>
              <a:gd name="T50" fmla="*/ 48043537 w 596"/>
              <a:gd name="T51" fmla="*/ 7867082 h 596"/>
              <a:gd name="T52" fmla="*/ 61248764 w 596"/>
              <a:gd name="T53" fmla="*/ 3371682 h 596"/>
              <a:gd name="T54" fmla="*/ 75015319 w 596"/>
              <a:gd name="T55" fmla="*/ 561859 h 596"/>
              <a:gd name="T56" fmla="*/ 89063332 w 596"/>
              <a:gd name="T57" fmla="*/ 280929 h 596"/>
              <a:gd name="T58" fmla="*/ 103111345 w 596"/>
              <a:gd name="T59" fmla="*/ 2528364 h 596"/>
              <a:gd name="T60" fmla="*/ 116035114 w 596"/>
              <a:gd name="T61" fmla="*/ 6461905 h 596"/>
              <a:gd name="T62" fmla="*/ 128678484 w 596"/>
              <a:gd name="T63" fmla="*/ 13205269 h 596"/>
              <a:gd name="T64" fmla="*/ 139916683 w 596"/>
              <a:gd name="T65" fmla="*/ 21633680 h 596"/>
              <a:gd name="T66" fmla="*/ 149469310 w 596"/>
              <a:gd name="T67" fmla="*/ 31748196 h 596"/>
              <a:gd name="T68" fmla="*/ 157054909 w 596"/>
              <a:gd name="T69" fmla="*/ 43267890 h 596"/>
              <a:gd name="T70" fmla="*/ 162954936 w 596"/>
              <a:gd name="T71" fmla="*/ 56191700 h 596"/>
              <a:gd name="T72" fmla="*/ 166045679 w 596"/>
              <a:gd name="T73" fmla="*/ 69958828 h 596"/>
              <a:gd name="T74" fmla="*/ 167450322 w 596"/>
              <a:gd name="T75" fmla="*/ 83725956 h 5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6" h="596">
                <a:moveTo>
                  <a:pt x="596" y="298"/>
                </a:moveTo>
                <a:lnTo>
                  <a:pt x="595" y="323"/>
                </a:lnTo>
                <a:lnTo>
                  <a:pt x="591" y="348"/>
                </a:lnTo>
                <a:lnTo>
                  <a:pt x="587" y="372"/>
                </a:lnTo>
                <a:lnTo>
                  <a:pt x="580" y="396"/>
                </a:lnTo>
                <a:lnTo>
                  <a:pt x="571" y="420"/>
                </a:lnTo>
                <a:lnTo>
                  <a:pt x="559" y="442"/>
                </a:lnTo>
                <a:lnTo>
                  <a:pt x="547" y="463"/>
                </a:lnTo>
                <a:lnTo>
                  <a:pt x="532" y="483"/>
                </a:lnTo>
                <a:lnTo>
                  <a:pt x="515" y="502"/>
                </a:lnTo>
                <a:lnTo>
                  <a:pt x="498" y="520"/>
                </a:lnTo>
                <a:lnTo>
                  <a:pt x="478" y="535"/>
                </a:lnTo>
                <a:lnTo>
                  <a:pt x="458" y="550"/>
                </a:lnTo>
                <a:lnTo>
                  <a:pt x="436" y="562"/>
                </a:lnTo>
                <a:lnTo>
                  <a:pt x="413" y="573"/>
                </a:lnTo>
                <a:lnTo>
                  <a:pt x="391" y="582"/>
                </a:lnTo>
                <a:lnTo>
                  <a:pt x="367" y="588"/>
                </a:lnTo>
                <a:lnTo>
                  <a:pt x="342" y="593"/>
                </a:lnTo>
                <a:lnTo>
                  <a:pt x="317" y="596"/>
                </a:lnTo>
                <a:lnTo>
                  <a:pt x="292" y="596"/>
                </a:lnTo>
                <a:lnTo>
                  <a:pt x="267" y="595"/>
                </a:lnTo>
                <a:lnTo>
                  <a:pt x="243" y="590"/>
                </a:lnTo>
                <a:lnTo>
                  <a:pt x="218" y="585"/>
                </a:lnTo>
                <a:lnTo>
                  <a:pt x="194" y="578"/>
                </a:lnTo>
                <a:lnTo>
                  <a:pt x="171" y="568"/>
                </a:lnTo>
                <a:lnTo>
                  <a:pt x="149" y="556"/>
                </a:lnTo>
                <a:lnTo>
                  <a:pt x="128" y="543"/>
                </a:lnTo>
                <a:lnTo>
                  <a:pt x="108" y="528"/>
                </a:lnTo>
                <a:lnTo>
                  <a:pt x="90" y="511"/>
                </a:lnTo>
                <a:lnTo>
                  <a:pt x="73" y="493"/>
                </a:lnTo>
                <a:lnTo>
                  <a:pt x="57" y="474"/>
                </a:lnTo>
                <a:lnTo>
                  <a:pt x="43" y="453"/>
                </a:lnTo>
                <a:lnTo>
                  <a:pt x="31" y="431"/>
                </a:lnTo>
                <a:lnTo>
                  <a:pt x="21" y="408"/>
                </a:lnTo>
                <a:lnTo>
                  <a:pt x="13" y="384"/>
                </a:lnTo>
                <a:lnTo>
                  <a:pt x="6" y="360"/>
                </a:lnTo>
                <a:lnTo>
                  <a:pt x="2" y="335"/>
                </a:lnTo>
                <a:lnTo>
                  <a:pt x="0" y="310"/>
                </a:lnTo>
                <a:lnTo>
                  <a:pt x="0" y="285"/>
                </a:lnTo>
                <a:lnTo>
                  <a:pt x="2" y="260"/>
                </a:lnTo>
                <a:lnTo>
                  <a:pt x="6" y="237"/>
                </a:lnTo>
                <a:lnTo>
                  <a:pt x="13" y="213"/>
                </a:lnTo>
                <a:lnTo>
                  <a:pt x="21" y="189"/>
                </a:lnTo>
                <a:lnTo>
                  <a:pt x="31" y="166"/>
                </a:lnTo>
                <a:lnTo>
                  <a:pt x="43" y="144"/>
                </a:lnTo>
                <a:lnTo>
                  <a:pt x="57" y="123"/>
                </a:lnTo>
                <a:lnTo>
                  <a:pt x="73" y="103"/>
                </a:lnTo>
                <a:lnTo>
                  <a:pt x="90" y="86"/>
                </a:lnTo>
                <a:lnTo>
                  <a:pt x="108" y="69"/>
                </a:lnTo>
                <a:lnTo>
                  <a:pt x="128" y="53"/>
                </a:lnTo>
                <a:lnTo>
                  <a:pt x="149" y="40"/>
                </a:lnTo>
                <a:lnTo>
                  <a:pt x="171" y="28"/>
                </a:lnTo>
                <a:lnTo>
                  <a:pt x="194" y="19"/>
                </a:lnTo>
                <a:lnTo>
                  <a:pt x="218" y="12"/>
                </a:lnTo>
                <a:lnTo>
                  <a:pt x="243" y="5"/>
                </a:lnTo>
                <a:lnTo>
                  <a:pt x="267" y="2"/>
                </a:lnTo>
                <a:lnTo>
                  <a:pt x="292" y="0"/>
                </a:lnTo>
                <a:lnTo>
                  <a:pt x="317" y="1"/>
                </a:lnTo>
                <a:lnTo>
                  <a:pt x="342" y="3"/>
                </a:lnTo>
                <a:lnTo>
                  <a:pt x="367" y="9"/>
                </a:lnTo>
                <a:lnTo>
                  <a:pt x="391" y="15"/>
                </a:lnTo>
                <a:lnTo>
                  <a:pt x="413" y="23"/>
                </a:lnTo>
                <a:lnTo>
                  <a:pt x="436" y="35"/>
                </a:lnTo>
                <a:lnTo>
                  <a:pt x="458" y="47"/>
                </a:lnTo>
                <a:lnTo>
                  <a:pt x="478" y="61"/>
                </a:lnTo>
                <a:lnTo>
                  <a:pt x="498" y="77"/>
                </a:lnTo>
                <a:lnTo>
                  <a:pt x="515" y="94"/>
                </a:lnTo>
                <a:lnTo>
                  <a:pt x="532" y="113"/>
                </a:lnTo>
                <a:lnTo>
                  <a:pt x="547" y="133"/>
                </a:lnTo>
                <a:lnTo>
                  <a:pt x="559" y="154"/>
                </a:lnTo>
                <a:lnTo>
                  <a:pt x="571" y="177"/>
                </a:lnTo>
                <a:lnTo>
                  <a:pt x="580" y="200"/>
                </a:lnTo>
                <a:lnTo>
                  <a:pt x="587" y="224"/>
                </a:lnTo>
                <a:lnTo>
                  <a:pt x="591" y="249"/>
                </a:lnTo>
                <a:lnTo>
                  <a:pt x="595" y="273"/>
                </a:lnTo>
                <a:lnTo>
                  <a:pt x="596" y="298"/>
                </a:lnTo>
                <a:close/>
              </a:path>
            </a:pathLst>
          </a:custGeom>
          <a:solidFill>
            <a:schemeClr val="accent4"/>
          </a:solidFill>
          <a:ln>
            <a:noFill/>
          </a:ln>
        </p:spPr>
        <p:txBody>
          <a:bodyPr/>
          <a:lstStyle/>
          <a:p>
            <a:endParaRPr lang="en-US"/>
          </a:p>
        </p:txBody>
      </p:sp>
      <p:sp>
        <p:nvSpPr>
          <p:cNvPr id="480335" name="Freeform 79">
            <a:extLst>
              <a:ext uri="{FF2B5EF4-FFF2-40B4-BE49-F238E27FC236}">
                <a16:creationId xmlns:a16="http://schemas.microsoft.com/office/drawing/2014/main" id="{0502FE30-89FC-9E05-5D85-EF03CB65C3A9}"/>
              </a:ext>
            </a:extLst>
          </p:cNvPr>
          <p:cNvSpPr>
            <a:spLocks/>
          </p:cNvSpPr>
          <p:nvPr/>
        </p:nvSpPr>
        <p:spPr bwMode="auto">
          <a:xfrm>
            <a:off x="5312278" y="2634008"/>
            <a:ext cx="236934" cy="236935"/>
          </a:xfrm>
          <a:custGeom>
            <a:avLst/>
            <a:gdLst>
              <a:gd name="T0" fmla="*/ 167169393 w 596"/>
              <a:gd name="T1" fmla="*/ 90749720 h 596"/>
              <a:gd name="T2" fmla="*/ 164921966 w 596"/>
              <a:gd name="T3" fmla="*/ 104516848 h 596"/>
              <a:gd name="T4" fmla="*/ 160426580 w 596"/>
              <a:gd name="T5" fmla="*/ 118002516 h 596"/>
              <a:gd name="T6" fmla="*/ 153683237 w 596"/>
              <a:gd name="T7" fmla="*/ 130084068 h 596"/>
              <a:gd name="T8" fmla="*/ 144692997 w 596"/>
              <a:gd name="T9" fmla="*/ 141041373 h 596"/>
              <a:gd name="T10" fmla="*/ 134297584 w 596"/>
              <a:gd name="T11" fmla="*/ 150313102 h 596"/>
              <a:gd name="T12" fmla="*/ 122496998 w 596"/>
              <a:gd name="T13" fmla="*/ 157898724 h 596"/>
              <a:gd name="T14" fmla="*/ 109854158 w 596"/>
              <a:gd name="T15" fmla="*/ 163517841 h 596"/>
              <a:gd name="T16" fmla="*/ 96087073 w 596"/>
              <a:gd name="T17" fmla="*/ 166608594 h 596"/>
              <a:gd name="T18" fmla="*/ 82039590 w 596"/>
              <a:gd name="T19" fmla="*/ 167451382 h 596"/>
              <a:gd name="T20" fmla="*/ 68272506 w 596"/>
              <a:gd name="T21" fmla="*/ 165765806 h 596"/>
              <a:gd name="T22" fmla="*/ 54505421 w 596"/>
              <a:gd name="T23" fmla="*/ 162394124 h 596"/>
              <a:gd name="T24" fmla="*/ 41862580 w 596"/>
              <a:gd name="T25" fmla="*/ 156213148 h 596"/>
              <a:gd name="T26" fmla="*/ 30343454 w 596"/>
              <a:gd name="T27" fmla="*/ 148346066 h 596"/>
              <a:gd name="T28" fmla="*/ 20509898 w 596"/>
              <a:gd name="T29" fmla="*/ 138512479 h 596"/>
              <a:gd name="T30" fmla="*/ 12080984 w 596"/>
              <a:gd name="T31" fmla="*/ 127274245 h 596"/>
              <a:gd name="T32" fmla="*/ 5900028 w 596"/>
              <a:gd name="T33" fmla="*/ 114631364 h 596"/>
              <a:gd name="T34" fmla="*/ 1685571 w 596"/>
              <a:gd name="T35" fmla="*/ 101145166 h 596"/>
              <a:gd name="T36" fmla="*/ 0 w 596"/>
              <a:gd name="T37" fmla="*/ 87097108 h 596"/>
              <a:gd name="T38" fmla="*/ 561857 w 596"/>
              <a:gd name="T39" fmla="*/ 73049051 h 596"/>
              <a:gd name="T40" fmla="*/ 3652600 w 596"/>
              <a:gd name="T41" fmla="*/ 59844311 h 596"/>
              <a:gd name="T42" fmla="*/ 8709842 w 596"/>
              <a:gd name="T43" fmla="*/ 46639042 h 596"/>
              <a:gd name="T44" fmla="*/ 16014512 w 596"/>
              <a:gd name="T45" fmla="*/ 34558020 h 596"/>
              <a:gd name="T46" fmla="*/ 25286211 w 596"/>
              <a:gd name="T47" fmla="*/ 24162574 h 596"/>
              <a:gd name="T48" fmla="*/ 35962553 w 596"/>
              <a:gd name="T49" fmla="*/ 14890845 h 596"/>
              <a:gd name="T50" fmla="*/ 48043537 w 596"/>
              <a:gd name="T51" fmla="*/ 7867082 h 596"/>
              <a:gd name="T52" fmla="*/ 61248764 w 596"/>
              <a:gd name="T53" fmla="*/ 3371682 h 596"/>
              <a:gd name="T54" fmla="*/ 75015319 w 596"/>
              <a:gd name="T55" fmla="*/ 561859 h 596"/>
              <a:gd name="T56" fmla="*/ 89063332 w 596"/>
              <a:gd name="T57" fmla="*/ 280929 h 596"/>
              <a:gd name="T58" fmla="*/ 103111345 w 596"/>
              <a:gd name="T59" fmla="*/ 2528364 h 596"/>
              <a:gd name="T60" fmla="*/ 116035114 w 596"/>
              <a:gd name="T61" fmla="*/ 6461905 h 596"/>
              <a:gd name="T62" fmla="*/ 128678484 w 596"/>
              <a:gd name="T63" fmla="*/ 13205269 h 596"/>
              <a:gd name="T64" fmla="*/ 139916683 w 596"/>
              <a:gd name="T65" fmla="*/ 21633680 h 596"/>
              <a:gd name="T66" fmla="*/ 149469310 w 596"/>
              <a:gd name="T67" fmla="*/ 31748196 h 596"/>
              <a:gd name="T68" fmla="*/ 157054909 w 596"/>
              <a:gd name="T69" fmla="*/ 43267890 h 596"/>
              <a:gd name="T70" fmla="*/ 162954936 w 596"/>
              <a:gd name="T71" fmla="*/ 56191700 h 596"/>
              <a:gd name="T72" fmla="*/ 166045679 w 596"/>
              <a:gd name="T73" fmla="*/ 69958828 h 596"/>
              <a:gd name="T74" fmla="*/ 167450322 w 596"/>
              <a:gd name="T75" fmla="*/ 83725956 h 5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6" h="596">
                <a:moveTo>
                  <a:pt x="596" y="298"/>
                </a:moveTo>
                <a:lnTo>
                  <a:pt x="595" y="323"/>
                </a:lnTo>
                <a:lnTo>
                  <a:pt x="591" y="348"/>
                </a:lnTo>
                <a:lnTo>
                  <a:pt x="587" y="372"/>
                </a:lnTo>
                <a:lnTo>
                  <a:pt x="580" y="396"/>
                </a:lnTo>
                <a:lnTo>
                  <a:pt x="571" y="420"/>
                </a:lnTo>
                <a:lnTo>
                  <a:pt x="559" y="442"/>
                </a:lnTo>
                <a:lnTo>
                  <a:pt x="547" y="463"/>
                </a:lnTo>
                <a:lnTo>
                  <a:pt x="532" y="483"/>
                </a:lnTo>
                <a:lnTo>
                  <a:pt x="515" y="502"/>
                </a:lnTo>
                <a:lnTo>
                  <a:pt x="498" y="520"/>
                </a:lnTo>
                <a:lnTo>
                  <a:pt x="478" y="535"/>
                </a:lnTo>
                <a:lnTo>
                  <a:pt x="458" y="550"/>
                </a:lnTo>
                <a:lnTo>
                  <a:pt x="436" y="562"/>
                </a:lnTo>
                <a:lnTo>
                  <a:pt x="413" y="573"/>
                </a:lnTo>
                <a:lnTo>
                  <a:pt x="391" y="582"/>
                </a:lnTo>
                <a:lnTo>
                  <a:pt x="367" y="588"/>
                </a:lnTo>
                <a:lnTo>
                  <a:pt x="342" y="593"/>
                </a:lnTo>
                <a:lnTo>
                  <a:pt x="317" y="596"/>
                </a:lnTo>
                <a:lnTo>
                  <a:pt x="292" y="596"/>
                </a:lnTo>
                <a:lnTo>
                  <a:pt x="267" y="595"/>
                </a:lnTo>
                <a:lnTo>
                  <a:pt x="243" y="590"/>
                </a:lnTo>
                <a:lnTo>
                  <a:pt x="218" y="585"/>
                </a:lnTo>
                <a:lnTo>
                  <a:pt x="194" y="578"/>
                </a:lnTo>
                <a:lnTo>
                  <a:pt x="171" y="568"/>
                </a:lnTo>
                <a:lnTo>
                  <a:pt x="149" y="556"/>
                </a:lnTo>
                <a:lnTo>
                  <a:pt x="128" y="543"/>
                </a:lnTo>
                <a:lnTo>
                  <a:pt x="108" y="528"/>
                </a:lnTo>
                <a:lnTo>
                  <a:pt x="90" y="511"/>
                </a:lnTo>
                <a:lnTo>
                  <a:pt x="73" y="493"/>
                </a:lnTo>
                <a:lnTo>
                  <a:pt x="57" y="474"/>
                </a:lnTo>
                <a:lnTo>
                  <a:pt x="43" y="453"/>
                </a:lnTo>
                <a:lnTo>
                  <a:pt x="31" y="431"/>
                </a:lnTo>
                <a:lnTo>
                  <a:pt x="21" y="408"/>
                </a:lnTo>
                <a:lnTo>
                  <a:pt x="13" y="384"/>
                </a:lnTo>
                <a:lnTo>
                  <a:pt x="6" y="360"/>
                </a:lnTo>
                <a:lnTo>
                  <a:pt x="2" y="335"/>
                </a:lnTo>
                <a:lnTo>
                  <a:pt x="0" y="310"/>
                </a:lnTo>
                <a:lnTo>
                  <a:pt x="0" y="285"/>
                </a:lnTo>
                <a:lnTo>
                  <a:pt x="2" y="260"/>
                </a:lnTo>
                <a:lnTo>
                  <a:pt x="6" y="237"/>
                </a:lnTo>
                <a:lnTo>
                  <a:pt x="13" y="213"/>
                </a:lnTo>
                <a:lnTo>
                  <a:pt x="21" y="189"/>
                </a:lnTo>
                <a:lnTo>
                  <a:pt x="31" y="166"/>
                </a:lnTo>
                <a:lnTo>
                  <a:pt x="43" y="144"/>
                </a:lnTo>
                <a:lnTo>
                  <a:pt x="57" y="123"/>
                </a:lnTo>
                <a:lnTo>
                  <a:pt x="73" y="103"/>
                </a:lnTo>
                <a:lnTo>
                  <a:pt x="90" y="86"/>
                </a:lnTo>
                <a:lnTo>
                  <a:pt x="108" y="69"/>
                </a:lnTo>
                <a:lnTo>
                  <a:pt x="128" y="53"/>
                </a:lnTo>
                <a:lnTo>
                  <a:pt x="149" y="40"/>
                </a:lnTo>
                <a:lnTo>
                  <a:pt x="171" y="28"/>
                </a:lnTo>
                <a:lnTo>
                  <a:pt x="194" y="19"/>
                </a:lnTo>
                <a:lnTo>
                  <a:pt x="218" y="12"/>
                </a:lnTo>
                <a:lnTo>
                  <a:pt x="243" y="5"/>
                </a:lnTo>
                <a:lnTo>
                  <a:pt x="267" y="2"/>
                </a:lnTo>
                <a:lnTo>
                  <a:pt x="292" y="0"/>
                </a:lnTo>
                <a:lnTo>
                  <a:pt x="317" y="1"/>
                </a:lnTo>
                <a:lnTo>
                  <a:pt x="342" y="3"/>
                </a:lnTo>
                <a:lnTo>
                  <a:pt x="367" y="9"/>
                </a:lnTo>
                <a:lnTo>
                  <a:pt x="391" y="15"/>
                </a:lnTo>
                <a:lnTo>
                  <a:pt x="413" y="23"/>
                </a:lnTo>
                <a:lnTo>
                  <a:pt x="436" y="35"/>
                </a:lnTo>
                <a:lnTo>
                  <a:pt x="458" y="47"/>
                </a:lnTo>
                <a:lnTo>
                  <a:pt x="478" y="61"/>
                </a:lnTo>
                <a:lnTo>
                  <a:pt x="498" y="77"/>
                </a:lnTo>
                <a:lnTo>
                  <a:pt x="515" y="94"/>
                </a:lnTo>
                <a:lnTo>
                  <a:pt x="532" y="113"/>
                </a:lnTo>
                <a:lnTo>
                  <a:pt x="547" y="133"/>
                </a:lnTo>
                <a:lnTo>
                  <a:pt x="559" y="154"/>
                </a:lnTo>
                <a:lnTo>
                  <a:pt x="571" y="177"/>
                </a:lnTo>
                <a:lnTo>
                  <a:pt x="580" y="200"/>
                </a:lnTo>
                <a:lnTo>
                  <a:pt x="587" y="224"/>
                </a:lnTo>
                <a:lnTo>
                  <a:pt x="591" y="249"/>
                </a:lnTo>
                <a:lnTo>
                  <a:pt x="595" y="273"/>
                </a:lnTo>
                <a:lnTo>
                  <a:pt x="596" y="298"/>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336" name="Freeform 80">
            <a:extLst>
              <a:ext uri="{FF2B5EF4-FFF2-40B4-BE49-F238E27FC236}">
                <a16:creationId xmlns:a16="http://schemas.microsoft.com/office/drawing/2014/main" id="{F4D207F6-48F8-83DE-7A17-93A6CFDD03DA}"/>
              </a:ext>
            </a:extLst>
          </p:cNvPr>
          <p:cNvSpPr>
            <a:spLocks/>
          </p:cNvSpPr>
          <p:nvPr/>
        </p:nvSpPr>
        <p:spPr bwMode="auto">
          <a:xfrm>
            <a:off x="5443247" y="2251818"/>
            <a:ext cx="235744" cy="236934"/>
          </a:xfrm>
          <a:custGeom>
            <a:avLst/>
            <a:gdLst>
              <a:gd name="T0" fmla="*/ 165771835 w 595"/>
              <a:gd name="T1" fmla="*/ 90725481 h 597"/>
              <a:gd name="T2" fmla="*/ 163539335 w 595"/>
              <a:gd name="T3" fmla="*/ 104446222 h 597"/>
              <a:gd name="T4" fmla="*/ 159073807 w 595"/>
              <a:gd name="T5" fmla="*/ 117607106 h 597"/>
              <a:gd name="T6" fmla="*/ 152096849 w 595"/>
              <a:gd name="T7" fmla="*/ 129927674 h 597"/>
              <a:gd name="T8" fmla="*/ 143724710 w 595"/>
              <a:gd name="T9" fmla="*/ 140848069 h 597"/>
              <a:gd name="T10" fmla="*/ 133399002 w 595"/>
              <a:gd name="T11" fmla="*/ 150088892 h 597"/>
              <a:gd name="T12" fmla="*/ 121677585 w 595"/>
              <a:gd name="T13" fmla="*/ 157369155 h 597"/>
              <a:gd name="T14" fmla="*/ 108560987 w 595"/>
              <a:gd name="T15" fmla="*/ 162969846 h 597"/>
              <a:gd name="T16" fmla="*/ 95165460 w 595"/>
              <a:gd name="T17" fmla="*/ 166330049 h 597"/>
              <a:gd name="T18" fmla="*/ 81490473 w 595"/>
              <a:gd name="T19" fmla="*/ 167169835 h 597"/>
              <a:gd name="T20" fmla="*/ 67536556 w 595"/>
              <a:gd name="T21" fmla="*/ 165769663 h 597"/>
              <a:gd name="T22" fmla="*/ 54141028 w 595"/>
              <a:gd name="T23" fmla="*/ 161849602 h 597"/>
              <a:gd name="T24" fmla="*/ 41582292 w 595"/>
              <a:gd name="T25" fmla="*/ 155968982 h 597"/>
              <a:gd name="T26" fmla="*/ 30140334 w 595"/>
              <a:gd name="T27" fmla="*/ 147848933 h 597"/>
              <a:gd name="T28" fmla="*/ 20093556 w 595"/>
              <a:gd name="T29" fmla="*/ 138328181 h 597"/>
              <a:gd name="T30" fmla="*/ 12000347 w 595"/>
              <a:gd name="T31" fmla="*/ 126847399 h 597"/>
              <a:gd name="T32" fmla="*/ 5860708 w 595"/>
              <a:gd name="T33" fmla="*/ 114246903 h 597"/>
              <a:gd name="T34" fmla="*/ 1674639 w 595"/>
              <a:gd name="T35" fmla="*/ 100806090 h 597"/>
              <a:gd name="T36" fmla="*/ 0 w 595"/>
              <a:gd name="T37" fmla="*/ 87365278 h 597"/>
              <a:gd name="T38" fmla="*/ 558389 w 595"/>
              <a:gd name="T39" fmla="*/ 73364080 h 597"/>
              <a:gd name="T40" fmla="*/ 3628209 w 595"/>
              <a:gd name="T41" fmla="*/ 59643339 h 597"/>
              <a:gd name="T42" fmla="*/ 8651598 w 595"/>
              <a:gd name="T43" fmla="*/ 46482985 h 597"/>
              <a:gd name="T44" fmla="*/ 15628556 w 595"/>
              <a:gd name="T45" fmla="*/ 34441816 h 597"/>
              <a:gd name="T46" fmla="*/ 25116945 w 595"/>
              <a:gd name="T47" fmla="*/ 24081279 h 597"/>
              <a:gd name="T48" fmla="*/ 35721583 w 595"/>
              <a:gd name="T49" fmla="*/ 15120914 h 597"/>
              <a:gd name="T50" fmla="*/ 47721931 w 595"/>
              <a:gd name="T51" fmla="*/ 8120579 h 597"/>
              <a:gd name="T52" fmla="*/ 60838528 w 595"/>
              <a:gd name="T53" fmla="*/ 3360203 h 597"/>
              <a:gd name="T54" fmla="*/ 74513515 w 595"/>
              <a:gd name="T55" fmla="*/ 559857 h 597"/>
              <a:gd name="T56" fmla="*/ 88188501 w 595"/>
              <a:gd name="T57" fmla="*/ 279929 h 597"/>
              <a:gd name="T58" fmla="*/ 101862959 w 595"/>
              <a:gd name="T59" fmla="*/ 2519888 h 597"/>
              <a:gd name="T60" fmla="*/ 115259015 w 595"/>
              <a:gd name="T61" fmla="*/ 6720406 h 597"/>
              <a:gd name="T62" fmla="*/ 127538293 w 595"/>
              <a:gd name="T63" fmla="*/ 13160883 h 597"/>
              <a:gd name="T64" fmla="*/ 138980252 w 595"/>
              <a:gd name="T65" fmla="*/ 21561391 h 597"/>
              <a:gd name="T66" fmla="*/ 148189710 w 595"/>
              <a:gd name="T67" fmla="*/ 31921929 h 597"/>
              <a:gd name="T68" fmla="*/ 156003988 w 595"/>
              <a:gd name="T69" fmla="*/ 43402710 h 597"/>
              <a:gd name="T70" fmla="*/ 161585766 w 595"/>
              <a:gd name="T71" fmla="*/ 56003207 h 597"/>
              <a:gd name="T72" fmla="*/ 164934516 w 595"/>
              <a:gd name="T73" fmla="*/ 69723948 h 597"/>
              <a:gd name="T74" fmla="*/ 166050766 w 595"/>
              <a:gd name="T75" fmla="*/ 83725147 h 5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5" h="597">
                <a:moveTo>
                  <a:pt x="595" y="299"/>
                </a:moveTo>
                <a:lnTo>
                  <a:pt x="594" y="324"/>
                </a:lnTo>
                <a:lnTo>
                  <a:pt x="591" y="348"/>
                </a:lnTo>
                <a:lnTo>
                  <a:pt x="586" y="373"/>
                </a:lnTo>
                <a:lnTo>
                  <a:pt x="579" y="397"/>
                </a:lnTo>
                <a:lnTo>
                  <a:pt x="570" y="420"/>
                </a:lnTo>
                <a:lnTo>
                  <a:pt x="559" y="443"/>
                </a:lnTo>
                <a:lnTo>
                  <a:pt x="545" y="464"/>
                </a:lnTo>
                <a:lnTo>
                  <a:pt x="531" y="483"/>
                </a:lnTo>
                <a:lnTo>
                  <a:pt x="515" y="503"/>
                </a:lnTo>
                <a:lnTo>
                  <a:pt x="498" y="520"/>
                </a:lnTo>
                <a:lnTo>
                  <a:pt x="478" y="536"/>
                </a:lnTo>
                <a:lnTo>
                  <a:pt x="457" y="550"/>
                </a:lnTo>
                <a:lnTo>
                  <a:pt x="436" y="562"/>
                </a:lnTo>
                <a:lnTo>
                  <a:pt x="413" y="573"/>
                </a:lnTo>
                <a:lnTo>
                  <a:pt x="389" y="582"/>
                </a:lnTo>
                <a:lnTo>
                  <a:pt x="365" y="588"/>
                </a:lnTo>
                <a:lnTo>
                  <a:pt x="341" y="594"/>
                </a:lnTo>
                <a:lnTo>
                  <a:pt x="316" y="596"/>
                </a:lnTo>
                <a:lnTo>
                  <a:pt x="292" y="597"/>
                </a:lnTo>
                <a:lnTo>
                  <a:pt x="267" y="595"/>
                </a:lnTo>
                <a:lnTo>
                  <a:pt x="242" y="592"/>
                </a:lnTo>
                <a:lnTo>
                  <a:pt x="218" y="585"/>
                </a:lnTo>
                <a:lnTo>
                  <a:pt x="194" y="578"/>
                </a:lnTo>
                <a:lnTo>
                  <a:pt x="171" y="569"/>
                </a:lnTo>
                <a:lnTo>
                  <a:pt x="149" y="557"/>
                </a:lnTo>
                <a:lnTo>
                  <a:pt x="128" y="544"/>
                </a:lnTo>
                <a:lnTo>
                  <a:pt x="108" y="528"/>
                </a:lnTo>
                <a:lnTo>
                  <a:pt x="90" y="511"/>
                </a:lnTo>
                <a:lnTo>
                  <a:pt x="72" y="494"/>
                </a:lnTo>
                <a:lnTo>
                  <a:pt x="56" y="474"/>
                </a:lnTo>
                <a:lnTo>
                  <a:pt x="43" y="453"/>
                </a:lnTo>
                <a:lnTo>
                  <a:pt x="31" y="431"/>
                </a:lnTo>
                <a:lnTo>
                  <a:pt x="21" y="408"/>
                </a:lnTo>
                <a:lnTo>
                  <a:pt x="13" y="384"/>
                </a:lnTo>
                <a:lnTo>
                  <a:pt x="6" y="360"/>
                </a:lnTo>
                <a:lnTo>
                  <a:pt x="2" y="335"/>
                </a:lnTo>
                <a:lnTo>
                  <a:pt x="0" y="312"/>
                </a:lnTo>
                <a:lnTo>
                  <a:pt x="0" y="287"/>
                </a:lnTo>
                <a:lnTo>
                  <a:pt x="2" y="262"/>
                </a:lnTo>
                <a:lnTo>
                  <a:pt x="6" y="237"/>
                </a:lnTo>
                <a:lnTo>
                  <a:pt x="13" y="213"/>
                </a:lnTo>
                <a:lnTo>
                  <a:pt x="21" y="189"/>
                </a:lnTo>
                <a:lnTo>
                  <a:pt x="31" y="166"/>
                </a:lnTo>
                <a:lnTo>
                  <a:pt x="43" y="144"/>
                </a:lnTo>
                <a:lnTo>
                  <a:pt x="56" y="123"/>
                </a:lnTo>
                <a:lnTo>
                  <a:pt x="72" y="104"/>
                </a:lnTo>
                <a:lnTo>
                  <a:pt x="90" y="86"/>
                </a:lnTo>
                <a:lnTo>
                  <a:pt x="108" y="69"/>
                </a:lnTo>
                <a:lnTo>
                  <a:pt x="128" y="54"/>
                </a:lnTo>
                <a:lnTo>
                  <a:pt x="149" y="41"/>
                </a:lnTo>
                <a:lnTo>
                  <a:pt x="171" y="29"/>
                </a:lnTo>
                <a:lnTo>
                  <a:pt x="194" y="19"/>
                </a:lnTo>
                <a:lnTo>
                  <a:pt x="218" y="12"/>
                </a:lnTo>
                <a:lnTo>
                  <a:pt x="242" y="5"/>
                </a:lnTo>
                <a:lnTo>
                  <a:pt x="267" y="2"/>
                </a:lnTo>
                <a:lnTo>
                  <a:pt x="292" y="0"/>
                </a:lnTo>
                <a:lnTo>
                  <a:pt x="316" y="1"/>
                </a:lnTo>
                <a:lnTo>
                  <a:pt x="341" y="3"/>
                </a:lnTo>
                <a:lnTo>
                  <a:pt x="365" y="9"/>
                </a:lnTo>
                <a:lnTo>
                  <a:pt x="389" y="15"/>
                </a:lnTo>
                <a:lnTo>
                  <a:pt x="413" y="24"/>
                </a:lnTo>
                <a:lnTo>
                  <a:pt x="436" y="35"/>
                </a:lnTo>
                <a:lnTo>
                  <a:pt x="457" y="47"/>
                </a:lnTo>
                <a:lnTo>
                  <a:pt x="478" y="62"/>
                </a:lnTo>
                <a:lnTo>
                  <a:pt x="498" y="77"/>
                </a:lnTo>
                <a:lnTo>
                  <a:pt x="515" y="95"/>
                </a:lnTo>
                <a:lnTo>
                  <a:pt x="531" y="114"/>
                </a:lnTo>
                <a:lnTo>
                  <a:pt x="545" y="133"/>
                </a:lnTo>
                <a:lnTo>
                  <a:pt x="559" y="155"/>
                </a:lnTo>
                <a:lnTo>
                  <a:pt x="570" y="177"/>
                </a:lnTo>
                <a:lnTo>
                  <a:pt x="579" y="200"/>
                </a:lnTo>
                <a:lnTo>
                  <a:pt x="586" y="224"/>
                </a:lnTo>
                <a:lnTo>
                  <a:pt x="591" y="249"/>
                </a:lnTo>
                <a:lnTo>
                  <a:pt x="594" y="274"/>
                </a:lnTo>
                <a:lnTo>
                  <a:pt x="595" y="299"/>
                </a:lnTo>
                <a:close/>
              </a:path>
            </a:pathLst>
          </a:custGeom>
          <a:solidFill>
            <a:schemeClr val="accent4"/>
          </a:solidFill>
          <a:ln>
            <a:noFill/>
          </a:ln>
        </p:spPr>
        <p:txBody>
          <a:bodyPr/>
          <a:lstStyle/>
          <a:p>
            <a:endParaRPr lang="en-US"/>
          </a:p>
        </p:txBody>
      </p:sp>
      <p:sp>
        <p:nvSpPr>
          <p:cNvPr id="480337" name="Freeform 81">
            <a:extLst>
              <a:ext uri="{FF2B5EF4-FFF2-40B4-BE49-F238E27FC236}">
                <a16:creationId xmlns:a16="http://schemas.microsoft.com/office/drawing/2014/main" id="{7541FB30-B8F3-3197-91EF-5F3B4882DA95}"/>
              </a:ext>
            </a:extLst>
          </p:cNvPr>
          <p:cNvSpPr>
            <a:spLocks/>
          </p:cNvSpPr>
          <p:nvPr/>
        </p:nvSpPr>
        <p:spPr bwMode="auto">
          <a:xfrm>
            <a:off x="5443247" y="2251818"/>
            <a:ext cx="235744" cy="236934"/>
          </a:xfrm>
          <a:custGeom>
            <a:avLst/>
            <a:gdLst>
              <a:gd name="T0" fmla="*/ 165771835 w 595"/>
              <a:gd name="T1" fmla="*/ 90725481 h 597"/>
              <a:gd name="T2" fmla="*/ 163539335 w 595"/>
              <a:gd name="T3" fmla="*/ 104446222 h 597"/>
              <a:gd name="T4" fmla="*/ 159073807 w 595"/>
              <a:gd name="T5" fmla="*/ 117607106 h 597"/>
              <a:gd name="T6" fmla="*/ 152096849 w 595"/>
              <a:gd name="T7" fmla="*/ 129927674 h 597"/>
              <a:gd name="T8" fmla="*/ 143724710 w 595"/>
              <a:gd name="T9" fmla="*/ 140848069 h 597"/>
              <a:gd name="T10" fmla="*/ 133399002 w 595"/>
              <a:gd name="T11" fmla="*/ 150088892 h 597"/>
              <a:gd name="T12" fmla="*/ 121677585 w 595"/>
              <a:gd name="T13" fmla="*/ 157369155 h 597"/>
              <a:gd name="T14" fmla="*/ 108560987 w 595"/>
              <a:gd name="T15" fmla="*/ 162969846 h 597"/>
              <a:gd name="T16" fmla="*/ 95165460 w 595"/>
              <a:gd name="T17" fmla="*/ 166330049 h 597"/>
              <a:gd name="T18" fmla="*/ 81490473 w 595"/>
              <a:gd name="T19" fmla="*/ 167169835 h 597"/>
              <a:gd name="T20" fmla="*/ 67536556 w 595"/>
              <a:gd name="T21" fmla="*/ 165769663 h 597"/>
              <a:gd name="T22" fmla="*/ 54141028 w 595"/>
              <a:gd name="T23" fmla="*/ 161849602 h 597"/>
              <a:gd name="T24" fmla="*/ 41582292 w 595"/>
              <a:gd name="T25" fmla="*/ 155968982 h 597"/>
              <a:gd name="T26" fmla="*/ 30140334 w 595"/>
              <a:gd name="T27" fmla="*/ 147848933 h 597"/>
              <a:gd name="T28" fmla="*/ 20093556 w 595"/>
              <a:gd name="T29" fmla="*/ 138328181 h 597"/>
              <a:gd name="T30" fmla="*/ 12000347 w 595"/>
              <a:gd name="T31" fmla="*/ 126847399 h 597"/>
              <a:gd name="T32" fmla="*/ 5860708 w 595"/>
              <a:gd name="T33" fmla="*/ 114246903 h 597"/>
              <a:gd name="T34" fmla="*/ 1674639 w 595"/>
              <a:gd name="T35" fmla="*/ 100806090 h 597"/>
              <a:gd name="T36" fmla="*/ 0 w 595"/>
              <a:gd name="T37" fmla="*/ 87365278 h 597"/>
              <a:gd name="T38" fmla="*/ 558389 w 595"/>
              <a:gd name="T39" fmla="*/ 73364080 h 597"/>
              <a:gd name="T40" fmla="*/ 3628209 w 595"/>
              <a:gd name="T41" fmla="*/ 59643339 h 597"/>
              <a:gd name="T42" fmla="*/ 8651598 w 595"/>
              <a:gd name="T43" fmla="*/ 46482985 h 597"/>
              <a:gd name="T44" fmla="*/ 15628556 w 595"/>
              <a:gd name="T45" fmla="*/ 34441816 h 597"/>
              <a:gd name="T46" fmla="*/ 25116945 w 595"/>
              <a:gd name="T47" fmla="*/ 24081279 h 597"/>
              <a:gd name="T48" fmla="*/ 35721583 w 595"/>
              <a:gd name="T49" fmla="*/ 15120914 h 597"/>
              <a:gd name="T50" fmla="*/ 47721931 w 595"/>
              <a:gd name="T51" fmla="*/ 8120579 h 597"/>
              <a:gd name="T52" fmla="*/ 60838528 w 595"/>
              <a:gd name="T53" fmla="*/ 3360203 h 597"/>
              <a:gd name="T54" fmla="*/ 74513515 w 595"/>
              <a:gd name="T55" fmla="*/ 559857 h 597"/>
              <a:gd name="T56" fmla="*/ 88188501 w 595"/>
              <a:gd name="T57" fmla="*/ 279929 h 597"/>
              <a:gd name="T58" fmla="*/ 101862959 w 595"/>
              <a:gd name="T59" fmla="*/ 2519888 h 597"/>
              <a:gd name="T60" fmla="*/ 115259015 w 595"/>
              <a:gd name="T61" fmla="*/ 6720406 h 597"/>
              <a:gd name="T62" fmla="*/ 127538293 w 595"/>
              <a:gd name="T63" fmla="*/ 13160883 h 597"/>
              <a:gd name="T64" fmla="*/ 138980252 w 595"/>
              <a:gd name="T65" fmla="*/ 21561391 h 597"/>
              <a:gd name="T66" fmla="*/ 148189710 w 595"/>
              <a:gd name="T67" fmla="*/ 31921929 h 597"/>
              <a:gd name="T68" fmla="*/ 156003988 w 595"/>
              <a:gd name="T69" fmla="*/ 43402710 h 597"/>
              <a:gd name="T70" fmla="*/ 161585766 w 595"/>
              <a:gd name="T71" fmla="*/ 56003207 h 597"/>
              <a:gd name="T72" fmla="*/ 164934516 w 595"/>
              <a:gd name="T73" fmla="*/ 69723948 h 597"/>
              <a:gd name="T74" fmla="*/ 166050766 w 595"/>
              <a:gd name="T75" fmla="*/ 83725147 h 5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5" h="597">
                <a:moveTo>
                  <a:pt x="595" y="299"/>
                </a:moveTo>
                <a:lnTo>
                  <a:pt x="594" y="324"/>
                </a:lnTo>
                <a:lnTo>
                  <a:pt x="591" y="348"/>
                </a:lnTo>
                <a:lnTo>
                  <a:pt x="586" y="373"/>
                </a:lnTo>
                <a:lnTo>
                  <a:pt x="579" y="397"/>
                </a:lnTo>
                <a:lnTo>
                  <a:pt x="570" y="420"/>
                </a:lnTo>
                <a:lnTo>
                  <a:pt x="559" y="443"/>
                </a:lnTo>
                <a:lnTo>
                  <a:pt x="545" y="464"/>
                </a:lnTo>
                <a:lnTo>
                  <a:pt x="531" y="483"/>
                </a:lnTo>
                <a:lnTo>
                  <a:pt x="515" y="503"/>
                </a:lnTo>
                <a:lnTo>
                  <a:pt x="498" y="520"/>
                </a:lnTo>
                <a:lnTo>
                  <a:pt x="478" y="536"/>
                </a:lnTo>
                <a:lnTo>
                  <a:pt x="457" y="550"/>
                </a:lnTo>
                <a:lnTo>
                  <a:pt x="436" y="562"/>
                </a:lnTo>
                <a:lnTo>
                  <a:pt x="413" y="573"/>
                </a:lnTo>
                <a:lnTo>
                  <a:pt x="389" y="582"/>
                </a:lnTo>
                <a:lnTo>
                  <a:pt x="365" y="588"/>
                </a:lnTo>
                <a:lnTo>
                  <a:pt x="341" y="594"/>
                </a:lnTo>
                <a:lnTo>
                  <a:pt x="316" y="596"/>
                </a:lnTo>
                <a:lnTo>
                  <a:pt x="292" y="597"/>
                </a:lnTo>
                <a:lnTo>
                  <a:pt x="267" y="595"/>
                </a:lnTo>
                <a:lnTo>
                  <a:pt x="242" y="592"/>
                </a:lnTo>
                <a:lnTo>
                  <a:pt x="218" y="585"/>
                </a:lnTo>
                <a:lnTo>
                  <a:pt x="194" y="578"/>
                </a:lnTo>
                <a:lnTo>
                  <a:pt x="171" y="569"/>
                </a:lnTo>
                <a:lnTo>
                  <a:pt x="149" y="557"/>
                </a:lnTo>
                <a:lnTo>
                  <a:pt x="128" y="544"/>
                </a:lnTo>
                <a:lnTo>
                  <a:pt x="108" y="528"/>
                </a:lnTo>
                <a:lnTo>
                  <a:pt x="90" y="511"/>
                </a:lnTo>
                <a:lnTo>
                  <a:pt x="72" y="494"/>
                </a:lnTo>
                <a:lnTo>
                  <a:pt x="56" y="474"/>
                </a:lnTo>
                <a:lnTo>
                  <a:pt x="43" y="453"/>
                </a:lnTo>
                <a:lnTo>
                  <a:pt x="31" y="431"/>
                </a:lnTo>
                <a:lnTo>
                  <a:pt x="21" y="408"/>
                </a:lnTo>
                <a:lnTo>
                  <a:pt x="13" y="384"/>
                </a:lnTo>
                <a:lnTo>
                  <a:pt x="6" y="360"/>
                </a:lnTo>
                <a:lnTo>
                  <a:pt x="2" y="335"/>
                </a:lnTo>
                <a:lnTo>
                  <a:pt x="0" y="312"/>
                </a:lnTo>
                <a:lnTo>
                  <a:pt x="0" y="287"/>
                </a:lnTo>
                <a:lnTo>
                  <a:pt x="2" y="262"/>
                </a:lnTo>
                <a:lnTo>
                  <a:pt x="6" y="237"/>
                </a:lnTo>
                <a:lnTo>
                  <a:pt x="13" y="213"/>
                </a:lnTo>
                <a:lnTo>
                  <a:pt x="21" y="189"/>
                </a:lnTo>
                <a:lnTo>
                  <a:pt x="31" y="166"/>
                </a:lnTo>
                <a:lnTo>
                  <a:pt x="43" y="144"/>
                </a:lnTo>
                <a:lnTo>
                  <a:pt x="56" y="123"/>
                </a:lnTo>
                <a:lnTo>
                  <a:pt x="72" y="104"/>
                </a:lnTo>
                <a:lnTo>
                  <a:pt x="90" y="86"/>
                </a:lnTo>
                <a:lnTo>
                  <a:pt x="108" y="69"/>
                </a:lnTo>
                <a:lnTo>
                  <a:pt x="128" y="54"/>
                </a:lnTo>
                <a:lnTo>
                  <a:pt x="149" y="41"/>
                </a:lnTo>
                <a:lnTo>
                  <a:pt x="171" y="29"/>
                </a:lnTo>
                <a:lnTo>
                  <a:pt x="194" y="19"/>
                </a:lnTo>
                <a:lnTo>
                  <a:pt x="218" y="12"/>
                </a:lnTo>
                <a:lnTo>
                  <a:pt x="242" y="5"/>
                </a:lnTo>
                <a:lnTo>
                  <a:pt x="267" y="2"/>
                </a:lnTo>
                <a:lnTo>
                  <a:pt x="292" y="0"/>
                </a:lnTo>
                <a:lnTo>
                  <a:pt x="316" y="1"/>
                </a:lnTo>
                <a:lnTo>
                  <a:pt x="341" y="3"/>
                </a:lnTo>
                <a:lnTo>
                  <a:pt x="365" y="9"/>
                </a:lnTo>
                <a:lnTo>
                  <a:pt x="389" y="15"/>
                </a:lnTo>
                <a:lnTo>
                  <a:pt x="413" y="24"/>
                </a:lnTo>
                <a:lnTo>
                  <a:pt x="436" y="35"/>
                </a:lnTo>
                <a:lnTo>
                  <a:pt x="457" y="47"/>
                </a:lnTo>
                <a:lnTo>
                  <a:pt x="478" y="62"/>
                </a:lnTo>
                <a:lnTo>
                  <a:pt x="498" y="77"/>
                </a:lnTo>
                <a:lnTo>
                  <a:pt x="515" y="95"/>
                </a:lnTo>
                <a:lnTo>
                  <a:pt x="531" y="114"/>
                </a:lnTo>
                <a:lnTo>
                  <a:pt x="545" y="133"/>
                </a:lnTo>
                <a:lnTo>
                  <a:pt x="559" y="155"/>
                </a:lnTo>
                <a:lnTo>
                  <a:pt x="570" y="177"/>
                </a:lnTo>
                <a:lnTo>
                  <a:pt x="579" y="200"/>
                </a:lnTo>
                <a:lnTo>
                  <a:pt x="586" y="224"/>
                </a:lnTo>
                <a:lnTo>
                  <a:pt x="591" y="249"/>
                </a:lnTo>
                <a:lnTo>
                  <a:pt x="594" y="274"/>
                </a:lnTo>
                <a:lnTo>
                  <a:pt x="595" y="299"/>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338" name="Freeform 82">
            <a:extLst>
              <a:ext uri="{FF2B5EF4-FFF2-40B4-BE49-F238E27FC236}">
                <a16:creationId xmlns:a16="http://schemas.microsoft.com/office/drawing/2014/main" id="{C5C1B586-52F0-1B75-E81A-9B0230F9386A}"/>
              </a:ext>
            </a:extLst>
          </p:cNvPr>
          <p:cNvSpPr>
            <a:spLocks/>
          </p:cNvSpPr>
          <p:nvPr/>
        </p:nvSpPr>
        <p:spPr bwMode="auto">
          <a:xfrm>
            <a:off x="5948071" y="2753071"/>
            <a:ext cx="236934" cy="235744"/>
          </a:xfrm>
          <a:custGeom>
            <a:avLst/>
            <a:gdLst>
              <a:gd name="T0" fmla="*/ 167169393 w 596"/>
              <a:gd name="T1" fmla="*/ 89839464 h 596"/>
              <a:gd name="T2" fmla="*/ 164921966 w 596"/>
              <a:gd name="T3" fmla="*/ 103746763 h 596"/>
              <a:gd name="T4" fmla="*/ 160145652 w 596"/>
              <a:gd name="T5" fmla="*/ 116541268 h 596"/>
              <a:gd name="T6" fmla="*/ 153683237 w 596"/>
              <a:gd name="T7" fmla="*/ 128779374 h 596"/>
              <a:gd name="T8" fmla="*/ 144692997 w 596"/>
              <a:gd name="T9" fmla="*/ 139626751 h 596"/>
              <a:gd name="T10" fmla="*/ 134297584 w 596"/>
              <a:gd name="T11" fmla="*/ 148805463 h 596"/>
              <a:gd name="T12" fmla="*/ 122496998 w 596"/>
              <a:gd name="T13" fmla="*/ 156315510 h 596"/>
              <a:gd name="T14" fmla="*/ 109573229 w 596"/>
              <a:gd name="T15" fmla="*/ 161878430 h 596"/>
              <a:gd name="T16" fmla="*/ 95806145 w 596"/>
              <a:gd name="T17" fmla="*/ 164937825 h 596"/>
              <a:gd name="T18" fmla="*/ 81758662 w 596"/>
              <a:gd name="T19" fmla="*/ 165772157 h 596"/>
              <a:gd name="T20" fmla="*/ 68272506 w 596"/>
              <a:gd name="T21" fmla="*/ 164381427 h 596"/>
              <a:gd name="T22" fmla="*/ 54786350 w 596"/>
              <a:gd name="T23" fmla="*/ 160765635 h 596"/>
              <a:gd name="T24" fmla="*/ 41862580 w 596"/>
              <a:gd name="T25" fmla="*/ 154646318 h 596"/>
              <a:gd name="T26" fmla="*/ 30343454 w 596"/>
              <a:gd name="T27" fmla="*/ 146858336 h 596"/>
              <a:gd name="T28" fmla="*/ 20509898 w 596"/>
              <a:gd name="T29" fmla="*/ 136845291 h 596"/>
              <a:gd name="T30" fmla="*/ 12080984 w 596"/>
              <a:gd name="T31" fmla="*/ 125997915 h 596"/>
              <a:gd name="T32" fmla="*/ 5900028 w 596"/>
              <a:gd name="T33" fmla="*/ 113481873 h 596"/>
              <a:gd name="T34" fmla="*/ 1685571 w 596"/>
              <a:gd name="T35" fmla="*/ 100130971 h 596"/>
              <a:gd name="T36" fmla="*/ 0 w 596"/>
              <a:gd name="T37" fmla="*/ 86223672 h 596"/>
              <a:gd name="T38" fmla="*/ 561857 w 596"/>
              <a:gd name="T39" fmla="*/ 72594835 h 596"/>
              <a:gd name="T40" fmla="*/ 3652600 w 596"/>
              <a:gd name="T41" fmla="*/ 58965999 h 596"/>
              <a:gd name="T42" fmla="*/ 8709842 w 596"/>
              <a:gd name="T43" fmla="*/ 45893560 h 596"/>
              <a:gd name="T44" fmla="*/ 16014512 w 596"/>
              <a:gd name="T45" fmla="*/ 34211323 h 596"/>
              <a:gd name="T46" fmla="*/ 25286211 w 596"/>
              <a:gd name="T47" fmla="*/ 23641881 h 596"/>
              <a:gd name="T48" fmla="*/ 35962553 w 596"/>
              <a:gd name="T49" fmla="*/ 14741632 h 596"/>
              <a:gd name="T50" fmla="*/ 48043537 w 596"/>
              <a:gd name="T51" fmla="*/ 7787982 h 596"/>
              <a:gd name="T52" fmla="*/ 61248764 w 596"/>
              <a:gd name="T53" fmla="*/ 3059395 h 596"/>
              <a:gd name="T54" fmla="*/ 75015319 w 596"/>
              <a:gd name="T55" fmla="*/ 556397 h 596"/>
              <a:gd name="T56" fmla="*/ 88782403 w 596"/>
              <a:gd name="T57" fmla="*/ 277935 h 596"/>
              <a:gd name="T58" fmla="*/ 102830416 w 596"/>
              <a:gd name="T59" fmla="*/ 2225062 h 596"/>
              <a:gd name="T60" fmla="*/ 116035114 w 596"/>
              <a:gd name="T61" fmla="*/ 6675187 h 596"/>
              <a:gd name="T62" fmla="*/ 128678484 w 596"/>
              <a:gd name="T63" fmla="*/ 13072439 h 596"/>
              <a:gd name="T64" fmla="*/ 139916683 w 596"/>
              <a:gd name="T65" fmla="*/ 21416819 h 596"/>
              <a:gd name="T66" fmla="*/ 149469310 w 596"/>
              <a:gd name="T67" fmla="*/ 31429863 h 596"/>
              <a:gd name="T68" fmla="*/ 157054909 w 596"/>
              <a:gd name="T69" fmla="*/ 42833637 h 596"/>
              <a:gd name="T70" fmla="*/ 162954936 w 596"/>
              <a:gd name="T71" fmla="*/ 55628142 h 596"/>
              <a:gd name="T72" fmla="*/ 166326608 w 596"/>
              <a:gd name="T73" fmla="*/ 69256978 h 596"/>
              <a:gd name="T74" fmla="*/ 167450322 w 596"/>
              <a:gd name="T75" fmla="*/ 82886342 h 5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6" h="596">
                <a:moveTo>
                  <a:pt x="596" y="298"/>
                </a:moveTo>
                <a:lnTo>
                  <a:pt x="595" y="323"/>
                </a:lnTo>
                <a:lnTo>
                  <a:pt x="592" y="348"/>
                </a:lnTo>
                <a:lnTo>
                  <a:pt x="587" y="373"/>
                </a:lnTo>
                <a:lnTo>
                  <a:pt x="580" y="397"/>
                </a:lnTo>
                <a:lnTo>
                  <a:pt x="570" y="419"/>
                </a:lnTo>
                <a:lnTo>
                  <a:pt x="559" y="441"/>
                </a:lnTo>
                <a:lnTo>
                  <a:pt x="547" y="463"/>
                </a:lnTo>
                <a:lnTo>
                  <a:pt x="532" y="483"/>
                </a:lnTo>
                <a:lnTo>
                  <a:pt x="515" y="502"/>
                </a:lnTo>
                <a:lnTo>
                  <a:pt x="498" y="519"/>
                </a:lnTo>
                <a:lnTo>
                  <a:pt x="478" y="535"/>
                </a:lnTo>
                <a:lnTo>
                  <a:pt x="458" y="550"/>
                </a:lnTo>
                <a:lnTo>
                  <a:pt x="436" y="562"/>
                </a:lnTo>
                <a:lnTo>
                  <a:pt x="413" y="573"/>
                </a:lnTo>
                <a:lnTo>
                  <a:pt x="390" y="582"/>
                </a:lnTo>
                <a:lnTo>
                  <a:pt x="366" y="588"/>
                </a:lnTo>
                <a:lnTo>
                  <a:pt x="341" y="593"/>
                </a:lnTo>
                <a:lnTo>
                  <a:pt x="316" y="595"/>
                </a:lnTo>
                <a:lnTo>
                  <a:pt x="291" y="596"/>
                </a:lnTo>
                <a:lnTo>
                  <a:pt x="267" y="594"/>
                </a:lnTo>
                <a:lnTo>
                  <a:pt x="243" y="591"/>
                </a:lnTo>
                <a:lnTo>
                  <a:pt x="218" y="585"/>
                </a:lnTo>
                <a:lnTo>
                  <a:pt x="195" y="578"/>
                </a:lnTo>
                <a:lnTo>
                  <a:pt x="171" y="567"/>
                </a:lnTo>
                <a:lnTo>
                  <a:pt x="149" y="556"/>
                </a:lnTo>
                <a:lnTo>
                  <a:pt x="128" y="542"/>
                </a:lnTo>
                <a:lnTo>
                  <a:pt x="108" y="528"/>
                </a:lnTo>
                <a:lnTo>
                  <a:pt x="90" y="511"/>
                </a:lnTo>
                <a:lnTo>
                  <a:pt x="73" y="492"/>
                </a:lnTo>
                <a:lnTo>
                  <a:pt x="57" y="474"/>
                </a:lnTo>
                <a:lnTo>
                  <a:pt x="43" y="453"/>
                </a:lnTo>
                <a:lnTo>
                  <a:pt x="31" y="431"/>
                </a:lnTo>
                <a:lnTo>
                  <a:pt x="21" y="408"/>
                </a:lnTo>
                <a:lnTo>
                  <a:pt x="13" y="384"/>
                </a:lnTo>
                <a:lnTo>
                  <a:pt x="6" y="360"/>
                </a:lnTo>
                <a:lnTo>
                  <a:pt x="2" y="335"/>
                </a:lnTo>
                <a:lnTo>
                  <a:pt x="0" y="310"/>
                </a:lnTo>
                <a:lnTo>
                  <a:pt x="0" y="285"/>
                </a:lnTo>
                <a:lnTo>
                  <a:pt x="2" y="261"/>
                </a:lnTo>
                <a:lnTo>
                  <a:pt x="6" y="236"/>
                </a:lnTo>
                <a:lnTo>
                  <a:pt x="13" y="212"/>
                </a:lnTo>
                <a:lnTo>
                  <a:pt x="21" y="188"/>
                </a:lnTo>
                <a:lnTo>
                  <a:pt x="31" y="165"/>
                </a:lnTo>
                <a:lnTo>
                  <a:pt x="43" y="144"/>
                </a:lnTo>
                <a:lnTo>
                  <a:pt x="57" y="123"/>
                </a:lnTo>
                <a:lnTo>
                  <a:pt x="73" y="103"/>
                </a:lnTo>
                <a:lnTo>
                  <a:pt x="90" y="85"/>
                </a:lnTo>
                <a:lnTo>
                  <a:pt x="108" y="69"/>
                </a:lnTo>
                <a:lnTo>
                  <a:pt x="128" y="53"/>
                </a:lnTo>
                <a:lnTo>
                  <a:pt x="149" y="40"/>
                </a:lnTo>
                <a:lnTo>
                  <a:pt x="171" y="28"/>
                </a:lnTo>
                <a:lnTo>
                  <a:pt x="195" y="19"/>
                </a:lnTo>
                <a:lnTo>
                  <a:pt x="218" y="11"/>
                </a:lnTo>
                <a:lnTo>
                  <a:pt x="243" y="5"/>
                </a:lnTo>
                <a:lnTo>
                  <a:pt x="267" y="2"/>
                </a:lnTo>
                <a:lnTo>
                  <a:pt x="291" y="0"/>
                </a:lnTo>
                <a:lnTo>
                  <a:pt x="316" y="1"/>
                </a:lnTo>
                <a:lnTo>
                  <a:pt x="341" y="3"/>
                </a:lnTo>
                <a:lnTo>
                  <a:pt x="366" y="8"/>
                </a:lnTo>
                <a:lnTo>
                  <a:pt x="390" y="15"/>
                </a:lnTo>
                <a:lnTo>
                  <a:pt x="413" y="24"/>
                </a:lnTo>
                <a:lnTo>
                  <a:pt x="436" y="34"/>
                </a:lnTo>
                <a:lnTo>
                  <a:pt x="458" y="47"/>
                </a:lnTo>
                <a:lnTo>
                  <a:pt x="478" y="60"/>
                </a:lnTo>
                <a:lnTo>
                  <a:pt x="498" y="77"/>
                </a:lnTo>
                <a:lnTo>
                  <a:pt x="515" y="94"/>
                </a:lnTo>
                <a:lnTo>
                  <a:pt x="532" y="113"/>
                </a:lnTo>
                <a:lnTo>
                  <a:pt x="547" y="133"/>
                </a:lnTo>
                <a:lnTo>
                  <a:pt x="559" y="154"/>
                </a:lnTo>
                <a:lnTo>
                  <a:pt x="570" y="177"/>
                </a:lnTo>
                <a:lnTo>
                  <a:pt x="580" y="200"/>
                </a:lnTo>
                <a:lnTo>
                  <a:pt x="587" y="224"/>
                </a:lnTo>
                <a:lnTo>
                  <a:pt x="592" y="249"/>
                </a:lnTo>
                <a:lnTo>
                  <a:pt x="595" y="273"/>
                </a:lnTo>
                <a:lnTo>
                  <a:pt x="596" y="298"/>
                </a:lnTo>
                <a:close/>
              </a:path>
            </a:pathLst>
          </a:custGeom>
          <a:solidFill>
            <a:schemeClr val="accent4"/>
          </a:solidFill>
          <a:ln>
            <a:noFill/>
          </a:ln>
        </p:spPr>
        <p:txBody>
          <a:bodyPr/>
          <a:lstStyle/>
          <a:p>
            <a:endParaRPr lang="en-US"/>
          </a:p>
        </p:txBody>
      </p:sp>
      <p:sp>
        <p:nvSpPr>
          <p:cNvPr id="480339" name="Freeform 83">
            <a:extLst>
              <a:ext uri="{FF2B5EF4-FFF2-40B4-BE49-F238E27FC236}">
                <a16:creationId xmlns:a16="http://schemas.microsoft.com/office/drawing/2014/main" id="{B718E4FB-BE20-F4DF-728B-48D97D9044E3}"/>
              </a:ext>
            </a:extLst>
          </p:cNvPr>
          <p:cNvSpPr>
            <a:spLocks/>
          </p:cNvSpPr>
          <p:nvPr/>
        </p:nvSpPr>
        <p:spPr bwMode="auto">
          <a:xfrm>
            <a:off x="5948071" y="2753071"/>
            <a:ext cx="236934" cy="235744"/>
          </a:xfrm>
          <a:custGeom>
            <a:avLst/>
            <a:gdLst>
              <a:gd name="T0" fmla="*/ 167169393 w 596"/>
              <a:gd name="T1" fmla="*/ 89839464 h 596"/>
              <a:gd name="T2" fmla="*/ 164921966 w 596"/>
              <a:gd name="T3" fmla="*/ 103746763 h 596"/>
              <a:gd name="T4" fmla="*/ 160145652 w 596"/>
              <a:gd name="T5" fmla="*/ 116541268 h 596"/>
              <a:gd name="T6" fmla="*/ 153683237 w 596"/>
              <a:gd name="T7" fmla="*/ 128779374 h 596"/>
              <a:gd name="T8" fmla="*/ 144692997 w 596"/>
              <a:gd name="T9" fmla="*/ 139626751 h 596"/>
              <a:gd name="T10" fmla="*/ 134297584 w 596"/>
              <a:gd name="T11" fmla="*/ 148805463 h 596"/>
              <a:gd name="T12" fmla="*/ 122496998 w 596"/>
              <a:gd name="T13" fmla="*/ 156315510 h 596"/>
              <a:gd name="T14" fmla="*/ 109573229 w 596"/>
              <a:gd name="T15" fmla="*/ 161878430 h 596"/>
              <a:gd name="T16" fmla="*/ 95806145 w 596"/>
              <a:gd name="T17" fmla="*/ 164937825 h 596"/>
              <a:gd name="T18" fmla="*/ 81758662 w 596"/>
              <a:gd name="T19" fmla="*/ 165772157 h 596"/>
              <a:gd name="T20" fmla="*/ 68272506 w 596"/>
              <a:gd name="T21" fmla="*/ 164381427 h 596"/>
              <a:gd name="T22" fmla="*/ 54786350 w 596"/>
              <a:gd name="T23" fmla="*/ 160765635 h 596"/>
              <a:gd name="T24" fmla="*/ 41862580 w 596"/>
              <a:gd name="T25" fmla="*/ 154646318 h 596"/>
              <a:gd name="T26" fmla="*/ 30343454 w 596"/>
              <a:gd name="T27" fmla="*/ 146858336 h 596"/>
              <a:gd name="T28" fmla="*/ 20509898 w 596"/>
              <a:gd name="T29" fmla="*/ 136845291 h 596"/>
              <a:gd name="T30" fmla="*/ 12080984 w 596"/>
              <a:gd name="T31" fmla="*/ 125997915 h 596"/>
              <a:gd name="T32" fmla="*/ 5900028 w 596"/>
              <a:gd name="T33" fmla="*/ 113481873 h 596"/>
              <a:gd name="T34" fmla="*/ 1685571 w 596"/>
              <a:gd name="T35" fmla="*/ 100130971 h 596"/>
              <a:gd name="T36" fmla="*/ 0 w 596"/>
              <a:gd name="T37" fmla="*/ 86223672 h 596"/>
              <a:gd name="T38" fmla="*/ 561857 w 596"/>
              <a:gd name="T39" fmla="*/ 72594835 h 596"/>
              <a:gd name="T40" fmla="*/ 3652600 w 596"/>
              <a:gd name="T41" fmla="*/ 58965999 h 596"/>
              <a:gd name="T42" fmla="*/ 8709842 w 596"/>
              <a:gd name="T43" fmla="*/ 45893560 h 596"/>
              <a:gd name="T44" fmla="*/ 16014512 w 596"/>
              <a:gd name="T45" fmla="*/ 34211323 h 596"/>
              <a:gd name="T46" fmla="*/ 25286211 w 596"/>
              <a:gd name="T47" fmla="*/ 23641881 h 596"/>
              <a:gd name="T48" fmla="*/ 35962553 w 596"/>
              <a:gd name="T49" fmla="*/ 14741632 h 596"/>
              <a:gd name="T50" fmla="*/ 48043537 w 596"/>
              <a:gd name="T51" fmla="*/ 7787982 h 596"/>
              <a:gd name="T52" fmla="*/ 61248764 w 596"/>
              <a:gd name="T53" fmla="*/ 3059395 h 596"/>
              <a:gd name="T54" fmla="*/ 75015319 w 596"/>
              <a:gd name="T55" fmla="*/ 556397 h 596"/>
              <a:gd name="T56" fmla="*/ 88782403 w 596"/>
              <a:gd name="T57" fmla="*/ 277935 h 596"/>
              <a:gd name="T58" fmla="*/ 102830416 w 596"/>
              <a:gd name="T59" fmla="*/ 2225062 h 596"/>
              <a:gd name="T60" fmla="*/ 116035114 w 596"/>
              <a:gd name="T61" fmla="*/ 6675187 h 596"/>
              <a:gd name="T62" fmla="*/ 128678484 w 596"/>
              <a:gd name="T63" fmla="*/ 13072439 h 596"/>
              <a:gd name="T64" fmla="*/ 139916683 w 596"/>
              <a:gd name="T65" fmla="*/ 21416819 h 596"/>
              <a:gd name="T66" fmla="*/ 149469310 w 596"/>
              <a:gd name="T67" fmla="*/ 31429863 h 596"/>
              <a:gd name="T68" fmla="*/ 157054909 w 596"/>
              <a:gd name="T69" fmla="*/ 42833637 h 596"/>
              <a:gd name="T70" fmla="*/ 162954936 w 596"/>
              <a:gd name="T71" fmla="*/ 55628142 h 596"/>
              <a:gd name="T72" fmla="*/ 166326608 w 596"/>
              <a:gd name="T73" fmla="*/ 69256978 h 596"/>
              <a:gd name="T74" fmla="*/ 167450322 w 596"/>
              <a:gd name="T75" fmla="*/ 82886342 h 5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6" h="596">
                <a:moveTo>
                  <a:pt x="596" y="298"/>
                </a:moveTo>
                <a:lnTo>
                  <a:pt x="595" y="323"/>
                </a:lnTo>
                <a:lnTo>
                  <a:pt x="592" y="348"/>
                </a:lnTo>
                <a:lnTo>
                  <a:pt x="587" y="373"/>
                </a:lnTo>
                <a:lnTo>
                  <a:pt x="580" y="397"/>
                </a:lnTo>
                <a:lnTo>
                  <a:pt x="570" y="419"/>
                </a:lnTo>
                <a:lnTo>
                  <a:pt x="559" y="441"/>
                </a:lnTo>
                <a:lnTo>
                  <a:pt x="547" y="463"/>
                </a:lnTo>
                <a:lnTo>
                  <a:pt x="532" y="483"/>
                </a:lnTo>
                <a:lnTo>
                  <a:pt x="515" y="502"/>
                </a:lnTo>
                <a:lnTo>
                  <a:pt x="498" y="519"/>
                </a:lnTo>
                <a:lnTo>
                  <a:pt x="478" y="535"/>
                </a:lnTo>
                <a:lnTo>
                  <a:pt x="458" y="550"/>
                </a:lnTo>
                <a:lnTo>
                  <a:pt x="436" y="562"/>
                </a:lnTo>
                <a:lnTo>
                  <a:pt x="413" y="573"/>
                </a:lnTo>
                <a:lnTo>
                  <a:pt x="390" y="582"/>
                </a:lnTo>
                <a:lnTo>
                  <a:pt x="366" y="588"/>
                </a:lnTo>
                <a:lnTo>
                  <a:pt x="341" y="593"/>
                </a:lnTo>
                <a:lnTo>
                  <a:pt x="316" y="595"/>
                </a:lnTo>
                <a:lnTo>
                  <a:pt x="291" y="596"/>
                </a:lnTo>
                <a:lnTo>
                  <a:pt x="267" y="594"/>
                </a:lnTo>
                <a:lnTo>
                  <a:pt x="243" y="591"/>
                </a:lnTo>
                <a:lnTo>
                  <a:pt x="218" y="585"/>
                </a:lnTo>
                <a:lnTo>
                  <a:pt x="195" y="578"/>
                </a:lnTo>
                <a:lnTo>
                  <a:pt x="171" y="567"/>
                </a:lnTo>
                <a:lnTo>
                  <a:pt x="149" y="556"/>
                </a:lnTo>
                <a:lnTo>
                  <a:pt x="128" y="542"/>
                </a:lnTo>
                <a:lnTo>
                  <a:pt x="108" y="528"/>
                </a:lnTo>
                <a:lnTo>
                  <a:pt x="90" y="511"/>
                </a:lnTo>
                <a:lnTo>
                  <a:pt x="73" y="492"/>
                </a:lnTo>
                <a:lnTo>
                  <a:pt x="57" y="474"/>
                </a:lnTo>
                <a:lnTo>
                  <a:pt x="43" y="453"/>
                </a:lnTo>
                <a:lnTo>
                  <a:pt x="31" y="431"/>
                </a:lnTo>
                <a:lnTo>
                  <a:pt x="21" y="408"/>
                </a:lnTo>
                <a:lnTo>
                  <a:pt x="13" y="384"/>
                </a:lnTo>
                <a:lnTo>
                  <a:pt x="6" y="360"/>
                </a:lnTo>
                <a:lnTo>
                  <a:pt x="2" y="335"/>
                </a:lnTo>
                <a:lnTo>
                  <a:pt x="0" y="310"/>
                </a:lnTo>
                <a:lnTo>
                  <a:pt x="0" y="285"/>
                </a:lnTo>
                <a:lnTo>
                  <a:pt x="2" y="261"/>
                </a:lnTo>
                <a:lnTo>
                  <a:pt x="6" y="236"/>
                </a:lnTo>
                <a:lnTo>
                  <a:pt x="13" y="212"/>
                </a:lnTo>
                <a:lnTo>
                  <a:pt x="21" y="188"/>
                </a:lnTo>
                <a:lnTo>
                  <a:pt x="31" y="165"/>
                </a:lnTo>
                <a:lnTo>
                  <a:pt x="43" y="144"/>
                </a:lnTo>
                <a:lnTo>
                  <a:pt x="57" y="123"/>
                </a:lnTo>
                <a:lnTo>
                  <a:pt x="73" y="103"/>
                </a:lnTo>
                <a:lnTo>
                  <a:pt x="90" y="85"/>
                </a:lnTo>
                <a:lnTo>
                  <a:pt x="108" y="69"/>
                </a:lnTo>
                <a:lnTo>
                  <a:pt x="128" y="53"/>
                </a:lnTo>
                <a:lnTo>
                  <a:pt x="149" y="40"/>
                </a:lnTo>
                <a:lnTo>
                  <a:pt x="171" y="28"/>
                </a:lnTo>
                <a:lnTo>
                  <a:pt x="195" y="19"/>
                </a:lnTo>
                <a:lnTo>
                  <a:pt x="218" y="11"/>
                </a:lnTo>
                <a:lnTo>
                  <a:pt x="243" y="5"/>
                </a:lnTo>
                <a:lnTo>
                  <a:pt x="267" y="2"/>
                </a:lnTo>
                <a:lnTo>
                  <a:pt x="291" y="0"/>
                </a:lnTo>
                <a:lnTo>
                  <a:pt x="316" y="1"/>
                </a:lnTo>
                <a:lnTo>
                  <a:pt x="341" y="3"/>
                </a:lnTo>
                <a:lnTo>
                  <a:pt x="366" y="8"/>
                </a:lnTo>
                <a:lnTo>
                  <a:pt x="390" y="15"/>
                </a:lnTo>
                <a:lnTo>
                  <a:pt x="413" y="24"/>
                </a:lnTo>
                <a:lnTo>
                  <a:pt x="436" y="34"/>
                </a:lnTo>
                <a:lnTo>
                  <a:pt x="458" y="47"/>
                </a:lnTo>
                <a:lnTo>
                  <a:pt x="478" y="60"/>
                </a:lnTo>
                <a:lnTo>
                  <a:pt x="498" y="77"/>
                </a:lnTo>
                <a:lnTo>
                  <a:pt x="515" y="94"/>
                </a:lnTo>
                <a:lnTo>
                  <a:pt x="532" y="113"/>
                </a:lnTo>
                <a:lnTo>
                  <a:pt x="547" y="133"/>
                </a:lnTo>
                <a:lnTo>
                  <a:pt x="559" y="154"/>
                </a:lnTo>
                <a:lnTo>
                  <a:pt x="570" y="177"/>
                </a:lnTo>
                <a:lnTo>
                  <a:pt x="580" y="200"/>
                </a:lnTo>
                <a:lnTo>
                  <a:pt x="587" y="224"/>
                </a:lnTo>
                <a:lnTo>
                  <a:pt x="592" y="249"/>
                </a:lnTo>
                <a:lnTo>
                  <a:pt x="595" y="273"/>
                </a:lnTo>
                <a:lnTo>
                  <a:pt x="596" y="298"/>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340" name="Freeform 84">
            <a:extLst>
              <a:ext uri="{FF2B5EF4-FFF2-40B4-BE49-F238E27FC236}">
                <a16:creationId xmlns:a16="http://schemas.microsoft.com/office/drawing/2014/main" id="{9285E75E-2A85-4FF8-982D-2283139949C4}"/>
              </a:ext>
            </a:extLst>
          </p:cNvPr>
          <p:cNvSpPr>
            <a:spLocks/>
          </p:cNvSpPr>
          <p:nvPr/>
        </p:nvSpPr>
        <p:spPr bwMode="auto">
          <a:xfrm>
            <a:off x="5615887" y="2836414"/>
            <a:ext cx="236935" cy="235744"/>
          </a:xfrm>
          <a:custGeom>
            <a:avLst/>
            <a:gdLst>
              <a:gd name="T0" fmla="*/ 166890964 w 597"/>
              <a:gd name="T1" fmla="*/ 89839464 h 596"/>
              <a:gd name="T2" fmla="*/ 164370539 w 597"/>
              <a:gd name="T3" fmla="*/ 103468301 h 596"/>
              <a:gd name="T4" fmla="*/ 159890607 w 597"/>
              <a:gd name="T5" fmla="*/ 116819203 h 596"/>
              <a:gd name="T6" fmla="*/ 153170180 w 597"/>
              <a:gd name="T7" fmla="*/ 129057309 h 596"/>
              <a:gd name="T8" fmla="*/ 144209257 w 597"/>
              <a:gd name="T9" fmla="*/ 139626751 h 596"/>
              <a:gd name="T10" fmla="*/ 133848687 w 597"/>
              <a:gd name="T11" fmla="*/ 148805463 h 596"/>
              <a:gd name="T12" fmla="*/ 122087939 w 597"/>
              <a:gd name="T13" fmla="*/ 156315510 h 596"/>
              <a:gd name="T14" fmla="*/ 109206944 w 597"/>
              <a:gd name="T15" fmla="*/ 161599967 h 596"/>
              <a:gd name="T16" fmla="*/ 95766089 w 597"/>
              <a:gd name="T17" fmla="*/ 164937825 h 596"/>
              <a:gd name="T18" fmla="*/ 81765375 w 597"/>
              <a:gd name="T19" fmla="*/ 165772157 h 596"/>
              <a:gd name="T20" fmla="*/ 68044591 w 597"/>
              <a:gd name="T21" fmla="*/ 164381427 h 596"/>
              <a:gd name="T22" fmla="*/ 54603736 w 597"/>
              <a:gd name="T23" fmla="*/ 160487700 h 596"/>
              <a:gd name="T24" fmla="*/ 41722741 w 597"/>
              <a:gd name="T25" fmla="*/ 154646318 h 596"/>
              <a:gd name="T26" fmla="*/ 30241923 w 597"/>
              <a:gd name="T27" fmla="*/ 146858336 h 596"/>
              <a:gd name="T28" fmla="*/ 20441212 w 597"/>
              <a:gd name="T29" fmla="*/ 137123754 h 596"/>
              <a:gd name="T30" fmla="*/ 12320607 w 597"/>
              <a:gd name="T31" fmla="*/ 125719980 h 596"/>
              <a:gd name="T32" fmla="*/ 5880638 w 597"/>
              <a:gd name="T33" fmla="*/ 113481873 h 596"/>
              <a:gd name="T34" fmla="*/ 1680107 w 597"/>
              <a:gd name="T35" fmla="*/ 100130971 h 596"/>
              <a:gd name="T36" fmla="*/ 0 w 597"/>
              <a:gd name="T37" fmla="*/ 86223672 h 596"/>
              <a:gd name="T38" fmla="*/ 559859 w 597"/>
              <a:gd name="T39" fmla="*/ 72594835 h 596"/>
              <a:gd name="T40" fmla="*/ 3640143 w 597"/>
              <a:gd name="T41" fmla="*/ 58965999 h 596"/>
              <a:gd name="T42" fmla="*/ 8680464 w 597"/>
              <a:gd name="T43" fmla="*/ 46171495 h 596"/>
              <a:gd name="T44" fmla="*/ 15961279 w 597"/>
              <a:gd name="T45" fmla="*/ 34211323 h 596"/>
              <a:gd name="T46" fmla="*/ 25201602 w 597"/>
              <a:gd name="T47" fmla="*/ 23920343 h 596"/>
              <a:gd name="T48" fmla="*/ 35842103 w 597"/>
              <a:gd name="T49" fmla="*/ 14741632 h 596"/>
              <a:gd name="T50" fmla="*/ 47883309 w 597"/>
              <a:gd name="T51" fmla="*/ 7787982 h 596"/>
              <a:gd name="T52" fmla="*/ 61044234 w 597"/>
              <a:gd name="T53" fmla="*/ 3059395 h 596"/>
              <a:gd name="T54" fmla="*/ 74765018 w 597"/>
              <a:gd name="T55" fmla="*/ 556397 h 596"/>
              <a:gd name="T56" fmla="*/ 88765732 w 597"/>
              <a:gd name="T57" fmla="*/ 277935 h 596"/>
              <a:gd name="T58" fmla="*/ 102766446 w 597"/>
              <a:gd name="T59" fmla="*/ 2225062 h 596"/>
              <a:gd name="T60" fmla="*/ 115647441 w 597"/>
              <a:gd name="T61" fmla="*/ 6397252 h 596"/>
              <a:gd name="T62" fmla="*/ 128248507 w 597"/>
              <a:gd name="T63" fmla="*/ 12794504 h 596"/>
              <a:gd name="T64" fmla="*/ 139448867 w 597"/>
              <a:gd name="T65" fmla="*/ 21138884 h 596"/>
              <a:gd name="T66" fmla="*/ 148969648 w 597"/>
              <a:gd name="T67" fmla="*/ 31429863 h 596"/>
              <a:gd name="T68" fmla="*/ 156530394 w 597"/>
              <a:gd name="T69" fmla="*/ 42833637 h 596"/>
              <a:gd name="T70" fmla="*/ 162410503 w 597"/>
              <a:gd name="T71" fmla="*/ 55628142 h 596"/>
              <a:gd name="T72" fmla="*/ 165770717 w 597"/>
              <a:gd name="T73" fmla="*/ 68979043 h 596"/>
              <a:gd name="T74" fmla="*/ 167170894 w 597"/>
              <a:gd name="T75" fmla="*/ 82886342 h 5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7" h="596">
                <a:moveTo>
                  <a:pt x="597" y="298"/>
                </a:moveTo>
                <a:lnTo>
                  <a:pt x="596" y="323"/>
                </a:lnTo>
                <a:lnTo>
                  <a:pt x="592" y="348"/>
                </a:lnTo>
                <a:lnTo>
                  <a:pt x="587" y="372"/>
                </a:lnTo>
                <a:lnTo>
                  <a:pt x="580" y="396"/>
                </a:lnTo>
                <a:lnTo>
                  <a:pt x="571" y="420"/>
                </a:lnTo>
                <a:lnTo>
                  <a:pt x="559" y="442"/>
                </a:lnTo>
                <a:lnTo>
                  <a:pt x="547" y="464"/>
                </a:lnTo>
                <a:lnTo>
                  <a:pt x="532" y="483"/>
                </a:lnTo>
                <a:lnTo>
                  <a:pt x="515" y="502"/>
                </a:lnTo>
                <a:lnTo>
                  <a:pt x="498" y="520"/>
                </a:lnTo>
                <a:lnTo>
                  <a:pt x="478" y="535"/>
                </a:lnTo>
                <a:lnTo>
                  <a:pt x="458" y="550"/>
                </a:lnTo>
                <a:lnTo>
                  <a:pt x="436" y="562"/>
                </a:lnTo>
                <a:lnTo>
                  <a:pt x="413" y="573"/>
                </a:lnTo>
                <a:lnTo>
                  <a:pt x="390" y="581"/>
                </a:lnTo>
                <a:lnTo>
                  <a:pt x="367" y="588"/>
                </a:lnTo>
                <a:lnTo>
                  <a:pt x="342" y="593"/>
                </a:lnTo>
                <a:lnTo>
                  <a:pt x="317" y="596"/>
                </a:lnTo>
                <a:lnTo>
                  <a:pt x="292" y="596"/>
                </a:lnTo>
                <a:lnTo>
                  <a:pt x="267" y="595"/>
                </a:lnTo>
                <a:lnTo>
                  <a:pt x="243" y="591"/>
                </a:lnTo>
                <a:lnTo>
                  <a:pt x="218" y="585"/>
                </a:lnTo>
                <a:lnTo>
                  <a:pt x="195" y="577"/>
                </a:lnTo>
                <a:lnTo>
                  <a:pt x="171" y="568"/>
                </a:lnTo>
                <a:lnTo>
                  <a:pt x="149" y="556"/>
                </a:lnTo>
                <a:lnTo>
                  <a:pt x="128" y="543"/>
                </a:lnTo>
                <a:lnTo>
                  <a:pt x="108" y="528"/>
                </a:lnTo>
                <a:lnTo>
                  <a:pt x="90" y="511"/>
                </a:lnTo>
                <a:lnTo>
                  <a:pt x="73" y="493"/>
                </a:lnTo>
                <a:lnTo>
                  <a:pt x="57" y="473"/>
                </a:lnTo>
                <a:lnTo>
                  <a:pt x="44" y="452"/>
                </a:lnTo>
                <a:lnTo>
                  <a:pt x="31" y="430"/>
                </a:lnTo>
                <a:lnTo>
                  <a:pt x="21" y="408"/>
                </a:lnTo>
                <a:lnTo>
                  <a:pt x="13" y="384"/>
                </a:lnTo>
                <a:lnTo>
                  <a:pt x="6" y="360"/>
                </a:lnTo>
                <a:lnTo>
                  <a:pt x="2" y="335"/>
                </a:lnTo>
                <a:lnTo>
                  <a:pt x="0" y="310"/>
                </a:lnTo>
                <a:lnTo>
                  <a:pt x="0" y="285"/>
                </a:lnTo>
                <a:lnTo>
                  <a:pt x="2" y="261"/>
                </a:lnTo>
                <a:lnTo>
                  <a:pt x="6" y="237"/>
                </a:lnTo>
                <a:lnTo>
                  <a:pt x="13" y="212"/>
                </a:lnTo>
                <a:lnTo>
                  <a:pt x="21" y="189"/>
                </a:lnTo>
                <a:lnTo>
                  <a:pt x="31" y="166"/>
                </a:lnTo>
                <a:lnTo>
                  <a:pt x="44" y="144"/>
                </a:lnTo>
                <a:lnTo>
                  <a:pt x="57" y="123"/>
                </a:lnTo>
                <a:lnTo>
                  <a:pt x="73" y="103"/>
                </a:lnTo>
                <a:lnTo>
                  <a:pt x="90" y="86"/>
                </a:lnTo>
                <a:lnTo>
                  <a:pt x="108" y="69"/>
                </a:lnTo>
                <a:lnTo>
                  <a:pt x="128" y="53"/>
                </a:lnTo>
                <a:lnTo>
                  <a:pt x="149" y="40"/>
                </a:lnTo>
                <a:lnTo>
                  <a:pt x="171" y="28"/>
                </a:lnTo>
                <a:lnTo>
                  <a:pt x="195" y="19"/>
                </a:lnTo>
                <a:lnTo>
                  <a:pt x="218" y="11"/>
                </a:lnTo>
                <a:lnTo>
                  <a:pt x="243" y="5"/>
                </a:lnTo>
                <a:lnTo>
                  <a:pt x="267" y="2"/>
                </a:lnTo>
                <a:lnTo>
                  <a:pt x="292" y="0"/>
                </a:lnTo>
                <a:lnTo>
                  <a:pt x="317" y="1"/>
                </a:lnTo>
                <a:lnTo>
                  <a:pt x="342" y="3"/>
                </a:lnTo>
                <a:lnTo>
                  <a:pt x="367" y="8"/>
                </a:lnTo>
                <a:lnTo>
                  <a:pt x="390" y="15"/>
                </a:lnTo>
                <a:lnTo>
                  <a:pt x="413" y="23"/>
                </a:lnTo>
                <a:lnTo>
                  <a:pt x="436" y="35"/>
                </a:lnTo>
                <a:lnTo>
                  <a:pt x="458" y="46"/>
                </a:lnTo>
                <a:lnTo>
                  <a:pt x="478" y="61"/>
                </a:lnTo>
                <a:lnTo>
                  <a:pt x="498" y="76"/>
                </a:lnTo>
                <a:lnTo>
                  <a:pt x="515" y="94"/>
                </a:lnTo>
                <a:lnTo>
                  <a:pt x="532" y="113"/>
                </a:lnTo>
                <a:lnTo>
                  <a:pt x="547" y="133"/>
                </a:lnTo>
                <a:lnTo>
                  <a:pt x="559" y="154"/>
                </a:lnTo>
                <a:lnTo>
                  <a:pt x="571" y="177"/>
                </a:lnTo>
                <a:lnTo>
                  <a:pt x="580" y="200"/>
                </a:lnTo>
                <a:lnTo>
                  <a:pt x="587" y="224"/>
                </a:lnTo>
                <a:lnTo>
                  <a:pt x="592" y="248"/>
                </a:lnTo>
                <a:lnTo>
                  <a:pt x="596" y="273"/>
                </a:lnTo>
                <a:lnTo>
                  <a:pt x="597" y="298"/>
                </a:lnTo>
                <a:close/>
              </a:path>
            </a:pathLst>
          </a:custGeom>
          <a:solidFill>
            <a:schemeClr val="accent4"/>
          </a:solidFill>
          <a:ln>
            <a:noFill/>
          </a:ln>
        </p:spPr>
        <p:txBody>
          <a:bodyPr/>
          <a:lstStyle/>
          <a:p>
            <a:endParaRPr lang="en-US"/>
          </a:p>
        </p:txBody>
      </p:sp>
      <p:sp>
        <p:nvSpPr>
          <p:cNvPr id="480341" name="Freeform 85">
            <a:extLst>
              <a:ext uri="{FF2B5EF4-FFF2-40B4-BE49-F238E27FC236}">
                <a16:creationId xmlns:a16="http://schemas.microsoft.com/office/drawing/2014/main" id="{F468211E-FCB8-835E-F3D2-FA57B13CAC44}"/>
              </a:ext>
            </a:extLst>
          </p:cNvPr>
          <p:cNvSpPr>
            <a:spLocks/>
          </p:cNvSpPr>
          <p:nvPr/>
        </p:nvSpPr>
        <p:spPr bwMode="auto">
          <a:xfrm>
            <a:off x="5615887" y="2836414"/>
            <a:ext cx="236935" cy="235744"/>
          </a:xfrm>
          <a:custGeom>
            <a:avLst/>
            <a:gdLst>
              <a:gd name="T0" fmla="*/ 166890964 w 597"/>
              <a:gd name="T1" fmla="*/ 89839464 h 596"/>
              <a:gd name="T2" fmla="*/ 164370539 w 597"/>
              <a:gd name="T3" fmla="*/ 103468301 h 596"/>
              <a:gd name="T4" fmla="*/ 159890607 w 597"/>
              <a:gd name="T5" fmla="*/ 116819203 h 596"/>
              <a:gd name="T6" fmla="*/ 153170180 w 597"/>
              <a:gd name="T7" fmla="*/ 129057309 h 596"/>
              <a:gd name="T8" fmla="*/ 144209257 w 597"/>
              <a:gd name="T9" fmla="*/ 139626751 h 596"/>
              <a:gd name="T10" fmla="*/ 133848687 w 597"/>
              <a:gd name="T11" fmla="*/ 148805463 h 596"/>
              <a:gd name="T12" fmla="*/ 122087939 w 597"/>
              <a:gd name="T13" fmla="*/ 156315510 h 596"/>
              <a:gd name="T14" fmla="*/ 109206944 w 597"/>
              <a:gd name="T15" fmla="*/ 161599967 h 596"/>
              <a:gd name="T16" fmla="*/ 95766089 w 597"/>
              <a:gd name="T17" fmla="*/ 164937825 h 596"/>
              <a:gd name="T18" fmla="*/ 81765375 w 597"/>
              <a:gd name="T19" fmla="*/ 165772157 h 596"/>
              <a:gd name="T20" fmla="*/ 68044591 w 597"/>
              <a:gd name="T21" fmla="*/ 164381427 h 596"/>
              <a:gd name="T22" fmla="*/ 54603736 w 597"/>
              <a:gd name="T23" fmla="*/ 160487700 h 596"/>
              <a:gd name="T24" fmla="*/ 41722741 w 597"/>
              <a:gd name="T25" fmla="*/ 154646318 h 596"/>
              <a:gd name="T26" fmla="*/ 30241923 w 597"/>
              <a:gd name="T27" fmla="*/ 146858336 h 596"/>
              <a:gd name="T28" fmla="*/ 20441212 w 597"/>
              <a:gd name="T29" fmla="*/ 137123754 h 596"/>
              <a:gd name="T30" fmla="*/ 12320607 w 597"/>
              <a:gd name="T31" fmla="*/ 125719980 h 596"/>
              <a:gd name="T32" fmla="*/ 5880638 w 597"/>
              <a:gd name="T33" fmla="*/ 113481873 h 596"/>
              <a:gd name="T34" fmla="*/ 1680107 w 597"/>
              <a:gd name="T35" fmla="*/ 100130971 h 596"/>
              <a:gd name="T36" fmla="*/ 0 w 597"/>
              <a:gd name="T37" fmla="*/ 86223672 h 596"/>
              <a:gd name="T38" fmla="*/ 559859 w 597"/>
              <a:gd name="T39" fmla="*/ 72594835 h 596"/>
              <a:gd name="T40" fmla="*/ 3640143 w 597"/>
              <a:gd name="T41" fmla="*/ 58965999 h 596"/>
              <a:gd name="T42" fmla="*/ 8680464 w 597"/>
              <a:gd name="T43" fmla="*/ 46171495 h 596"/>
              <a:gd name="T44" fmla="*/ 15961279 w 597"/>
              <a:gd name="T45" fmla="*/ 34211323 h 596"/>
              <a:gd name="T46" fmla="*/ 25201602 w 597"/>
              <a:gd name="T47" fmla="*/ 23920343 h 596"/>
              <a:gd name="T48" fmla="*/ 35842103 w 597"/>
              <a:gd name="T49" fmla="*/ 14741632 h 596"/>
              <a:gd name="T50" fmla="*/ 47883309 w 597"/>
              <a:gd name="T51" fmla="*/ 7787982 h 596"/>
              <a:gd name="T52" fmla="*/ 61044234 w 597"/>
              <a:gd name="T53" fmla="*/ 3059395 h 596"/>
              <a:gd name="T54" fmla="*/ 74765018 w 597"/>
              <a:gd name="T55" fmla="*/ 556397 h 596"/>
              <a:gd name="T56" fmla="*/ 88765732 w 597"/>
              <a:gd name="T57" fmla="*/ 277935 h 596"/>
              <a:gd name="T58" fmla="*/ 102766446 w 597"/>
              <a:gd name="T59" fmla="*/ 2225062 h 596"/>
              <a:gd name="T60" fmla="*/ 115647441 w 597"/>
              <a:gd name="T61" fmla="*/ 6397252 h 596"/>
              <a:gd name="T62" fmla="*/ 128248507 w 597"/>
              <a:gd name="T63" fmla="*/ 12794504 h 596"/>
              <a:gd name="T64" fmla="*/ 139448867 w 597"/>
              <a:gd name="T65" fmla="*/ 21138884 h 596"/>
              <a:gd name="T66" fmla="*/ 148969648 w 597"/>
              <a:gd name="T67" fmla="*/ 31429863 h 596"/>
              <a:gd name="T68" fmla="*/ 156530394 w 597"/>
              <a:gd name="T69" fmla="*/ 42833637 h 596"/>
              <a:gd name="T70" fmla="*/ 162410503 w 597"/>
              <a:gd name="T71" fmla="*/ 55628142 h 596"/>
              <a:gd name="T72" fmla="*/ 165770717 w 597"/>
              <a:gd name="T73" fmla="*/ 68979043 h 596"/>
              <a:gd name="T74" fmla="*/ 167170894 w 597"/>
              <a:gd name="T75" fmla="*/ 82886342 h 5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7" h="596">
                <a:moveTo>
                  <a:pt x="597" y="298"/>
                </a:moveTo>
                <a:lnTo>
                  <a:pt x="596" y="323"/>
                </a:lnTo>
                <a:lnTo>
                  <a:pt x="592" y="348"/>
                </a:lnTo>
                <a:lnTo>
                  <a:pt x="587" y="372"/>
                </a:lnTo>
                <a:lnTo>
                  <a:pt x="580" y="396"/>
                </a:lnTo>
                <a:lnTo>
                  <a:pt x="571" y="420"/>
                </a:lnTo>
                <a:lnTo>
                  <a:pt x="559" y="442"/>
                </a:lnTo>
                <a:lnTo>
                  <a:pt x="547" y="464"/>
                </a:lnTo>
                <a:lnTo>
                  <a:pt x="532" y="483"/>
                </a:lnTo>
                <a:lnTo>
                  <a:pt x="515" y="502"/>
                </a:lnTo>
                <a:lnTo>
                  <a:pt x="498" y="520"/>
                </a:lnTo>
                <a:lnTo>
                  <a:pt x="478" y="535"/>
                </a:lnTo>
                <a:lnTo>
                  <a:pt x="458" y="550"/>
                </a:lnTo>
                <a:lnTo>
                  <a:pt x="436" y="562"/>
                </a:lnTo>
                <a:lnTo>
                  <a:pt x="413" y="573"/>
                </a:lnTo>
                <a:lnTo>
                  <a:pt x="390" y="581"/>
                </a:lnTo>
                <a:lnTo>
                  <a:pt x="367" y="588"/>
                </a:lnTo>
                <a:lnTo>
                  <a:pt x="342" y="593"/>
                </a:lnTo>
                <a:lnTo>
                  <a:pt x="317" y="596"/>
                </a:lnTo>
                <a:lnTo>
                  <a:pt x="292" y="596"/>
                </a:lnTo>
                <a:lnTo>
                  <a:pt x="267" y="595"/>
                </a:lnTo>
                <a:lnTo>
                  <a:pt x="243" y="591"/>
                </a:lnTo>
                <a:lnTo>
                  <a:pt x="218" y="585"/>
                </a:lnTo>
                <a:lnTo>
                  <a:pt x="195" y="577"/>
                </a:lnTo>
                <a:lnTo>
                  <a:pt x="171" y="568"/>
                </a:lnTo>
                <a:lnTo>
                  <a:pt x="149" y="556"/>
                </a:lnTo>
                <a:lnTo>
                  <a:pt x="128" y="543"/>
                </a:lnTo>
                <a:lnTo>
                  <a:pt x="108" y="528"/>
                </a:lnTo>
                <a:lnTo>
                  <a:pt x="90" y="511"/>
                </a:lnTo>
                <a:lnTo>
                  <a:pt x="73" y="493"/>
                </a:lnTo>
                <a:lnTo>
                  <a:pt x="57" y="473"/>
                </a:lnTo>
                <a:lnTo>
                  <a:pt x="44" y="452"/>
                </a:lnTo>
                <a:lnTo>
                  <a:pt x="31" y="430"/>
                </a:lnTo>
                <a:lnTo>
                  <a:pt x="21" y="408"/>
                </a:lnTo>
                <a:lnTo>
                  <a:pt x="13" y="384"/>
                </a:lnTo>
                <a:lnTo>
                  <a:pt x="6" y="360"/>
                </a:lnTo>
                <a:lnTo>
                  <a:pt x="2" y="335"/>
                </a:lnTo>
                <a:lnTo>
                  <a:pt x="0" y="310"/>
                </a:lnTo>
                <a:lnTo>
                  <a:pt x="0" y="285"/>
                </a:lnTo>
                <a:lnTo>
                  <a:pt x="2" y="261"/>
                </a:lnTo>
                <a:lnTo>
                  <a:pt x="6" y="237"/>
                </a:lnTo>
                <a:lnTo>
                  <a:pt x="13" y="212"/>
                </a:lnTo>
                <a:lnTo>
                  <a:pt x="21" y="189"/>
                </a:lnTo>
                <a:lnTo>
                  <a:pt x="31" y="166"/>
                </a:lnTo>
                <a:lnTo>
                  <a:pt x="44" y="144"/>
                </a:lnTo>
                <a:lnTo>
                  <a:pt x="57" y="123"/>
                </a:lnTo>
                <a:lnTo>
                  <a:pt x="73" y="103"/>
                </a:lnTo>
                <a:lnTo>
                  <a:pt x="90" y="86"/>
                </a:lnTo>
                <a:lnTo>
                  <a:pt x="108" y="69"/>
                </a:lnTo>
                <a:lnTo>
                  <a:pt x="128" y="53"/>
                </a:lnTo>
                <a:lnTo>
                  <a:pt x="149" y="40"/>
                </a:lnTo>
                <a:lnTo>
                  <a:pt x="171" y="28"/>
                </a:lnTo>
                <a:lnTo>
                  <a:pt x="195" y="19"/>
                </a:lnTo>
                <a:lnTo>
                  <a:pt x="218" y="11"/>
                </a:lnTo>
                <a:lnTo>
                  <a:pt x="243" y="5"/>
                </a:lnTo>
                <a:lnTo>
                  <a:pt x="267" y="2"/>
                </a:lnTo>
                <a:lnTo>
                  <a:pt x="292" y="0"/>
                </a:lnTo>
                <a:lnTo>
                  <a:pt x="317" y="1"/>
                </a:lnTo>
                <a:lnTo>
                  <a:pt x="342" y="3"/>
                </a:lnTo>
                <a:lnTo>
                  <a:pt x="367" y="8"/>
                </a:lnTo>
                <a:lnTo>
                  <a:pt x="390" y="15"/>
                </a:lnTo>
                <a:lnTo>
                  <a:pt x="413" y="23"/>
                </a:lnTo>
                <a:lnTo>
                  <a:pt x="436" y="35"/>
                </a:lnTo>
                <a:lnTo>
                  <a:pt x="458" y="46"/>
                </a:lnTo>
                <a:lnTo>
                  <a:pt x="478" y="61"/>
                </a:lnTo>
                <a:lnTo>
                  <a:pt x="498" y="76"/>
                </a:lnTo>
                <a:lnTo>
                  <a:pt x="515" y="94"/>
                </a:lnTo>
                <a:lnTo>
                  <a:pt x="532" y="113"/>
                </a:lnTo>
                <a:lnTo>
                  <a:pt x="547" y="133"/>
                </a:lnTo>
                <a:lnTo>
                  <a:pt x="559" y="154"/>
                </a:lnTo>
                <a:lnTo>
                  <a:pt x="571" y="177"/>
                </a:lnTo>
                <a:lnTo>
                  <a:pt x="580" y="200"/>
                </a:lnTo>
                <a:lnTo>
                  <a:pt x="587" y="224"/>
                </a:lnTo>
                <a:lnTo>
                  <a:pt x="592" y="248"/>
                </a:lnTo>
                <a:lnTo>
                  <a:pt x="596" y="273"/>
                </a:lnTo>
                <a:lnTo>
                  <a:pt x="597" y="298"/>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342" name="Freeform 86">
            <a:extLst>
              <a:ext uri="{FF2B5EF4-FFF2-40B4-BE49-F238E27FC236}">
                <a16:creationId xmlns:a16="http://schemas.microsoft.com/office/drawing/2014/main" id="{09741285-5E38-324F-C3BC-E13E7159D897}"/>
              </a:ext>
            </a:extLst>
          </p:cNvPr>
          <p:cNvSpPr>
            <a:spLocks/>
          </p:cNvSpPr>
          <p:nvPr/>
        </p:nvSpPr>
        <p:spPr bwMode="auto">
          <a:xfrm>
            <a:off x="4811024" y="3143596"/>
            <a:ext cx="236935" cy="235744"/>
          </a:xfrm>
          <a:custGeom>
            <a:avLst/>
            <a:gdLst>
              <a:gd name="T0" fmla="*/ 167450880 w 595"/>
              <a:gd name="T1" fmla="*/ 89862612 h 595"/>
              <a:gd name="T2" fmla="*/ 165195421 w 595"/>
              <a:gd name="T3" fmla="*/ 103537598 h 595"/>
              <a:gd name="T4" fmla="*/ 160685033 w 595"/>
              <a:gd name="T5" fmla="*/ 116933126 h 595"/>
              <a:gd name="T6" fmla="*/ 153919716 w 595"/>
              <a:gd name="T7" fmla="*/ 129212404 h 595"/>
              <a:gd name="T8" fmla="*/ 145180341 w 595"/>
              <a:gd name="T9" fmla="*/ 140096501 h 595"/>
              <a:gd name="T10" fmla="*/ 134467970 w 595"/>
              <a:gd name="T11" fmla="*/ 149305960 h 595"/>
              <a:gd name="T12" fmla="*/ 122910333 w 595"/>
              <a:gd name="T13" fmla="*/ 156841307 h 595"/>
              <a:gd name="T14" fmla="*/ 109942503 w 595"/>
              <a:gd name="T15" fmla="*/ 162422557 h 595"/>
              <a:gd name="T16" fmla="*/ 96129406 w 595"/>
              <a:gd name="T17" fmla="*/ 165213446 h 595"/>
              <a:gd name="T18" fmla="*/ 82033845 w 595"/>
              <a:gd name="T19" fmla="*/ 166050766 h 595"/>
              <a:gd name="T20" fmla="*/ 67938816 w 595"/>
              <a:gd name="T21" fmla="*/ 164655585 h 595"/>
              <a:gd name="T22" fmla="*/ 54407652 w 595"/>
              <a:gd name="T23" fmla="*/ 161306307 h 595"/>
              <a:gd name="T24" fmla="*/ 41721754 w 595"/>
              <a:gd name="T25" fmla="*/ 155166668 h 595"/>
              <a:gd name="T26" fmla="*/ 30445518 w 595"/>
              <a:gd name="T27" fmla="*/ 147352390 h 595"/>
              <a:gd name="T28" fmla="*/ 20015080 w 595"/>
              <a:gd name="T29" fmla="*/ 137305612 h 595"/>
              <a:gd name="T30" fmla="*/ 11840101 w 595"/>
              <a:gd name="T31" fmla="*/ 126422043 h 595"/>
              <a:gd name="T32" fmla="*/ 5638118 w 595"/>
              <a:gd name="T33" fmla="*/ 113863307 h 595"/>
              <a:gd name="T34" fmla="*/ 1691595 w 595"/>
              <a:gd name="T35" fmla="*/ 100467779 h 595"/>
              <a:gd name="T36" fmla="*/ 0 w 595"/>
              <a:gd name="T37" fmla="*/ 86513862 h 595"/>
              <a:gd name="T38" fmla="*/ 563865 w 595"/>
              <a:gd name="T39" fmla="*/ 72559945 h 595"/>
              <a:gd name="T40" fmla="*/ 3382658 w 595"/>
              <a:gd name="T41" fmla="*/ 59164417 h 595"/>
              <a:gd name="T42" fmla="*/ 8738844 w 595"/>
              <a:gd name="T43" fmla="*/ 46047820 h 595"/>
              <a:gd name="T44" fmla="*/ 15786624 w 595"/>
              <a:gd name="T45" fmla="*/ 34326403 h 595"/>
              <a:gd name="T46" fmla="*/ 25089333 w 595"/>
              <a:gd name="T47" fmla="*/ 23721764 h 595"/>
              <a:gd name="T48" fmla="*/ 36083636 w 595"/>
              <a:gd name="T49" fmla="*/ 14791236 h 595"/>
              <a:gd name="T50" fmla="*/ 47923737 w 595"/>
              <a:gd name="T51" fmla="*/ 7814278 h 595"/>
              <a:gd name="T52" fmla="*/ 61172969 w 595"/>
              <a:gd name="T53" fmla="*/ 3069819 h 595"/>
              <a:gd name="T54" fmla="*/ 74986596 w 595"/>
              <a:gd name="T55" fmla="*/ 558389 h 595"/>
              <a:gd name="T56" fmla="*/ 89081626 w 595"/>
              <a:gd name="T57" fmla="*/ 278930 h 595"/>
              <a:gd name="T58" fmla="*/ 102894722 w 595"/>
              <a:gd name="T59" fmla="*/ 2232500 h 595"/>
              <a:gd name="T60" fmla="*/ 116426418 w 595"/>
              <a:gd name="T61" fmla="*/ 6418569 h 595"/>
              <a:gd name="T62" fmla="*/ 128829852 w 595"/>
              <a:gd name="T63" fmla="*/ 13116597 h 595"/>
              <a:gd name="T64" fmla="*/ 140106088 w 595"/>
              <a:gd name="T65" fmla="*/ 21488736 h 595"/>
              <a:gd name="T66" fmla="*/ 149408797 w 595"/>
              <a:gd name="T67" fmla="*/ 31256584 h 595"/>
              <a:gd name="T68" fmla="*/ 157584307 w 595"/>
              <a:gd name="T69" fmla="*/ 42978001 h 595"/>
              <a:gd name="T70" fmla="*/ 162940492 w 595"/>
              <a:gd name="T71" fmla="*/ 55815139 h 595"/>
              <a:gd name="T72" fmla="*/ 166605083 w 595"/>
              <a:gd name="T73" fmla="*/ 69490126 h 595"/>
              <a:gd name="T74" fmla="*/ 167732813 w 595"/>
              <a:gd name="T75" fmla="*/ 82885654 h 5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5" h="595">
                <a:moveTo>
                  <a:pt x="595" y="297"/>
                </a:moveTo>
                <a:lnTo>
                  <a:pt x="594" y="322"/>
                </a:lnTo>
                <a:lnTo>
                  <a:pt x="591" y="347"/>
                </a:lnTo>
                <a:lnTo>
                  <a:pt x="586" y="371"/>
                </a:lnTo>
                <a:lnTo>
                  <a:pt x="578" y="395"/>
                </a:lnTo>
                <a:lnTo>
                  <a:pt x="570" y="419"/>
                </a:lnTo>
                <a:lnTo>
                  <a:pt x="559" y="441"/>
                </a:lnTo>
                <a:lnTo>
                  <a:pt x="546" y="463"/>
                </a:lnTo>
                <a:lnTo>
                  <a:pt x="530" y="483"/>
                </a:lnTo>
                <a:lnTo>
                  <a:pt x="515" y="502"/>
                </a:lnTo>
                <a:lnTo>
                  <a:pt x="497" y="519"/>
                </a:lnTo>
                <a:lnTo>
                  <a:pt x="477" y="535"/>
                </a:lnTo>
                <a:lnTo>
                  <a:pt x="457" y="549"/>
                </a:lnTo>
                <a:lnTo>
                  <a:pt x="436" y="562"/>
                </a:lnTo>
                <a:lnTo>
                  <a:pt x="413" y="572"/>
                </a:lnTo>
                <a:lnTo>
                  <a:pt x="390" y="582"/>
                </a:lnTo>
                <a:lnTo>
                  <a:pt x="365" y="588"/>
                </a:lnTo>
                <a:lnTo>
                  <a:pt x="341" y="592"/>
                </a:lnTo>
                <a:lnTo>
                  <a:pt x="316" y="595"/>
                </a:lnTo>
                <a:lnTo>
                  <a:pt x="291" y="595"/>
                </a:lnTo>
                <a:lnTo>
                  <a:pt x="266" y="594"/>
                </a:lnTo>
                <a:lnTo>
                  <a:pt x="241" y="590"/>
                </a:lnTo>
                <a:lnTo>
                  <a:pt x="217" y="585"/>
                </a:lnTo>
                <a:lnTo>
                  <a:pt x="193" y="578"/>
                </a:lnTo>
                <a:lnTo>
                  <a:pt x="170" y="567"/>
                </a:lnTo>
                <a:lnTo>
                  <a:pt x="148" y="556"/>
                </a:lnTo>
                <a:lnTo>
                  <a:pt x="128" y="542"/>
                </a:lnTo>
                <a:lnTo>
                  <a:pt x="108" y="528"/>
                </a:lnTo>
                <a:lnTo>
                  <a:pt x="89" y="511"/>
                </a:lnTo>
                <a:lnTo>
                  <a:pt x="71" y="492"/>
                </a:lnTo>
                <a:lnTo>
                  <a:pt x="56" y="473"/>
                </a:lnTo>
                <a:lnTo>
                  <a:pt x="42" y="453"/>
                </a:lnTo>
                <a:lnTo>
                  <a:pt x="31" y="431"/>
                </a:lnTo>
                <a:lnTo>
                  <a:pt x="20" y="408"/>
                </a:lnTo>
                <a:lnTo>
                  <a:pt x="12" y="384"/>
                </a:lnTo>
                <a:lnTo>
                  <a:pt x="6" y="360"/>
                </a:lnTo>
                <a:lnTo>
                  <a:pt x="2" y="335"/>
                </a:lnTo>
                <a:lnTo>
                  <a:pt x="0" y="310"/>
                </a:lnTo>
                <a:lnTo>
                  <a:pt x="0" y="285"/>
                </a:lnTo>
                <a:lnTo>
                  <a:pt x="2" y="260"/>
                </a:lnTo>
                <a:lnTo>
                  <a:pt x="6" y="236"/>
                </a:lnTo>
                <a:lnTo>
                  <a:pt x="12" y="212"/>
                </a:lnTo>
                <a:lnTo>
                  <a:pt x="20" y="188"/>
                </a:lnTo>
                <a:lnTo>
                  <a:pt x="31" y="165"/>
                </a:lnTo>
                <a:lnTo>
                  <a:pt x="42" y="143"/>
                </a:lnTo>
                <a:lnTo>
                  <a:pt x="56" y="123"/>
                </a:lnTo>
                <a:lnTo>
                  <a:pt x="71" y="103"/>
                </a:lnTo>
                <a:lnTo>
                  <a:pt x="89" y="85"/>
                </a:lnTo>
                <a:lnTo>
                  <a:pt x="108" y="68"/>
                </a:lnTo>
                <a:lnTo>
                  <a:pt x="128" y="53"/>
                </a:lnTo>
                <a:lnTo>
                  <a:pt x="148" y="39"/>
                </a:lnTo>
                <a:lnTo>
                  <a:pt x="170" y="28"/>
                </a:lnTo>
                <a:lnTo>
                  <a:pt x="193" y="18"/>
                </a:lnTo>
                <a:lnTo>
                  <a:pt x="217" y="11"/>
                </a:lnTo>
                <a:lnTo>
                  <a:pt x="241" y="5"/>
                </a:lnTo>
                <a:lnTo>
                  <a:pt x="266" y="2"/>
                </a:lnTo>
                <a:lnTo>
                  <a:pt x="291" y="0"/>
                </a:lnTo>
                <a:lnTo>
                  <a:pt x="316" y="1"/>
                </a:lnTo>
                <a:lnTo>
                  <a:pt x="341" y="3"/>
                </a:lnTo>
                <a:lnTo>
                  <a:pt x="365" y="8"/>
                </a:lnTo>
                <a:lnTo>
                  <a:pt x="390" y="14"/>
                </a:lnTo>
                <a:lnTo>
                  <a:pt x="413" y="23"/>
                </a:lnTo>
                <a:lnTo>
                  <a:pt x="436" y="34"/>
                </a:lnTo>
                <a:lnTo>
                  <a:pt x="457" y="47"/>
                </a:lnTo>
                <a:lnTo>
                  <a:pt x="477" y="60"/>
                </a:lnTo>
                <a:lnTo>
                  <a:pt x="497" y="77"/>
                </a:lnTo>
                <a:lnTo>
                  <a:pt x="515" y="93"/>
                </a:lnTo>
                <a:lnTo>
                  <a:pt x="530" y="112"/>
                </a:lnTo>
                <a:lnTo>
                  <a:pt x="546" y="133"/>
                </a:lnTo>
                <a:lnTo>
                  <a:pt x="559" y="154"/>
                </a:lnTo>
                <a:lnTo>
                  <a:pt x="570" y="177"/>
                </a:lnTo>
                <a:lnTo>
                  <a:pt x="578" y="200"/>
                </a:lnTo>
                <a:lnTo>
                  <a:pt x="586" y="224"/>
                </a:lnTo>
                <a:lnTo>
                  <a:pt x="591" y="249"/>
                </a:lnTo>
                <a:lnTo>
                  <a:pt x="594" y="272"/>
                </a:lnTo>
                <a:lnTo>
                  <a:pt x="595" y="297"/>
                </a:lnTo>
                <a:close/>
              </a:path>
            </a:pathLst>
          </a:custGeom>
          <a:solidFill>
            <a:srgbClr val="A50069"/>
          </a:solidFill>
          <a:ln>
            <a:noFill/>
          </a:ln>
        </p:spPr>
        <p:txBody>
          <a:bodyPr/>
          <a:lstStyle/>
          <a:p>
            <a:endParaRPr lang="en-US"/>
          </a:p>
        </p:txBody>
      </p:sp>
      <p:sp>
        <p:nvSpPr>
          <p:cNvPr id="480343" name="Freeform 87">
            <a:extLst>
              <a:ext uri="{FF2B5EF4-FFF2-40B4-BE49-F238E27FC236}">
                <a16:creationId xmlns:a16="http://schemas.microsoft.com/office/drawing/2014/main" id="{1C529AFE-7FA9-F4FD-73FE-DA968EF0F777}"/>
              </a:ext>
            </a:extLst>
          </p:cNvPr>
          <p:cNvSpPr>
            <a:spLocks/>
          </p:cNvSpPr>
          <p:nvPr/>
        </p:nvSpPr>
        <p:spPr bwMode="auto">
          <a:xfrm>
            <a:off x="4811024" y="3143596"/>
            <a:ext cx="236935" cy="235744"/>
          </a:xfrm>
          <a:custGeom>
            <a:avLst/>
            <a:gdLst>
              <a:gd name="T0" fmla="*/ 167450880 w 595"/>
              <a:gd name="T1" fmla="*/ 89862612 h 595"/>
              <a:gd name="T2" fmla="*/ 165195421 w 595"/>
              <a:gd name="T3" fmla="*/ 103537598 h 595"/>
              <a:gd name="T4" fmla="*/ 160685033 w 595"/>
              <a:gd name="T5" fmla="*/ 116933126 h 595"/>
              <a:gd name="T6" fmla="*/ 153919716 w 595"/>
              <a:gd name="T7" fmla="*/ 129212404 h 595"/>
              <a:gd name="T8" fmla="*/ 145180341 w 595"/>
              <a:gd name="T9" fmla="*/ 140096501 h 595"/>
              <a:gd name="T10" fmla="*/ 134467970 w 595"/>
              <a:gd name="T11" fmla="*/ 149305960 h 595"/>
              <a:gd name="T12" fmla="*/ 122910333 w 595"/>
              <a:gd name="T13" fmla="*/ 156841307 h 595"/>
              <a:gd name="T14" fmla="*/ 109942503 w 595"/>
              <a:gd name="T15" fmla="*/ 162422557 h 595"/>
              <a:gd name="T16" fmla="*/ 96129406 w 595"/>
              <a:gd name="T17" fmla="*/ 165213446 h 595"/>
              <a:gd name="T18" fmla="*/ 82033845 w 595"/>
              <a:gd name="T19" fmla="*/ 166050766 h 595"/>
              <a:gd name="T20" fmla="*/ 67938816 w 595"/>
              <a:gd name="T21" fmla="*/ 164655585 h 595"/>
              <a:gd name="T22" fmla="*/ 54407652 w 595"/>
              <a:gd name="T23" fmla="*/ 161306307 h 595"/>
              <a:gd name="T24" fmla="*/ 41721754 w 595"/>
              <a:gd name="T25" fmla="*/ 155166668 h 595"/>
              <a:gd name="T26" fmla="*/ 30445518 w 595"/>
              <a:gd name="T27" fmla="*/ 147352390 h 595"/>
              <a:gd name="T28" fmla="*/ 20015080 w 595"/>
              <a:gd name="T29" fmla="*/ 137305612 h 595"/>
              <a:gd name="T30" fmla="*/ 11840101 w 595"/>
              <a:gd name="T31" fmla="*/ 126422043 h 595"/>
              <a:gd name="T32" fmla="*/ 5638118 w 595"/>
              <a:gd name="T33" fmla="*/ 113863307 h 595"/>
              <a:gd name="T34" fmla="*/ 1691595 w 595"/>
              <a:gd name="T35" fmla="*/ 100467779 h 595"/>
              <a:gd name="T36" fmla="*/ 0 w 595"/>
              <a:gd name="T37" fmla="*/ 86513862 h 595"/>
              <a:gd name="T38" fmla="*/ 563865 w 595"/>
              <a:gd name="T39" fmla="*/ 72559945 h 595"/>
              <a:gd name="T40" fmla="*/ 3382658 w 595"/>
              <a:gd name="T41" fmla="*/ 59164417 h 595"/>
              <a:gd name="T42" fmla="*/ 8738844 w 595"/>
              <a:gd name="T43" fmla="*/ 46047820 h 595"/>
              <a:gd name="T44" fmla="*/ 15786624 w 595"/>
              <a:gd name="T45" fmla="*/ 34326403 h 595"/>
              <a:gd name="T46" fmla="*/ 25089333 w 595"/>
              <a:gd name="T47" fmla="*/ 23721764 h 595"/>
              <a:gd name="T48" fmla="*/ 36083636 w 595"/>
              <a:gd name="T49" fmla="*/ 14791236 h 595"/>
              <a:gd name="T50" fmla="*/ 47923737 w 595"/>
              <a:gd name="T51" fmla="*/ 7814278 h 595"/>
              <a:gd name="T52" fmla="*/ 61172969 w 595"/>
              <a:gd name="T53" fmla="*/ 3069819 h 595"/>
              <a:gd name="T54" fmla="*/ 74986596 w 595"/>
              <a:gd name="T55" fmla="*/ 558389 h 595"/>
              <a:gd name="T56" fmla="*/ 89081626 w 595"/>
              <a:gd name="T57" fmla="*/ 278930 h 595"/>
              <a:gd name="T58" fmla="*/ 102894722 w 595"/>
              <a:gd name="T59" fmla="*/ 2232500 h 595"/>
              <a:gd name="T60" fmla="*/ 116426418 w 595"/>
              <a:gd name="T61" fmla="*/ 6418569 h 595"/>
              <a:gd name="T62" fmla="*/ 128829852 w 595"/>
              <a:gd name="T63" fmla="*/ 13116597 h 595"/>
              <a:gd name="T64" fmla="*/ 140106088 w 595"/>
              <a:gd name="T65" fmla="*/ 21488736 h 595"/>
              <a:gd name="T66" fmla="*/ 149408797 w 595"/>
              <a:gd name="T67" fmla="*/ 31256584 h 595"/>
              <a:gd name="T68" fmla="*/ 157584307 w 595"/>
              <a:gd name="T69" fmla="*/ 42978001 h 595"/>
              <a:gd name="T70" fmla="*/ 162940492 w 595"/>
              <a:gd name="T71" fmla="*/ 55815139 h 595"/>
              <a:gd name="T72" fmla="*/ 166605083 w 595"/>
              <a:gd name="T73" fmla="*/ 69490126 h 595"/>
              <a:gd name="T74" fmla="*/ 167732813 w 595"/>
              <a:gd name="T75" fmla="*/ 82885654 h 5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5" h="595">
                <a:moveTo>
                  <a:pt x="595" y="297"/>
                </a:moveTo>
                <a:lnTo>
                  <a:pt x="594" y="322"/>
                </a:lnTo>
                <a:lnTo>
                  <a:pt x="591" y="347"/>
                </a:lnTo>
                <a:lnTo>
                  <a:pt x="586" y="371"/>
                </a:lnTo>
                <a:lnTo>
                  <a:pt x="578" y="395"/>
                </a:lnTo>
                <a:lnTo>
                  <a:pt x="570" y="419"/>
                </a:lnTo>
                <a:lnTo>
                  <a:pt x="559" y="441"/>
                </a:lnTo>
                <a:lnTo>
                  <a:pt x="546" y="463"/>
                </a:lnTo>
                <a:lnTo>
                  <a:pt x="530" y="483"/>
                </a:lnTo>
                <a:lnTo>
                  <a:pt x="515" y="502"/>
                </a:lnTo>
                <a:lnTo>
                  <a:pt x="497" y="519"/>
                </a:lnTo>
                <a:lnTo>
                  <a:pt x="477" y="535"/>
                </a:lnTo>
                <a:lnTo>
                  <a:pt x="457" y="549"/>
                </a:lnTo>
                <a:lnTo>
                  <a:pt x="436" y="562"/>
                </a:lnTo>
                <a:lnTo>
                  <a:pt x="413" y="572"/>
                </a:lnTo>
                <a:lnTo>
                  <a:pt x="390" y="582"/>
                </a:lnTo>
                <a:lnTo>
                  <a:pt x="365" y="588"/>
                </a:lnTo>
                <a:lnTo>
                  <a:pt x="341" y="592"/>
                </a:lnTo>
                <a:lnTo>
                  <a:pt x="316" y="595"/>
                </a:lnTo>
                <a:lnTo>
                  <a:pt x="291" y="595"/>
                </a:lnTo>
                <a:lnTo>
                  <a:pt x="266" y="594"/>
                </a:lnTo>
                <a:lnTo>
                  <a:pt x="241" y="590"/>
                </a:lnTo>
                <a:lnTo>
                  <a:pt x="217" y="585"/>
                </a:lnTo>
                <a:lnTo>
                  <a:pt x="193" y="578"/>
                </a:lnTo>
                <a:lnTo>
                  <a:pt x="170" y="567"/>
                </a:lnTo>
                <a:lnTo>
                  <a:pt x="148" y="556"/>
                </a:lnTo>
                <a:lnTo>
                  <a:pt x="128" y="542"/>
                </a:lnTo>
                <a:lnTo>
                  <a:pt x="108" y="528"/>
                </a:lnTo>
                <a:lnTo>
                  <a:pt x="89" y="511"/>
                </a:lnTo>
                <a:lnTo>
                  <a:pt x="71" y="492"/>
                </a:lnTo>
                <a:lnTo>
                  <a:pt x="56" y="473"/>
                </a:lnTo>
                <a:lnTo>
                  <a:pt x="42" y="453"/>
                </a:lnTo>
                <a:lnTo>
                  <a:pt x="31" y="431"/>
                </a:lnTo>
                <a:lnTo>
                  <a:pt x="20" y="408"/>
                </a:lnTo>
                <a:lnTo>
                  <a:pt x="12" y="384"/>
                </a:lnTo>
                <a:lnTo>
                  <a:pt x="6" y="360"/>
                </a:lnTo>
                <a:lnTo>
                  <a:pt x="2" y="335"/>
                </a:lnTo>
                <a:lnTo>
                  <a:pt x="0" y="310"/>
                </a:lnTo>
                <a:lnTo>
                  <a:pt x="0" y="285"/>
                </a:lnTo>
                <a:lnTo>
                  <a:pt x="2" y="260"/>
                </a:lnTo>
                <a:lnTo>
                  <a:pt x="6" y="236"/>
                </a:lnTo>
                <a:lnTo>
                  <a:pt x="12" y="212"/>
                </a:lnTo>
                <a:lnTo>
                  <a:pt x="20" y="188"/>
                </a:lnTo>
                <a:lnTo>
                  <a:pt x="31" y="165"/>
                </a:lnTo>
                <a:lnTo>
                  <a:pt x="42" y="143"/>
                </a:lnTo>
                <a:lnTo>
                  <a:pt x="56" y="123"/>
                </a:lnTo>
                <a:lnTo>
                  <a:pt x="71" y="103"/>
                </a:lnTo>
                <a:lnTo>
                  <a:pt x="89" y="85"/>
                </a:lnTo>
                <a:lnTo>
                  <a:pt x="108" y="68"/>
                </a:lnTo>
                <a:lnTo>
                  <a:pt x="128" y="53"/>
                </a:lnTo>
                <a:lnTo>
                  <a:pt x="148" y="39"/>
                </a:lnTo>
                <a:lnTo>
                  <a:pt x="170" y="28"/>
                </a:lnTo>
                <a:lnTo>
                  <a:pt x="193" y="18"/>
                </a:lnTo>
                <a:lnTo>
                  <a:pt x="217" y="11"/>
                </a:lnTo>
                <a:lnTo>
                  <a:pt x="241" y="5"/>
                </a:lnTo>
                <a:lnTo>
                  <a:pt x="266" y="2"/>
                </a:lnTo>
                <a:lnTo>
                  <a:pt x="291" y="0"/>
                </a:lnTo>
                <a:lnTo>
                  <a:pt x="316" y="1"/>
                </a:lnTo>
                <a:lnTo>
                  <a:pt x="341" y="3"/>
                </a:lnTo>
                <a:lnTo>
                  <a:pt x="365" y="8"/>
                </a:lnTo>
                <a:lnTo>
                  <a:pt x="390" y="14"/>
                </a:lnTo>
                <a:lnTo>
                  <a:pt x="413" y="23"/>
                </a:lnTo>
                <a:lnTo>
                  <a:pt x="436" y="34"/>
                </a:lnTo>
                <a:lnTo>
                  <a:pt x="457" y="47"/>
                </a:lnTo>
                <a:lnTo>
                  <a:pt x="477" y="60"/>
                </a:lnTo>
                <a:lnTo>
                  <a:pt x="497" y="77"/>
                </a:lnTo>
                <a:lnTo>
                  <a:pt x="515" y="93"/>
                </a:lnTo>
                <a:lnTo>
                  <a:pt x="530" y="112"/>
                </a:lnTo>
                <a:lnTo>
                  <a:pt x="546" y="133"/>
                </a:lnTo>
                <a:lnTo>
                  <a:pt x="559" y="154"/>
                </a:lnTo>
                <a:lnTo>
                  <a:pt x="570" y="177"/>
                </a:lnTo>
                <a:lnTo>
                  <a:pt x="578" y="200"/>
                </a:lnTo>
                <a:lnTo>
                  <a:pt x="586" y="224"/>
                </a:lnTo>
                <a:lnTo>
                  <a:pt x="591" y="249"/>
                </a:lnTo>
                <a:lnTo>
                  <a:pt x="594" y="272"/>
                </a:lnTo>
                <a:lnTo>
                  <a:pt x="595" y="297"/>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344" name="Line 88">
            <a:extLst>
              <a:ext uri="{FF2B5EF4-FFF2-40B4-BE49-F238E27FC236}">
                <a16:creationId xmlns:a16="http://schemas.microsoft.com/office/drawing/2014/main" id="{0E50A3C2-A0DE-9683-171E-2A39DD16740B}"/>
              </a:ext>
            </a:extLst>
          </p:cNvPr>
          <p:cNvSpPr>
            <a:spLocks noChangeShapeType="1"/>
          </p:cNvSpPr>
          <p:nvPr/>
        </p:nvSpPr>
        <p:spPr bwMode="auto">
          <a:xfrm flipH="1" flipV="1">
            <a:off x="5022956" y="3334096"/>
            <a:ext cx="26194" cy="1786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345" name="Freeform 89">
            <a:extLst>
              <a:ext uri="{FF2B5EF4-FFF2-40B4-BE49-F238E27FC236}">
                <a16:creationId xmlns:a16="http://schemas.microsoft.com/office/drawing/2014/main" id="{4CF24144-866C-AD7F-5BEA-A2C9CFC235A9}"/>
              </a:ext>
            </a:extLst>
          </p:cNvPr>
          <p:cNvSpPr>
            <a:spLocks/>
          </p:cNvSpPr>
          <p:nvPr/>
        </p:nvSpPr>
        <p:spPr bwMode="auto">
          <a:xfrm>
            <a:off x="1961917" y="2125016"/>
            <a:ext cx="251222" cy="251222"/>
          </a:xfrm>
          <a:custGeom>
            <a:avLst/>
            <a:gdLst>
              <a:gd name="T0" fmla="*/ 176414726 w 635"/>
              <a:gd name="T1" fmla="*/ 95441488 h 635"/>
              <a:gd name="T2" fmla="*/ 173910680 w 635"/>
              <a:gd name="T3" fmla="*/ 109354279 h 635"/>
              <a:gd name="T4" fmla="*/ 169736566 w 635"/>
              <a:gd name="T5" fmla="*/ 122989079 h 635"/>
              <a:gd name="T6" fmla="*/ 163058406 w 635"/>
              <a:gd name="T7" fmla="*/ 135510328 h 635"/>
              <a:gd name="T8" fmla="*/ 154154193 w 635"/>
              <a:gd name="T9" fmla="*/ 146919081 h 635"/>
              <a:gd name="T10" fmla="*/ 144136953 w 635"/>
              <a:gd name="T11" fmla="*/ 156936291 h 635"/>
              <a:gd name="T12" fmla="*/ 132450173 w 635"/>
              <a:gd name="T13" fmla="*/ 165005446 h 635"/>
              <a:gd name="T14" fmla="*/ 119650366 w 635"/>
              <a:gd name="T15" fmla="*/ 171127075 h 635"/>
              <a:gd name="T16" fmla="*/ 106016053 w 635"/>
              <a:gd name="T17" fmla="*/ 174744664 h 635"/>
              <a:gd name="T18" fmla="*/ 91824700 w 635"/>
              <a:gd name="T19" fmla="*/ 176692191 h 635"/>
              <a:gd name="T20" fmla="*/ 77633873 w 635"/>
              <a:gd name="T21" fmla="*/ 176135680 h 635"/>
              <a:gd name="T22" fmla="*/ 63721040 w 635"/>
              <a:gd name="T23" fmla="*/ 173075129 h 635"/>
              <a:gd name="T24" fmla="*/ 50364720 w 635"/>
              <a:gd name="T25" fmla="*/ 168066524 h 635"/>
              <a:gd name="T26" fmla="*/ 37842906 w 635"/>
              <a:gd name="T27" fmla="*/ 160831872 h 635"/>
              <a:gd name="T28" fmla="*/ 26712640 w 635"/>
              <a:gd name="T29" fmla="*/ 151927686 h 635"/>
              <a:gd name="T30" fmla="*/ 17530434 w 635"/>
              <a:gd name="T31" fmla="*/ 141631956 h 635"/>
              <a:gd name="T32" fmla="*/ 9739247 w 635"/>
              <a:gd name="T33" fmla="*/ 129388699 h 635"/>
              <a:gd name="T34" fmla="*/ 4174114 w 635"/>
              <a:gd name="T35" fmla="*/ 116310939 h 635"/>
              <a:gd name="T36" fmla="*/ 835034 w 635"/>
              <a:gd name="T37" fmla="*/ 102398147 h 635"/>
              <a:gd name="T38" fmla="*/ 0 w 635"/>
              <a:gd name="T39" fmla="*/ 88206836 h 635"/>
              <a:gd name="T40" fmla="*/ 835034 w 635"/>
              <a:gd name="T41" fmla="*/ 74016052 h 635"/>
              <a:gd name="T42" fmla="*/ 4174114 w 635"/>
              <a:gd name="T43" fmla="*/ 60103260 h 635"/>
              <a:gd name="T44" fmla="*/ 9739247 w 635"/>
              <a:gd name="T45" fmla="*/ 47024972 h 635"/>
              <a:gd name="T46" fmla="*/ 17530434 w 635"/>
              <a:gd name="T47" fmla="*/ 35338227 h 635"/>
              <a:gd name="T48" fmla="*/ 26712640 w 635"/>
              <a:gd name="T49" fmla="*/ 24486513 h 635"/>
              <a:gd name="T50" fmla="*/ 37842906 w 635"/>
              <a:gd name="T51" fmla="*/ 15582327 h 635"/>
              <a:gd name="T52" fmla="*/ 50364720 w 635"/>
              <a:gd name="T53" fmla="*/ 8347675 h 635"/>
              <a:gd name="T54" fmla="*/ 63721040 w 635"/>
              <a:gd name="T55" fmla="*/ 3339070 h 635"/>
              <a:gd name="T56" fmla="*/ 77633873 w 635"/>
              <a:gd name="T57" fmla="*/ 556512 h 635"/>
              <a:gd name="T58" fmla="*/ 91824700 w 635"/>
              <a:gd name="T59" fmla="*/ 0 h 635"/>
              <a:gd name="T60" fmla="*/ 106016053 w 635"/>
              <a:gd name="T61" fmla="*/ 1669535 h 635"/>
              <a:gd name="T62" fmla="*/ 119650366 w 635"/>
              <a:gd name="T63" fmla="*/ 5565117 h 635"/>
              <a:gd name="T64" fmla="*/ 132450173 w 635"/>
              <a:gd name="T65" fmla="*/ 11686745 h 635"/>
              <a:gd name="T66" fmla="*/ 144136953 w 635"/>
              <a:gd name="T67" fmla="*/ 19755901 h 635"/>
              <a:gd name="T68" fmla="*/ 154154193 w 635"/>
              <a:gd name="T69" fmla="*/ 29773111 h 635"/>
              <a:gd name="T70" fmla="*/ 163058406 w 635"/>
              <a:gd name="T71" fmla="*/ 40903344 h 635"/>
              <a:gd name="T72" fmla="*/ 169736566 w 635"/>
              <a:gd name="T73" fmla="*/ 53425120 h 635"/>
              <a:gd name="T74" fmla="*/ 173910680 w 635"/>
              <a:gd name="T75" fmla="*/ 67059392 h 635"/>
              <a:gd name="T76" fmla="*/ 176414726 w 635"/>
              <a:gd name="T77" fmla="*/ 81250704 h 6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35" h="635">
                <a:moveTo>
                  <a:pt x="635" y="317"/>
                </a:moveTo>
                <a:lnTo>
                  <a:pt x="634" y="343"/>
                </a:lnTo>
                <a:lnTo>
                  <a:pt x="630" y="368"/>
                </a:lnTo>
                <a:lnTo>
                  <a:pt x="625" y="393"/>
                </a:lnTo>
                <a:lnTo>
                  <a:pt x="618" y="418"/>
                </a:lnTo>
                <a:lnTo>
                  <a:pt x="610" y="442"/>
                </a:lnTo>
                <a:lnTo>
                  <a:pt x="598" y="465"/>
                </a:lnTo>
                <a:lnTo>
                  <a:pt x="586" y="487"/>
                </a:lnTo>
                <a:lnTo>
                  <a:pt x="571" y="509"/>
                </a:lnTo>
                <a:lnTo>
                  <a:pt x="554" y="528"/>
                </a:lnTo>
                <a:lnTo>
                  <a:pt x="537" y="546"/>
                </a:lnTo>
                <a:lnTo>
                  <a:pt x="518" y="564"/>
                </a:lnTo>
                <a:lnTo>
                  <a:pt x="497" y="578"/>
                </a:lnTo>
                <a:lnTo>
                  <a:pt x="476" y="593"/>
                </a:lnTo>
                <a:lnTo>
                  <a:pt x="453" y="604"/>
                </a:lnTo>
                <a:lnTo>
                  <a:pt x="430" y="615"/>
                </a:lnTo>
                <a:lnTo>
                  <a:pt x="406" y="622"/>
                </a:lnTo>
                <a:lnTo>
                  <a:pt x="381" y="628"/>
                </a:lnTo>
                <a:lnTo>
                  <a:pt x="356" y="633"/>
                </a:lnTo>
                <a:lnTo>
                  <a:pt x="330" y="635"/>
                </a:lnTo>
                <a:lnTo>
                  <a:pt x="305" y="635"/>
                </a:lnTo>
                <a:lnTo>
                  <a:pt x="279" y="633"/>
                </a:lnTo>
                <a:lnTo>
                  <a:pt x="254" y="628"/>
                </a:lnTo>
                <a:lnTo>
                  <a:pt x="229" y="622"/>
                </a:lnTo>
                <a:lnTo>
                  <a:pt x="205" y="615"/>
                </a:lnTo>
                <a:lnTo>
                  <a:pt x="181" y="604"/>
                </a:lnTo>
                <a:lnTo>
                  <a:pt x="158" y="593"/>
                </a:lnTo>
                <a:lnTo>
                  <a:pt x="136" y="578"/>
                </a:lnTo>
                <a:lnTo>
                  <a:pt x="116" y="564"/>
                </a:lnTo>
                <a:lnTo>
                  <a:pt x="96" y="546"/>
                </a:lnTo>
                <a:lnTo>
                  <a:pt x="79" y="528"/>
                </a:lnTo>
                <a:lnTo>
                  <a:pt x="63" y="509"/>
                </a:lnTo>
                <a:lnTo>
                  <a:pt x="49" y="487"/>
                </a:lnTo>
                <a:lnTo>
                  <a:pt x="35" y="465"/>
                </a:lnTo>
                <a:lnTo>
                  <a:pt x="25" y="442"/>
                </a:lnTo>
                <a:lnTo>
                  <a:pt x="15" y="418"/>
                </a:lnTo>
                <a:lnTo>
                  <a:pt x="8" y="393"/>
                </a:lnTo>
                <a:lnTo>
                  <a:pt x="3" y="368"/>
                </a:lnTo>
                <a:lnTo>
                  <a:pt x="1" y="343"/>
                </a:lnTo>
                <a:lnTo>
                  <a:pt x="0" y="317"/>
                </a:lnTo>
                <a:lnTo>
                  <a:pt x="1" y="292"/>
                </a:lnTo>
                <a:lnTo>
                  <a:pt x="3" y="266"/>
                </a:lnTo>
                <a:lnTo>
                  <a:pt x="8" y="241"/>
                </a:lnTo>
                <a:lnTo>
                  <a:pt x="15" y="216"/>
                </a:lnTo>
                <a:lnTo>
                  <a:pt x="25" y="192"/>
                </a:lnTo>
                <a:lnTo>
                  <a:pt x="35" y="169"/>
                </a:lnTo>
                <a:lnTo>
                  <a:pt x="49" y="147"/>
                </a:lnTo>
                <a:lnTo>
                  <a:pt x="63" y="127"/>
                </a:lnTo>
                <a:lnTo>
                  <a:pt x="79" y="107"/>
                </a:lnTo>
                <a:lnTo>
                  <a:pt x="96" y="88"/>
                </a:lnTo>
                <a:lnTo>
                  <a:pt x="116" y="71"/>
                </a:lnTo>
                <a:lnTo>
                  <a:pt x="136" y="56"/>
                </a:lnTo>
                <a:lnTo>
                  <a:pt x="158" y="42"/>
                </a:lnTo>
                <a:lnTo>
                  <a:pt x="181" y="30"/>
                </a:lnTo>
                <a:lnTo>
                  <a:pt x="205" y="20"/>
                </a:lnTo>
                <a:lnTo>
                  <a:pt x="229" y="12"/>
                </a:lnTo>
                <a:lnTo>
                  <a:pt x="254" y="6"/>
                </a:lnTo>
                <a:lnTo>
                  <a:pt x="279" y="2"/>
                </a:lnTo>
                <a:lnTo>
                  <a:pt x="305" y="0"/>
                </a:lnTo>
                <a:lnTo>
                  <a:pt x="330" y="0"/>
                </a:lnTo>
                <a:lnTo>
                  <a:pt x="356" y="2"/>
                </a:lnTo>
                <a:lnTo>
                  <a:pt x="381" y="6"/>
                </a:lnTo>
                <a:lnTo>
                  <a:pt x="406" y="12"/>
                </a:lnTo>
                <a:lnTo>
                  <a:pt x="430" y="20"/>
                </a:lnTo>
                <a:lnTo>
                  <a:pt x="453" y="30"/>
                </a:lnTo>
                <a:lnTo>
                  <a:pt x="476" y="42"/>
                </a:lnTo>
                <a:lnTo>
                  <a:pt x="497" y="56"/>
                </a:lnTo>
                <a:lnTo>
                  <a:pt x="518" y="71"/>
                </a:lnTo>
                <a:lnTo>
                  <a:pt x="537" y="88"/>
                </a:lnTo>
                <a:lnTo>
                  <a:pt x="554" y="107"/>
                </a:lnTo>
                <a:lnTo>
                  <a:pt x="571" y="127"/>
                </a:lnTo>
                <a:lnTo>
                  <a:pt x="586" y="147"/>
                </a:lnTo>
                <a:lnTo>
                  <a:pt x="598" y="169"/>
                </a:lnTo>
                <a:lnTo>
                  <a:pt x="610" y="192"/>
                </a:lnTo>
                <a:lnTo>
                  <a:pt x="618" y="216"/>
                </a:lnTo>
                <a:lnTo>
                  <a:pt x="625" y="241"/>
                </a:lnTo>
                <a:lnTo>
                  <a:pt x="630" y="266"/>
                </a:lnTo>
                <a:lnTo>
                  <a:pt x="634" y="292"/>
                </a:lnTo>
                <a:lnTo>
                  <a:pt x="635" y="317"/>
                </a:lnTo>
                <a:close/>
              </a:path>
            </a:pathLst>
          </a:custGeom>
          <a:solidFill>
            <a:srgbClr val="A50069"/>
          </a:solidFill>
          <a:ln>
            <a:noFill/>
          </a:ln>
        </p:spPr>
        <p:txBody>
          <a:bodyPr/>
          <a:lstStyle/>
          <a:p>
            <a:endParaRPr lang="en-US"/>
          </a:p>
        </p:txBody>
      </p:sp>
      <p:sp>
        <p:nvSpPr>
          <p:cNvPr id="480346" name="Freeform 90">
            <a:extLst>
              <a:ext uri="{FF2B5EF4-FFF2-40B4-BE49-F238E27FC236}">
                <a16:creationId xmlns:a16="http://schemas.microsoft.com/office/drawing/2014/main" id="{A16A2D9E-EAD7-4FF3-C339-336405B05FBE}"/>
              </a:ext>
            </a:extLst>
          </p:cNvPr>
          <p:cNvSpPr>
            <a:spLocks/>
          </p:cNvSpPr>
          <p:nvPr/>
        </p:nvSpPr>
        <p:spPr bwMode="auto">
          <a:xfrm>
            <a:off x="1961917" y="2125016"/>
            <a:ext cx="251222" cy="251222"/>
          </a:xfrm>
          <a:custGeom>
            <a:avLst/>
            <a:gdLst>
              <a:gd name="T0" fmla="*/ 176414726 w 635"/>
              <a:gd name="T1" fmla="*/ 95441488 h 635"/>
              <a:gd name="T2" fmla="*/ 173910680 w 635"/>
              <a:gd name="T3" fmla="*/ 109354279 h 635"/>
              <a:gd name="T4" fmla="*/ 169736566 w 635"/>
              <a:gd name="T5" fmla="*/ 122989079 h 635"/>
              <a:gd name="T6" fmla="*/ 163058406 w 635"/>
              <a:gd name="T7" fmla="*/ 135510328 h 635"/>
              <a:gd name="T8" fmla="*/ 154154193 w 635"/>
              <a:gd name="T9" fmla="*/ 146919081 h 635"/>
              <a:gd name="T10" fmla="*/ 144136953 w 635"/>
              <a:gd name="T11" fmla="*/ 156936291 h 635"/>
              <a:gd name="T12" fmla="*/ 132450173 w 635"/>
              <a:gd name="T13" fmla="*/ 165005446 h 635"/>
              <a:gd name="T14" fmla="*/ 119650366 w 635"/>
              <a:gd name="T15" fmla="*/ 171127075 h 635"/>
              <a:gd name="T16" fmla="*/ 106016053 w 635"/>
              <a:gd name="T17" fmla="*/ 174744664 h 635"/>
              <a:gd name="T18" fmla="*/ 91824700 w 635"/>
              <a:gd name="T19" fmla="*/ 176692191 h 635"/>
              <a:gd name="T20" fmla="*/ 77633873 w 635"/>
              <a:gd name="T21" fmla="*/ 176135680 h 635"/>
              <a:gd name="T22" fmla="*/ 63721040 w 635"/>
              <a:gd name="T23" fmla="*/ 173075129 h 635"/>
              <a:gd name="T24" fmla="*/ 50364720 w 635"/>
              <a:gd name="T25" fmla="*/ 168066524 h 635"/>
              <a:gd name="T26" fmla="*/ 37842906 w 635"/>
              <a:gd name="T27" fmla="*/ 160831872 h 635"/>
              <a:gd name="T28" fmla="*/ 26712640 w 635"/>
              <a:gd name="T29" fmla="*/ 151927686 h 635"/>
              <a:gd name="T30" fmla="*/ 17530434 w 635"/>
              <a:gd name="T31" fmla="*/ 141631956 h 635"/>
              <a:gd name="T32" fmla="*/ 9739247 w 635"/>
              <a:gd name="T33" fmla="*/ 129388699 h 635"/>
              <a:gd name="T34" fmla="*/ 4174114 w 635"/>
              <a:gd name="T35" fmla="*/ 116310939 h 635"/>
              <a:gd name="T36" fmla="*/ 835034 w 635"/>
              <a:gd name="T37" fmla="*/ 102398147 h 635"/>
              <a:gd name="T38" fmla="*/ 0 w 635"/>
              <a:gd name="T39" fmla="*/ 88206836 h 635"/>
              <a:gd name="T40" fmla="*/ 835034 w 635"/>
              <a:gd name="T41" fmla="*/ 74016052 h 635"/>
              <a:gd name="T42" fmla="*/ 4174114 w 635"/>
              <a:gd name="T43" fmla="*/ 60103260 h 635"/>
              <a:gd name="T44" fmla="*/ 9739247 w 635"/>
              <a:gd name="T45" fmla="*/ 47024972 h 635"/>
              <a:gd name="T46" fmla="*/ 17530434 w 635"/>
              <a:gd name="T47" fmla="*/ 35338227 h 635"/>
              <a:gd name="T48" fmla="*/ 26712640 w 635"/>
              <a:gd name="T49" fmla="*/ 24486513 h 635"/>
              <a:gd name="T50" fmla="*/ 37842906 w 635"/>
              <a:gd name="T51" fmla="*/ 15582327 h 635"/>
              <a:gd name="T52" fmla="*/ 50364720 w 635"/>
              <a:gd name="T53" fmla="*/ 8347675 h 635"/>
              <a:gd name="T54" fmla="*/ 63721040 w 635"/>
              <a:gd name="T55" fmla="*/ 3339070 h 635"/>
              <a:gd name="T56" fmla="*/ 77633873 w 635"/>
              <a:gd name="T57" fmla="*/ 556512 h 635"/>
              <a:gd name="T58" fmla="*/ 91824700 w 635"/>
              <a:gd name="T59" fmla="*/ 0 h 635"/>
              <a:gd name="T60" fmla="*/ 106016053 w 635"/>
              <a:gd name="T61" fmla="*/ 1669535 h 635"/>
              <a:gd name="T62" fmla="*/ 119650366 w 635"/>
              <a:gd name="T63" fmla="*/ 5565117 h 635"/>
              <a:gd name="T64" fmla="*/ 132450173 w 635"/>
              <a:gd name="T65" fmla="*/ 11686745 h 635"/>
              <a:gd name="T66" fmla="*/ 144136953 w 635"/>
              <a:gd name="T67" fmla="*/ 19755901 h 635"/>
              <a:gd name="T68" fmla="*/ 154154193 w 635"/>
              <a:gd name="T69" fmla="*/ 29773111 h 635"/>
              <a:gd name="T70" fmla="*/ 163058406 w 635"/>
              <a:gd name="T71" fmla="*/ 40903344 h 635"/>
              <a:gd name="T72" fmla="*/ 169736566 w 635"/>
              <a:gd name="T73" fmla="*/ 53425120 h 635"/>
              <a:gd name="T74" fmla="*/ 173910680 w 635"/>
              <a:gd name="T75" fmla="*/ 67059392 h 635"/>
              <a:gd name="T76" fmla="*/ 176414726 w 635"/>
              <a:gd name="T77" fmla="*/ 81250704 h 6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35" h="635">
                <a:moveTo>
                  <a:pt x="635" y="317"/>
                </a:moveTo>
                <a:lnTo>
                  <a:pt x="634" y="343"/>
                </a:lnTo>
                <a:lnTo>
                  <a:pt x="630" y="368"/>
                </a:lnTo>
                <a:lnTo>
                  <a:pt x="625" y="393"/>
                </a:lnTo>
                <a:lnTo>
                  <a:pt x="618" y="418"/>
                </a:lnTo>
                <a:lnTo>
                  <a:pt x="610" y="442"/>
                </a:lnTo>
                <a:lnTo>
                  <a:pt x="598" y="465"/>
                </a:lnTo>
                <a:lnTo>
                  <a:pt x="586" y="487"/>
                </a:lnTo>
                <a:lnTo>
                  <a:pt x="571" y="509"/>
                </a:lnTo>
                <a:lnTo>
                  <a:pt x="554" y="528"/>
                </a:lnTo>
                <a:lnTo>
                  <a:pt x="537" y="546"/>
                </a:lnTo>
                <a:lnTo>
                  <a:pt x="518" y="564"/>
                </a:lnTo>
                <a:lnTo>
                  <a:pt x="497" y="578"/>
                </a:lnTo>
                <a:lnTo>
                  <a:pt x="476" y="593"/>
                </a:lnTo>
                <a:lnTo>
                  <a:pt x="453" y="604"/>
                </a:lnTo>
                <a:lnTo>
                  <a:pt x="430" y="615"/>
                </a:lnTo>
                <a:lnTo>
                  <a:pt x="406" y="622"/>
                </a:lnTo>
                <a:lnTo>
                  <a:pt x="381" y="628"/>
                </a:lnTo>
                <a:lnTo>
                  <a:pt x="356" y="633"/>
                </a:lnTo>
                <a:lnTo>
                  <a:pt x="330" y="635"/>
                </a:lnTo>
                <a:lnTo>
                  <a:pt x="305" y="635"/>
                </a:lnTo>
                <a:lnTo>
                  <a:pt x="279" y="633"/>
                </a:lnTo>
                <a:lnTo>
                  <a:pt x="254" y="628"/>
                </a:lnTo>
                <a:lnTo>
                  <a:pt x="229" y="622"/>
                </a:lnTo>
                <a:lnTo>
                  <a:pt x="205" y="615"/>
                </a:lnTo>
                <a:lnTo>
                  <a:pt x="181" y="604"/>
                </a:lnTo>
                <a:lnTo>
                  <a:pt x="158" y="593"/>
                </a:lnTo>
                <a:lnTo>
                  <a:pt x="136" y="578"/>
                </a:lnTo>
                <a:lnTo>
                  <a:pt x="116" y="564"/>
                </a:lnTo>
                <a:lnTo>
                  <a:pt x="96" y="546"/>
                </a:lnTo>
                <a:lnTo>
                  <a:pt x="79" y="528"/>
                </a:lnTo>
                <a:lnTo>
                  <a:pt x="63" y="509"/>
                </a:lnTo>
                <a:lnTo>
                  <a:pt x="49" y="487"/>
                </a:lnTo>
                <a:lnTo>
                  <a:pt x="35" y="465"/>
                </a:lnTo>
                <a:lnTo>
                  <a:pt x="25" y="442"/>
                </a:lnTo>
                <a:lnTo>
                  <a:pt x="15" y="418"/>
                </a:lnTo>
                <a:lnTo>
                  <a:pt x="8" y="393"/>
                </a:lnTo>
                <a:lnTo>
                  <a:pt x="3" y="368"/>
                </a:lnTo>
                <a:lnTo>
                  <a:pt x="1" y="343"/>
                </a:lnTo>
                <a:lnTo>
                  <a:pt x="0" y="317"/>
                </a:lnTo>
                <a:lnTo>
                  <a:pt x="1" y="292"/>
                </a:lnTo>
                <a:lnTo>
                  <a:pt x="3" y="266"/>
                </a:lnTo>
                <a:lnTo>
                  <a:pt x="8" y="241"/>
                </a:lnTo>
                <a:lnTo>
                  <a:pt x="15" y="216"/>
                </a:lnTo>
                <a:lnTo>
                  <a:pt x="25" y="192"/>
                </a:lnTo>
                <a:lnTo>
                  <a:pt x="35" y="169"/>
                </a:lnTo>
                <a:lnTo>
                  <a:pt x="49" y="147"/>
                </a:lnTo>
                <a:lnTo>
                  <a:pt x="63" y="127"/>
                </a:lnTo>
                <a:lnTo>
                  <a:pt x="79" y="107"/>
                </a:lnTo>
                <a:lnTo>
                  <a:pt x="96" y="88"/>
                </a:lnTo>
                <a:lnTo>
                  <a:pt x="116" y="71"/>
                </a:lnTo>
                <a:lnTo>
                  <a:pt x="136" y="56"/>
                </a:lnTo>
                <a:lnTo>
                  <a:pt x="158" y="42"/>
                </a:lnTo>
                <a:lnTo>
                  <a:pt x="181" y="30"/>
                </a:lnTo>
                <a:lnTo>
                  <a:pt x="205" y="20"/>
                </a:lnTo>
                <a:lnTo>
                  <a:pt x="229" y="12"/>
                </a:lnTo>
                <a:lnTo>
                  <a:pt x="254" y="6"/>
                </a:lnTo>
                <a:lnTo>
                  <a:pt x="279" y="2"/>
                </a:lnTo>
                <a:lnTo>
                  <a:pt x="305" y="0"/>
                </a:lnTo>
                <a:lnTo>
                  <a:pt x="330" y="0"/>
                </a:lnTo>
                <a:lnTo>
                  <a:pt x="356" y="2"/>
                </a:lnTo>
                <a:lnTo>
                  <a:pt x="381" y="6"/>
                </a:lnTo>
                <a:lnTo>
                  <a:pt x="406" y="12"/>
                </a:lnTo>
                <a:lnTo>
                  <a:pt x="430" y="20"/>
                </a:lnTo>
                <a:lnTo>
                  <a:pt x="453" y="30"/>
                </a:lnTo>
                <a:lnTo>
                  <a:pt x="476" y="42"/>
                </a:lnTo>
                <a:lnTo>
                  <a:pt x="497" y="56"/>
                </a:lnTo>
                <a:lnTo>
                  <a:pt x="518" y="71"/>
                </a:lnTo>
                <a:lnTo>
                  <a:pt x="537" y="88"/>
                </a:lnTo>
                <a:lnTo>
                  <a:pt x="554" y="107"/>
                </a:lnTo>
                <a:lnTo>
                  <a:pt x="571" y="127"/>
                </a:lnTo>
                <a:lnTo>
                  <a:pt x="586" y="147"/>
                </a:lnTo>
                <a:lnTo>
                  <a:pt x="598" y="169"/>
                </a:lnTo>
                <a:lnTo>
                  <a:pt x="610" y="192"/>
                </a:lnTo>
                <a:lnTo>
                  <a:pt x="618" y="216"/>
                </a:lnTo>
                <a:lnTo>
                  <a:pt x="625" y="241"/>
                </a:lnTo>
                <a:lnTo>
                  <a:pt x="630" y="266"/>
                </a:lnTo>
                <a:lnTo>
                  <a:pt x="634" y="292"/>
                </a:lnTo>
                <a:lnTo>
                  <a:pt x="635" y="317"/>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347" name="Line 91">
            <a:extLst>
              <a:ext uri="{FF2B5EF4-FFF2-40B4-BE49-F238E27FC236}">
                <a16:creationId xmlns:a16="http://schemas.microsoft.com/office/drawing/2014/main" id="{214F9919-CCA5-FBBB-D7B2-7D9EF86073E3}"/>
              </a:ext>
            </a:extLst>
          </p:cNvPr>
          <p:cNvSpPr>
            <a:spLocks noChangeShapeType="1"/>
          </p:cNvSpPr>
          <p:nvPr/>
        </p:nvSpPr>
        <p:spPr bwMode="auto">
          <a:xfrm>
            <a:off x="1683310" y="2526256"/>
            <a:ext cx="415529" cy="119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348" name="Line 92">
            <a:extLst>
              <a:ext uri="{FF2B5EF4-FFF2-40B4-BE49-F238E27FC236}">
                <a16:creationId xmlns:a16="http://schemas.microsoft.com/office/drawing/2014/main" id="{8F36A435-6902-50C7-889C-5CC0AF837EB9}"/>
              </a:ext>
            </a:extLst>
          </p:cNvPr>
          <p:cNvSpPr>
            <a:spLocks noChangeShapeType="1"/>
          </p:cNvSpPr>
          <p:nvPr/>
        </p:nvSpPr>
        <p:spPr bwMode="auto">
          <a:xfrm flipV="1">
            <a:off x="1553533" y="3021557"/>
            <a:ext cx="1190" cy="19764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349" name="Line 93">
            <a:extLst>
              <a:ext uri="{FF2B5EF4-FFF2-40B4-BE49-F238E27FC236}">
                <a16:creationId xmlns:a16="http://schemas.microsoft.com/office/drawing/2014/main" id="{74262941-99E0-104F-2DD0-FA808DFA4A3C}"/>
              </a:ext>
            </a:extLst>
          </p:cNvPr>
          <p:cNvSpPr>
            <a:spLocks noChangeShapeType="1"/>
          </p:cNvSpPr>
          <p:nvPr/>
        </p:nvSpPr>
        <p:spPr bwMode="auto">
          <a:xfrm flipV="1">
            <a:off x="1330885" y="2383381"/>
            <a:ext cx="1191" cy="5143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350" name="Line 94">
            <a:extLst>
              <a:ext uri="{FF2B5EF4-FFF2-40B4-BE49-F238E27FC236}">
                <a16:creationId xmlns:a16="http://schemas.microsoft.com/office/drawing/2014/main" id="{0FE8921E-6A4E-C609-2FE4-49E967B0BD6A}"/>
              </a:ext>
            </a:extLst>
          </p:cNvPr>
          <p:cNvSpPr>
            <a:spLocks noChangeShapeType="1"/>
          </p:cNvSpPr>
          <p:nvPr/>
        </p:nvSpPr>
        <p:spPr bwMode="auto">
          <a:xfrm>
            <a:off x="1410658" y="3129903"/>
            <a:ext cx="66675" cy="8929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351" name="Line 95">
            <a:extLst>
              <a:ext uri="{FF2B5EF4-FFF2-40B4-BE49-F238E27FC236}">
                <a16:creationId xmlns:a16="http://schemas.microsoft.com/office/drawing/2014/main" id="{16FE1495-B0C2-8A88-A0BD-7AEEDE2F4479}"/>
              </a:ext>
            </a:extLst>
          </p:cNvPr>
          <p:cNvSpPr>
            <a:spLocks noChangeShapeType="1"/>
          </p:cNvSpPr>
          <p:nvPr/>
        </p:nvSpPr>
        <p:spPr bwMode="auto">
          <a:xfrm>
            <a:off x="1698789" y="3328738"/>
            <a:ext cx="545306" cy="119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352" name="Line 96">
            <a:extLst>
              <a:ext uri="{FF2B5EF4-FFF2-40B4-BE49-F238E27FC236}">
                <a16:creationId xmlns:a16="http://schemas.microsoft.com/office/drawing/2014/main" id="{2733443B-368A-83CE-C1DA-09F56AB971AE}"/>
              </a:ext>
            </a:extLst>
          </p:cNvPr>
          <p:cNvSpPr>
            <a:spLocks noChangeShapeType="1"/>
          </p:cNvSpPr>
          <p:nvPr/>
        </p:nvSpPr>
        <p:spPr bwMode="auto">
          <a:xfrm flipV="1">
            <a:off x="2361967" y="2644129"/>
            <a:ext cx="1191" cy="532209"/>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353" name="Line 97">
            <a:extLst>
              <a:ext uri="{FF2B5EF4-FFF2-40B4-BE49-F238E27FC236}">
                <a16:creationId xmlns:a16="http://schemas.microsoft.com/office/drawing/2014/main" id="{FABCAD0A-943C-4B2D-19FA-9F0384F586DB}"/>
              </a:ext>
            </a:extLst>
          </p:cNvPr>
          <p:cNvSpPr>
            <a:spLocks noChangeShapeType="1"/>
          </p:cNvSpPr>
          <p:nvPr/>
        </p:nvSpPr>
        <p:spPr bwMode="auto">
          <a:xfrm>
            <a:off x="1458282" y="3021556"/>
            <a:ext cx="528638" cy="119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354" name="Line 98">
            <a:extLst>
              <a:ext uri="{FF2B5EF4-FFF2-40B4-BE49-F238E27FC236}">
                <a16:creationId xmlns:a16="http://schemas.microsoft.com/office/drawing/2014/main" id="{5F54B0AD-21F0-EA9D-1A20-670708534A2F}"/>
              </a:ext>
            </a:extLst>
          </p:cNvPr>
          <p:cNvSpPr>
            <a:spLocks noChangeShapeType="1"/>
          </p:cNvSpPr>
          <p:nvPr/>
        </p:nvSpPr>
        <p:spPr bwMode="auto">
          <a:xfrm flipH="1" flipV="1">
            <a:off x="2170276" y="3108473"/>
            <a:ext cx="104775" cy="11072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355" name="Line 99">
            <a:extLst>
              <a:ext uri="{FF2B5EF4-FFF2-40B4-BE49-F238E27FC236}">
                <a16:creationId xmlns:a16="http://schemas.microsoft.com/office/drawing/2014/main" id="{A204A715-923C-4AA1-6B9D-3766FB37DA45}"/>
              </a:ext>
            </a:extLst>
          </p:cNvPr>
          <p:cNvSpPr>
            <a:spLocks noChangeShapeType="1"/>
          </p:cNvSpPr>
          <p:nvPr/>
        </p:nvSpPr>
        <p:spPr bwMode="auto">
          <a:xfrm flipV="1">
            <a:off x="2098839" y="2383381"/>
            <a:ext cx="1190" cy="48696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356" name="Line 100">
            <a:extLst>
              <a:ext uri="{FF2B5EF4-FFF2-40B4-BE49-F238E27FC236}">
                <a16:creationId xmlns:a16="http://schemas.microsoft.com/office/drawing/2014/main" id="{C6FB892C-265E-9BA0-F080-6FBAD5832074}"/>
              </a:ext>
            </a:extLst>
          </p:cNvPr>
          <p:cNvSpPr>
            <a:spLocks noChangeShapeType="1"/>
          </p:cNvSpPr>
          <p:nvPr/>
        </p:nvSpPr>
        <p:spPr bwMode="auto">
          <a:xfrm>
            <a:off x="1410658" y="2350044"/>
            <a:ext cx="75009" cy="10477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357" name="Line 101">
            <a:extLst>
              <a:ext uri="{FF2B5EF4-FFF2-40B4-BE49-F238E27FC236}">
                <a16:creationId xmlns:a16="http://schemas.microsoft.com/office/drawing/2014/main" id="{59CEBD3F-0D20-4F54-33D1-77537F9D0304}"/>
              </a:ext>
            </a:extLst>
          </p:cNvPr>
          <p:cNvSpPr>
            <a:spLocks noChangeShapeType="1"/>
          </p:cNvSpPr>
          <p:nvPr/>
        </p:nvSpPr>
        <p:spPr bwMode="auto">
          <a:xfrm>
            <a:off x="1553533" y="2653654"/>
            <a:ext cx="1190" cy="36790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358" name="Line 102">
            <a:extLst>
              <a:ext uri="{FF2B5EF4-FFF2-40B4-BE49-F238E27FC236}">
                <a16:creationId xmlns:a16="http://schemas.microsoft.com/office/drawing/2014/main" id="{5DD8295F-3BE8-6C13-EC5B-2048FF3425C3}"/>
              </a:ext>
            </a:extLst>
          </p:cNvPr>
          <p:cNvSpPr>
            <a:spLocks noChangeShapeType="1"/>
          </p:cNvSpPr>
          <p:nvPr/>
        </p:nvSpPr>
        <p:spPr bwMode="auto">
          <a:xfrm>
            <a:off x="1460664" y="2257175"/>
            <a:ext cx="504825" cy="119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359" name="Line 103">
            <a:extLst>
              <a:ext uri="{FF2B5EF4-FFF2-40B4-BE49-F238E27FC236}">
                <a16:creationId xmlns:a16="http://schemas.microsoft.com/office/drawing/2014/main" id="{AC68359E-D83A-89D4-AE54-ACF7F696A7A2}"/>
              </a:ext>
            </a:extLst>
          </p:cNvPr>
          <p:cNvSpPr>
            <a:spLocks noChangeShapeType="1"/>
          </p:cNvSpPr>
          <p:nvPr/>
        </p:nvSpPr>
        <p:spPr bwMode="auto">
          <a:xfrm>
            <a:off x="2170276" y="2346472"/>
            <a:ext cx="104775" cy="9882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360" name="Line 104">
            <a:extLst>
              <a:ext uri="{FF2B5EF4-FFF2-40B4-BE49-F238E27FC236}">
                <a16:creationId xmlns:a16="http://schemas.microsoft.com/office/drawing/2014/main" id="{C1611CEB-167E-58FC-41A8-8B8BB7F92AC3}"/>
              </a:ext>
            </a:extLst>
          </p:cNvPr>
          <p:cNvSpPr>
            <a:spLocks noChangeShapeType="1"/>
          </p:cNvSpPr>
          <p:nvPr/>
        </p:nvSpPr>
        <p:spPr bwMode="auto">
          <a:xfrm>
            <a:off x="2098839" y="2526256"/>
            <a:ext cx="151209" cy="119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361" name="Freeform 105">
            <a:extLst>
              <a:ext uri="{FF2B5EF4-FFF2-40B4-BE49-F238E27FC236}">
                <a16:creationId xmlns:a16="http://schemas.microsoft.com/office/drawing/2014/main" id="{CB039F62-64F3-9C91-ED8E-C813AFFD394C}"/>
              </a:ext>
            </a:extLst>
          </p:cNvPr>
          <p:cNvSpPr>
            <a:spLocks/>
          </p:cNvSpPr>
          <p:nvPr/>
        </p:nvSpPr>
        <p:spPr bwMode="auto">
          <a:xfrm>
            <a:off x="1710695" y="2665560"/>
            <a:ext cx="252413" cy="251222"/>
          </a:xfrm>
          <a:custGeom>
            <a:avLst/>
            <a:gdLst>
              <a:gd name="T0" fmla="*/ 177811113 w 636"/>
              <a:gd name="T1" fmla="*/ 95720007 h 635"/>
              <a:gd name="T2" fmla="*/ 175290692 w 636"/>
              <a:gd name="T3" fmla="*/ 109632799 h 635"/>
              <a:gd name="T4" fmla="*/ 171090696 w 636"/>
              <a:gd name="T5" fmla="*/ 123267071 h 635"/>
              <a:gd name="T6" fmla="*/ 164370279 w 636"/>
              <a:gd name="T7" fmla="*/ 135510328 h 635"/>
              <a:gd name="T8" fmla="*/ 155689829 w 636"/>
              <a:gd name="T9" fmla="*/ 147197073 h 635"/>
              <a:gd name="T10" fmla="*/ 145329275 w 636"/>
              <a:gd name="T11" fmla="*/ 157214283 h 635"/>
              <a:gd name="T12" fmla="*/ 133568017 w 636"/>
              <a:gd name="T13" fmla="*/ 165283966 h 635"/>
              <a:gd name="T14" fmla="*/ 120687571 w 636"/>
              <a:gd name="T15" fmla="*/ 171405594 h 635"/>
              <a:gd name="T16" fmla="*/ 106966808 w 636"/>
              <a:gd name="T17" fmla="*/ 175022656 h 635"/>
              <a:gd name="T18" fmla="*/ 92685658 w 636"/>
              <a:gd name="T19" fmla="*/ 176692191 h 635"/>
              <a:gd name="T20" fmla="*/ 78405038 w 636"/>
              <a:gd name="T21" fmla="*/ 176135680 h 635"/>
              <a:gd name="T22" fmla="*/ 64403817 w 636"/>
              <a:gd name="T23" fmla="*/ 173353121 h 635"/>
              <a:gd name="T24" fmla="*/ 50962983 w 636"/>
              <a:gd name="T25" fmla="*/ 168344516 h 635"/>
              <a:gd name="T26" fmla="*/ 38362467 w 636"/>
              <a:gd name="T27" fmla="*/ 161109865 h 635"/>
              <a:gd name="T28" fmla="*/ 27441525 w 636"/>
              <a:gd name="T29" fmla="*/ 152205678 h 635"/>
              <a:gd name="T30" fmla="*/ 17921288 w 636"/>
              <a:gd name="T31" fmla="*/ 141631956 h 635"/>
              <a:gd name="T32" fmla="*/ 10080625 w 636"/>
              <a:gd name="T33" fmla="*/ 129667219 h 635"/>
              <a:gd name="T34" fmla="*/ 4760383 w 636"/>
              <a:gd name="T35" fmla="*/ 116588931 h 635"/>
              <a:gd name="T36" fmla="*/ 1120246 w 636"/>
              <a:gd name="T37" fmla="*/ 102676139 h 635"/>
              <a:gd name="T38" fmla="*/ 0 w 636"/>
              <a:gd name="T39" fmla="*/ 88485355 h 635"/>
              <a:gd name="T40" fmla="*/ 1120246 w 636"/>
              <a:gd name="T41" fmla="*/ 74294044 h 635"/>
              <a:gd name="T42" fmla="*/ 4760383 w 636"/>
              <a:gd name="T43" fmla="*/ 60381252 h 635"/>
              <a:gd name="T44" fmla="*/ 10080625 w 636"/>
              <a:gd name="T45" fmla="*/ 47303492 h 635"/>
              <a:gd name="T46" fmla="*/ 17921288 w 636"/>
              <a:gd name="T47" fmla="*/ 35338227 h 635"/>
              <a:gd name="T48" fmla="*/ 27441525 w 636"/>
              <a:gd name="T49" fmla="*/ 24764506 h 635"/>
              <a:gd name="T50" fmla="*/ 38362467 w 636"/>
              <a:gd name="T51" fmla="*/ 15860319 h 635"/>
              <a:gd name="T52" fmla="*/ 50962983 w 636"/>
              <a:gd name="T53" fmla="*/ 8347675 h 635"/>
              <a:gd name="T54" fmla="*/ 64403817 w 636"/>
              <a:gd name="T55" fmla="*/ 3617062 h 635"/>
              <a:gd name="T56" fmla="*/ 78405038 w 636"/>
              <a:gd name="T57" fmla="*/ 556512 h 635"/>
              <a:gd name="T58" fmla="*/ 92685658 w 636"/>
              <a:gd name="T59" fmla="*/ 0 h 635"/>
              <a:gd name="T60" fmla="*/ 106966808 w 636"/>
              <a:gd name="T61" fmla="*/ 1947527 h 635"/>
              <a:gd name="T62" fmla="*/ 120687571 w 636"/>
              <a:gd name="T63" fmla="*/ 5843109 h 635"/>
              <a:gd name="T64" fmla="*/ 133568017 w 636"/>
              <a:gd name="T65" fmla="*/ 11964737 h 635"/>
              <a:gd name="T66" fmla="*/ 145329275 w 636"/>
              <a:gd name="T67" fmla="*/ 20034420 h 635"/>
              <a:gd name="T68" fmla="*/ 155689829 w 636"/>
              <a:gd name="T69" fmla="*/ 30051630 h 635"/>
              <a:gd name="T70" fmla="*/ 164370279 w 636"/>
              <a:gd name="T71" fmla="*/ 41181864 h 635"/>
              <a:gd name="T72" fmla="*/ 171090696 w 636"/>
              <a:gd name="T73" fmla="*/ 53703112 h 635"/>
              <a:gd name="T74" fmla="*/ 175290692 w 636"/>
              <a:gd name="T75" fmla="*/ 67337912 h 635"/>
              <a:gd name="T76" fmla="*/ 177811113 w 636"/>
              <a:gd name="T77" fmla="*/ 81528696 h 6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36" h="635">
                <a:moveTo>
                  <a:pt x="636" y="318"/>
                </a:moveTo>
                <a:lnTo>
                  <a:pt x="635" y="344"/>
                </a:lnTo>
                <a:lnTo>
                  <a:pt x="632" y="369"/>
                </a:lnTo>
                <a:lnTo>
                  <a:pt x="626" y="394"/>
                </a:lnTo>
                <a:lnTo>
                  <a:pt x="619" y="419"/>
                </a:lnTo>
                <a:lnTo>
                  <a:pt x="611" y="443"/>
                </a:lnTo>
                <a:lnTo>
                  <a:pt x="599" y="466"/>
                </a:lnTo>
                <a:lnTo>
                  <a:pt x="587" y="487"/>
                </a:lnTo>
                <a:lnTo>
                  <a:pt x="572" y="509"/>
                </a:lnTo>
                <a:lnTo>
                  <a:pt x="556" y="529"/>
                </a:lnTo>
                <a:lnTo>
                  <a:pt x="538" y="547"/>
                </a:lnTo>
                <a:lnTo>
                  <a:pt x="519" y="565"/>
                </a:lnTo>
                <a:lnTo>
                  <a:pt x="498" y="579"/>
                </a:lnTo>
                <a:lnTo>
                  <a:pt x="477" y="594"/>
                </a:lnTo>
                <a:lnTo>
                  <a:pt x="455" y="605"/>
                </a:lnTo>
                <a:lnTo>
                  <a:pt x="431" y="616"/>
                </a:lnTo>
                <a:lnTo>
                  <a:pt x="407" y="623"/>
                </a:lnTo>
                <a:lnTo>
                  <a:pt x="382" y="629"/>
                </a:lnTo>
                <a:lnTo>
                  <a:pt x="356" y="633"/>
                </a:lnTo>
                <a:lnTo>
                  <a:pt x="331" y="635"/>
                </a:lnTo>
                <a:lnTo>
                  <a:pt x="305" y="635"/>
                </a:lnTo>
                <a:lnTo>
                  <a:pt x="280" y="633"/>
                </a:lnTo>
                <a:lnTo>
                  <a:pt x="255" y="629"/>
                </a:lnTo>
                <a:lnTo>
                  <a:pt x="230" y="623"/>
                </a:lnTo>
                <a:lnTo>
                  <a:pt x="205" y="616"/>
                </a:lnTo>
                <a:lnTo>
                  <a:pt x="182" y="605"/>
                </a:lnTo>
                <a:lnTo>
                  <a:pt x="159" y="594"/>
                </a:lnTo>
                <a:lnTo>
                  <a:pt x="137" y="579"/>
                </a:lnTo>
                <a:lnTo>
                  <a:pt x="117" y="565"/>
                </a:lnTo>
                <a:lnTo>
                  <a:pt x="98" y="547"/>
                </a:lnTo>
                <a:lnTo>
                  <a:pt x="80" y="529"/>
                </a:lnTo>
                <a:lnTo>
                  <a:pt x="64" y="509"/>
                </a:lnTo>
                <a:lnTo>
                  <a:pt x="50" y="487"/>
                </a:lnTo>
                <a:lnTo>
                  <a:pt x="36" y="466"/>
                </a:lnTo>
                <a:lnTo>
                  <a:pt x="26" y="443"/>
                </a:lnTo>
                <a:lnTo>
                  <a:pt x="17" y="419"/>
                </a:lnTo>
                <a:lnTo>
                  <a:pt x="9" y="394"/>
                </a:lnTo>
                <a:lnTo>
                  <a:pt x="4" y="369"/>
                </a:lnTo>
                <a:lnTo>
                  <a:pt x="1" y="344"/>
                </a:lnTo>
                <a:lnTo>
                  <a:pt x="0" y="318"/>
                </a:lnTo>
                <a:lnTo>
                  <a:pt x="1" y="293"/>
                </a:lnTo>
                <a:lnTo>
                  <a:pt x="4" y="267"/>
                </a:lnTo>
                <a:lnTo>
                  <a:pt x="9" y="242"/>
                </a:lnTo>
                <a:lnTo>
                  <a:pt x="17" y="217"/>
                </a:lnTo>
                <a:lnTo>
                  <a:pt x="26" y="193"/>
                </a:lnTo>
                <a:lnTo>
                  <a:pt x="36" y="170"/>
                </a:lnTo>
                <a:lnTo>
                  <a:pt x="50" y="148"/>
                </a:lnTo>
                <a:lnTo>
                  <a:pt x="64" y="127"/>
                </a:lnTo>
                <a:lnTo>
                  <a:pt x="80" y="108"/>
                </a:lnTo>
                <a:lnTo>
                  <a:pt x="98" y="89"/>
                </a:lnTo>
                <a:lnTo>
                  <a:pt x="117" y="72"/>
                </a:lnTo>
                <a:lnTo>
                  <a:pt x="137" y="57"/>
                </a:lnTo>
                <a:lnTo>
                  <a:pt x="159" y="43"/>
                </a:lnTo>
                <a:lnTo>
                  <a:pt x="182" y="30"/>
                </a:lnTo>
                <a:lnTo>
                  <a:pt x="205" y="21"/>
                </a:lnTo>
                <a:lnTo>
                  <a:pt x="230" y="13"/>
                </a:lnTo>
                <a:lnTo>
                  <a:pt x="255" y="7"/>
                </a:lnTo>
                <a:lnTo>
                  <a:pt x="280" y="2"/>
                </a:lnTo>
                <a:lnTo>
                  <a:pt x="305" y="0"/>
                </a:lnTo>
                <a:lnTo>
                  <a:pt x="331" y="0"/>
                </a:lnTo>
                <a:lnTo>
                  <a:pt x="356" y="2"/>
                </a:lnTo>
                <a:lnTo>
                  <a:pt x="382" y="7"/>
                </a:lnTo>
                <a:lnTo>
                  <a:pt x="407" y="13"/>
                </a:lnTo>
                <a:lnTo>
                  <a:pt x="431" y="21"/>
                </a:lnTo>
                <a:lnTo>
                  <a:pt x="455" y="30"/>
                </a:lnTo>
                <a:lnTo>
                  <a:pt x="477" y="43"/>
                </a:lnTo>
                <a:lnTo>
                  <a:pt x="498" y="57"/>
                </a:lnTo>
                <a:lnTo>
                  <a:pt x="519" y="72"/>
                </a:lnTo>
                <a:lnTo>
                  <a:pt x="538" y="89"/>
                </a:lnTo>
                <a:lnTo>
                  <a:pt x="556" y="108"/>
                </a:lnTo>
                <a:lnTo>
                  <a:pt x="572" y="127"/>
                </a:lnTo>
                <a:lnTo>
                  <a:pt x="587" y="148"/>
                </a:lnTo>
                <a:lnTo>
                  <a:pt x="599" y="170"/>
                </a:lnTo>
                <a:lnTo>
                  <a:pt x="611" y="193"/>
                </a:lnTo>
                <a:lnTo>
                  <a:pt x="619" y="217"/>
                </a:lnTo>
                <a:lnTo>
                  <a:pt x="626" y="242"/>
                </a:lnTo>
                <a:lnTo>
                  <a:pt x="632" y="267"/>
                </a:lnTo>
                <a:lnTo>
                  <a:pt x="635" y="293"/>
                </a:lnTo>
                <a:lnTo>
                  <a:pt x="636" y="318"/>
                </a:lnTo>
                <a:close/>
              </a:path>
            </a:pathLst>
          </a:custGeom>
          <a:solidFill>
            <a:schemeClr val="accent4"/>
          </a:solidFill>
          <a:ln>
            <a:noFill/>
          </a:ln>
        </p:spPr>
        <p:txBody>
          <a:bodyPr/>
          <a:lstStyle/>
          <a:p>
            <a:endParaRPr lang="en-US"/>
          </a:p>
        </p:txBody>
      </p:sp>
      <p:sp>
        <p:nvSpPr>
          <p:cNvPr id="480362" name="Freeform 106">
            <a:extLst>
              <a:ext uri="{FF2B5EF4-FFF2-40B4-BE49-F238E27FC236}">
                <a16:creationId xmlns:a16="http://schemas.microsoft.com/office/drawing/2014/main" id="{FFFF9619-5AA0-C57D-0646-01F63AD5A211}"/>
              </a:ext>
            </a:extLst>
          </p:cNvPr>
          <p:cNvSpPr>
            <a:spLocks/>
          </p:cNvSpPr>
          <p:nvPr/>
        </p:nvSpPr>
        <p:spPr bwMode="auto">
          <a:xfrm>
            <a:off x="1710695" y="2665560"/>
            <a:ext cx="252413" cy="251222"/>
          </a:xfrm>
          <a:custGeom>
            <a:avLst/>
            <a:gdLst>
              <a:gd name="T0" fmla="*/ 177811113 w 636"/>
              <a:gd name="T1" fmla="*/ 95720007 h 635"/>
              <a:gd name="T2" fmla="*/ 175290692 w 636"/>
              <a:gd name="T3" fmla="*/ 109632799 h 635"/>
              <a:gd name="T4" fmla="*/ 171090696 w 636"/>
              <a:gd name="T5" fmla="*/ 123267071 h 635"/>
              <a:gd name="T6" fmla="*/ 164370279 w 636"/>
              <a:gd name="T7" fmla="*/ 135510328 h 635"/>
              <a:gd name="T8" fmla="*/ 155689829 w 636"/>
              <a:gd name="T9" fmla="*/ 147197073 h 635"/>
              <a:gd name="T10" fmla="*/ 145329275 w 636"/>
              <a:gd name="T11" fmla="*/ 157214283 h 635"/>
              <a:gd name="T12" fmla="*/ 133568017 w 636"/>
              <a:gd name="T13" fmla="*/ 165283966 h 635"/>
              <a:gd name="T14" fmla="*/ 120687571 w 636"/>
              <a:gd name="T15" fmla="*/ 171405594 h 635"/>
              <a:gd name="T16" fmla="*/ 106966808 w 636"/>
              <a:gd name="T17" fmla="*/ 175022656 h 635"/>
              <a:gd name="T18" fmla="*/ 92685658 w 636"/>
              <a:gd name="T19" fmla="*/ 176692191 h 635"/>
              <a:gd name="T20" fmla="*/ 78405038 w 636"/>
              <a:gd name="T21" fmla="*/ 176135680 h 635"/>
              <a:gd name="T22" fmla="*/ 64403817 w 636"/>
              <a:gd name="T23" fmla="*/ 173353121 h 635"/>
              <a:gd name="T24" fmla="*/ 50962983 w 636"/>
              <a:gd name="T25" fmla="*/ 168344516 h 635"/>
              <a:gd name="T26" fmla="*/ 38362467 w 636"/>
              <a:gd name="T27" fmla="*/ 161109865 h 635"/>
              <a:gd name="T28" fmla="*/ 27441525 w 636"/>
              <a:gd name="T29" fmla="*/ 152205678 h 635"/>
              <a:gd name="T30" fmla="*/ 17921288 w 636"/>
              <a:gd name="T31" fmla="*/ 141631956 h 635"/>
              <a:gd name="T32" fmla="*/ 10080625 w 636"/>
              <a:gd name="T33" fmla="*/ 129667219 h 635"/>
              <a:gd name="T34" fmla="*/ 4760383 w 636"/>
              <a:gd name="T35" fmla="*/ 116588931 h 635"/>
              <a:gd name="T36" fmla="*/ 1120246 w 636"/>
              <a:gd name="T37" fmla="*/ 102676139 h 635"/>
              <a:gd name="T38" fmla="*/ 0 w 636"/>
              <a:gd name="T39" fmla="*/ 88485355 h 635"/>
              <a:gd name="T40" fmla="*/ 1120246 w 636"/>
              <a:gd name="T41" fmla="*/ 74294044 h 635"/>
              <a:gd name="T42" fmla="*/ 4760383 w 636"/>
              <a:gd name="T43" fmla="*/ 60381252 h 635"/>
              <a:gd name="T44" fmla="*/ 10080625 w 636"/>
              <a:gd name="T45" fmla="*/ 47303492 h 635"/>
              <a:gd name="T46" fmla="*/ 17921288 w 636"/>
              <a:gd name="T47" fmla="*/ 35338227 h 635"/>
              <a:gd name="T48" fmla="*/ 27441525 w 636"/>
              <a:gd name="T49" fmla="*/ 24764506 h 635"/>
              <a:gd name="T50" fmla="*/ 38362467 w 636"/>
              <a:gd name="T51" fmla="*/ 15860319 h 635"/>
              <a:gd name="T52" fmla="*/ 50962983 w 636"/>
              <a:gd name="T53" fmla="*/ 8347675 h 635"/>
              <a:gd name="T54" fmla="*/ 64403817 w 636"/>
              <a:gd name="T55" fmla="*/ 3617062 h 635"/>
              <a:gd name="T56" fmla="*/ 78405038 w 636"/>
              <a:gd name="T57" fmla="*/ 556512 h 635"/>
              <a:gd name="T58" fmla="*/ 92685658 w 636"/>
              <a:gd name="T59" fmla="*/ 0 h 635"/>
              <a:gd name="T60" fmla="*/ 106966808 w 636"/>
              <a:gd name="T61" fmla="*/ 1947527 h 635"/>
              <a:gd name="T62" fmla="*/ 120687571 w 636"/>
              <a:gd name="T63" fmla="*/ 5843109 h 635"/>
              <a:gd name="T64" fmla="*/ 133568017 w 636"/>
              <a:gd name="T65" fmla="*/ 11964737 h 635"/>
              <a:gd name="T66" fmla="*/ 145329275 w 636"/>
              <a:gd name="T67" fmla="*/ 20034420 h 635"/>
              <a:gd name="T68" fmla="*/ 155689829 w 636"/>
              <a:gd name="T69" fmla="*/ 30051630 h 635"/>
              <a:gd name="T70" fmla="*/ 164370279 w 636"/>
              <a:gd name="T71" fmla="*/ 41181864 h 635"/>
              <a:gd name="T72" fmla="*/ 171090696 w 636"/>
              <a:gd name="T73" fmla="*/ 53703112 h 635"/>
              <a:gd name="T74" fmla="*/ 175290692 w 636"/>
              <a:gd name="T75" fmla="*/ 67337912 h 635"/>
              <a:gd name="T76" fmla="*/ 177811113 w 636"/>
              <a:gd name="T77" fmla="*/ 81528696 h 6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36" h="635">
                <a:moveTo>
                  <a:pt x="636" y="318"/>
                </a:moveTo>
                <a:lnTo>
                  <a:pt x="635" y="344"/>
                </a:lnTo>
                <a:lnTo>
                  <a:pt x="632" y="369"/>
                </a:lnTo>
                <a:lnTo>
                  <a:pt x="626" y="394"/>
                </a:lnTo>
                <a:lnTo>
                  <a:pt x="619" y="419"/>
                </a:lnTo>
                <a:lnTo>
                  <a:pt x="611" y="443"/>
                </a:lnTo>
                <a:lnTo>
                  <a:pt x="599" y="466"/>
                </a:lnTo>
                <a:lnTo>
                  <a:pt x="587" y="487"/>
                </a:lnTo>
                <a:lnTo>
                  <a:pt x="572" y="509"/>
                </a:lnTo>
                <a:lnTo>
                  <a:pt x="556" y="529"/>
                </a:lnTo>
                <a:lnTo>
                  <a:pt x="538" y="547"/>
                </a:lnTo>
                <a:lnTo>
                  <a:pt x="519" y="565"/>
                </a:lnTo>
                <a:lnTo>
                  <a:pt x="498" y="579"/>
                </a:lnTo>
                <a:lnTo>
                  <a:pt x="477" y="594"/>
                </a:lnTo>
                <a:lnTo>
                  <a:pt x="455" y="605"/>
                </a:lnTo>
                <a:lnTo>
                  <a:pt x="431" y="616"/>
                </a:lnTo>
                <a:lnTo>
                  <a:pt x="407" y="623"/>
                </a:lnTo>
                <a:lnTo>
                  <a:pt x="382" y="629"/>
                </a:lnTo>
                <a:lnTo>
                  <a:pt x="356" y="633"/>
                </a:lnTo>
                <a:lnTo>
                  <a:pt x="331" y="635"/>
                </a:lnTo>
                <a:lnTo>
                  <a:pt x="305" y="635"/>
                </a:lnTo>
                <a:lnTo>
                  <a:pt x="280" y="633"/>
                </a:lnTo>
                <a:lnTo>
                  <a:pt x="255" y="629"/>
                </a:lnTo>
                <a:lnTo>
                  <a:pt x="230" y="623"/>
                </a:lnTo>
                <a:lnTo>
                  <a:pt x="205" y="616"/>
                </a:lnTo>
                <a:lnTo>
                  <a:pt x="182" y="605"/>
                </a:lnTo>
                <a:lnTo>
                  <a:pt x="159" y="594"/>
                </a:lnTo>
                <a:lnTo>
                  <a:pt x="137" y="579"/>
                </a:lnTo>
                <a:lnTo>
                  <a:pt x="117" y="565"/>
                </a:lnTo>
                <a:lnTo>
                  <a:pt x="98" y="547"/>
                </a:lnTo>
                <a:lnTo>
                  <a:pt x="80" y="529"/>
                </a:lnTo>
                <a:lnTo>
                  <a:pt x="64" y="509"/>
                </a:lnTo>
                <a:lnTo>
                  <a:pt x="50" y="487"/>
                </a:lnTo>
                <a:lnTo>
                  <a:pt x="36" y="466"/>
                </a:lnTo>
                <a:lnTo>
                  <a:pt x="26" y="443"/>
                </a:lnTo>
                <a:lnTo>
                  <a:pt x="17" y="419"/>
                </a:lnTo>
                <a:lnTo>
                  <a:pt x="9" y="394"/>
                </a:lnTo>
                <a:lnTo>
                  <a:pt x="4" y="369"/>
                </a:lnTo>
                <a:lnTo>
                  <a:pt x="1" y="344"/>
                </a:lnTo>
                <a:lnTo>
                  <a:pt x="0" y="318"/>
                </a:lnTo>
                <a:lnTo>
                  <a:pt x="1" y="293"/>
                </a:lnTo>
                <a:lnTo>
                  <a:pt x="4" y="267"/>
                </a:lnTo>
                <a:lnTo>
                  <a:pt x="9" y="242"/>
                </a:lnTo>
                <a:lnTo>
                  <a:pt x="17" y="217"/>
                </a:lnTo>
                <a:lnTo>
                  <a:pt x="26" y="193"/>
                </a:lnTo>
                <a:lnTo>
                  <a:pt x="36" y="170"/>
                </a:lnTo>
                <a:lnTo>
                  <a:pt x="50" y="148"/>
                </a:lnTo>
                <a:lnTo>
                  <a:pt x="64" y="127"/>
                </a:lnTo>
                <a:lnTo>
                  <a:pt x="80" y="108"/>
                </a:lnTo>
                <a:lnTo>
                  <a:pt x="98" y="89"/>
                </a:lnTo>
                <a:lnTo>
                  <a:pt x="117" y="72"/>
                </a:lnTo>
                <a:lnTo>
                  <a:pt x="137" y="57"/>
                </a:lnTo>
                <a:lnTo>
                  <a:pt x="159" y="43"/>
                </a:lnTo>
                <a:lnTo>
                  <a:pt x="182" y="30"/>
                </a:lnTo>
                <a:lnTo>
                  <a:pt x="205" y="21"/>
                </a:lnTo>
                <a:lnTo>
                  <a:pt x="230" y="13"/>
                </a:lnTo>
                <a:lnTo>
                  <a:pt x="255" y="7"/>
                </a:lnTo>
                <a:lnTo>
                  <a:pt x="280" y="2"/>
                </a:lnTo>
                <a:lnTo>
                  <a:pt x="305" y="0"/>
                </a:lnTo>
                <a:lnTo>
                  <a:pt x="331" y="0"/>
                </a:lnTo>
                <a:lnTo>
                  <a:pt x="356" y="2"/>
                </a:lnTo>
                <a:lnTo>
                  <a:pt x="382" y="7"/>
                </a:lnTo>
                <a:lnTo>
                  <a:pt x="407" y="13"/>
                </a:lnTo>
                <a:lnTo>
                  <a:pt x="431" y="21"/>
                </a:lnTo>
                <a:lnTo>
                  <a:pt x="455" y="30"/>
                </a:lnTo>
                <a:lnTo>
                  <a:pt x="477" y="43"/>
                </a:lnTo>
                <a:lnTo>
                  <a:pt x="498" y="57"/>
                </a:lnTo>
                <a:lnTo>
                  <a:pt x="519" y="72"/>
                </a:lnTo>
                <a:lnTo>
                  <a:pt x="538" y="89"/>
                </a:lnTo>
                <a:lnTo>
                  <a:pt x="556" y="108"/>
                </a:lnTo>
                <a:lnTo>
                  <a:pt x="572" y="127"/>
                </a:lnTo>
                <a:lnTo>
                  <a:pt x="587" y="148"/>
                </a:lnTo>
                <a:lnTo>
                  <a:pt x="599" y="170"/>
                </a:lnTo>
                <a:lnTo>
                  <a:pt x="611" y="193"/>
                </a:lnTo>
                <a:lnTo>
                  <a:pt x="619" y="217"/>
                </a:lnTo>
                <a:lnTo>
                  <a:pt x="626" y="242"/>
                </a:lnTo>
                <a:lnTo>
                  <a:pt x="632" y="267"/>
                </a:lnTo>
                <a:lnTo>
                  <a:pt x="635" y="293"/>
                </a:lnTo>
                <a:lnTo>
                  <a:pt x="636" y="318"/>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363" name="Freeform 107">
            <a:extLst>
              <a:ext uri="{FF2B5EF4-FFF2-40B4-BE49-F238E27FC236}">
                <a16:creationId xmlns:a16="http://schemas.microsoft.com/office/drawing/2014/main" id="{B98EED71-60F4-D07A-1323-E4030136A181}"/>
              </a:ext>
            </a:extLst>
          </p:cNvPr>
          <p:cNvSpPr>
            <a:spLocks/>
          </p:cNvSpPr>
          <p:nvPr/>
        </p:nvSpPr>
        <p:spPr bwMode="auto">
          <a:xfrm>
            <a:off x="2233379" y="2388144"/>
            <a:ext cx="252413" cy="252413"/>
          </a:xfrm>
          <a:custGeom>
            <a:avLst/>
            <a:gdLst>
              <a:gd name="T0" fmla="*/ 178090600 w 635"/>
              <a:gd name="T1" fmla="*/ 96348700 h 635"/>
              <a:gd name="T2" fmla="*/ 175843400 w 635"/>
              <a:gd name="T3" fmla="*/ 110393700 h 635"/>
              <a:gd name="T4" fmla="*/ 171068100 w 635"/>
              <a:gd name="T5" fmla="*/ 124157800 h 635"/>
              <a:gd name="T6" fmla="*/ 164607400 w 635"/>
              <a:gd name="T7" fmla="*/ 137079200 h 635"/>
              <a:gd name="T8" fmla="*/ 155899500 w 635"/>
              <a:gd name="T9" fmla="*/ 148596100 h 635"/>
              <a:gd name="T10" fmla="*/ 145506200 w 635"/>
              <a:gd name="T11" fmla="*/ 158427600 h 635"/>
              <a:gd name="T12" fmla="*/ 133708400 w 635"/>
              <a:gd name="T13" fmla="*/ 166573700 h 635"/>
              <a:gd name="T14" fmla="*/ 120787000 w 635"/>
              <a:gd name="T15" fmla="*/ 172753500 h 635"/>
              <a:gd name="T16" fmla="*/ 106742000 w 635"/>
              <a:gd name="T17" fmla="*/ 176967000 h 635"/>
              <a:gd name="T18" fmla="*/ 92977900 w 635"/>
              <a:gd name="T19" fmla="*/ 178371500 h 635"/>
              <a:gd name="T20" fmla="*/ 78652000 w 635"/>
              <a:gd name="T21" fmla="*/ 177809700 h 635"/>
              <a:gd name="T22" fmla="*/ 64326100 w 635"/>
              <a:gd name="T23" fmla="*/ 175000700 h 635"/>
              <a:gd name="T24" fmla="*/ 50842900 w 635"/>
              <a:gd name="T25" fmla="*/ 169944500 h 635"/>
              <a:gd name="T26" fmla="*/ 38483300 w 635"/>
              <a:gd name="T27" fmla="*/ 162922000 h 635"/>
              <a:gd name="T28" fmla="*/ 27247300 w 635"/>
              <a:gd name="T29" fmla="*/ 153652300 h 635"/>
              <a:gd name="T30" fmla="*/ 17696700 w 635"/>
              <a:gd name="T31" fmla="*/ 142978100 h 635"/>
              <a:gd name="T32" fmla="*/ 10112400 w 635"/>
              <a:gd name="T33" fmla="*/ 130618500 h 635"/>
              <a:gd name="T34" fmla="*/ 4494400 w 635"/>
              <a:gd name="T35" fmla="*/ 117416200 h 635"/>
              <a:gd name="T36" fmla="*/ 1123600 w 635"/>
              <a:gd name="T37" fmla="*/ 103371200 h 635"/>
              <a:gd name="T38" fmla="*/ 0 w 635"/>
              <a:gd name="T39" fmla="*/ 89045300 h 635"/>
              <a:gd name="T40" fmla="*/ 1123600 w 635"/>
              <a:gd name="T41" fmla="*/ 74719400 h 635"/>
              <a:gd name="T42" fmla="*/ 4494400 w 635"/>
              <a:gd name="T43" fmla="*/ 60955300 h 635"/>
              <a:gd name="T44" fmla="*/ 10112400 w 635"/>
              <a:gd name="T45" fmla="*/ 47472100 h 635"/>
              <a:gd name="T46" fmla="*/ 17696700 w 635"/>
              <a:gd name="T47" fmla="*/ 35674300 h 635"/>
              <a:gd name="T48" fmla="*/ 27247300 w 635"/>
              <a:gd name="T49" fmla="*/ 24719200 h 635"/>
              <a:gd name="T50" fmla="*/ 38483300 w 635"/>
              <a:gd name="T51" fmla="*/ 15730400 h 635"/>
              <a:gd name="T52" fmla="*/ 50842900 w 635"/>
              <a:gd name="T53" fmla="*/ 8707900 h 635"/>
              <a:gd name="T54" fmla="*/ 64326100 w 635"/>
              <a:gd name="T55" fmla="*/ 3370800 h 635"/>
              <a:gd name="T56" fmla="*/ 78652000 w 635"/>
              <a:gd name="T57" fmla="*/ 561800 h 635"/>
              <a:gd name="T58" fmla="*/ 92977900 w 635"/>
              <a:gd name="T59" fmla="*/ 0 h 635"/>
              <a:gd name="T60" fmla="*/ 106742000 w 635"/>
              <a:gd name="T61" fmla="*/ 1685400 h 635"/>
              <a:gd name="T62" fmla="*/ 120787000 w 635"/>
              <a:gd name="T63" fmla="*/ 5898900 h 635"/>
              <a:gd name="T64" fmla="*/ 133708400 w 635"/>
              <a:gd name="T65" fmla="*/ 11797800 h 635"/>
              <a:gd name="T66" fmla="*/ 145506200 w 635"/>
              <a:gd name="T67" fmla="*/ 20224800 h 635"/>
              <a:gd name="T68" fmla="*/ 155899500 w 635"/>
              <a:gd name="T69" fmla="*/ 30056300 h 635"/>
              <a:gd name="T70" fmla="*/ 164607400 w 635"/>
              <a:gd name="T71" fmla="*/ 41573200 h 635"/>
              <a:gd name="T72" fmla="*/ 171068100 w 635"/>
              <a:gd name="T73" fmla="*/ 54213700 h 635"/>
              <a:gd name="T74" fmla="*/ 175843400 w 635"/>
              <a:gd name="T75" fmla="*/ 67696900 h 635"/>
              <a:gd name="T76" fmla="*/ 178090600 w 635"/>
              <a:gd name="T77" fmla="*/ 82022800 h 6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35" h="635">
                <a:moveTo>
                  <a:pt x="635" y="317"/>
                </a:moveTo>
                <a:lnTo>
                  <a:pt x="634" y="343"/>
                </a:lnTo>
                <a:lnTo>
                  <a:pt x="631" y="368"/>
                </a:lnTo>
                <a:lnTo>
                  <a:pt x="626" y="393"/>
                </a:lnTo>
                <a:lnTo>
                  <a:pt x="619" y="418"/>
                </a:lnTo>
                <a:lnTo>
                  <a:pt x="609" y="442"/>
                </a:lnTo>
                <a:lnTo>
                  <a:pt x="599" y="465"/>
                </a:lnTo>
                <a:lnTo>
                  <a:pt x="586" y="488"/>
                </a:lnTo>
                <a:lnTo>
                  <a:pt x="571" y="509"/>
                </a:lnTo>
                <a:lnTo>
                  <a:pt x="555" y="529"/>
                </a:lnTo>
                <a:lnTo>
                  <a:pt x="538" y="547"/>
                </a:lnTo>
                <a:lnTo>
                  <a:pt x="518" y="564"/>
                </a:lnTo>
                <a:lnTo>
                  <a:pt x="498" y="580"/>
                </a:lnTo>
                <a:lnTo>
                  <a:pt x="476" y="593"/>
                </a:lnTo>
                <a:lnTo>
                  <a:pt x="453" y="605"/>
                </a:lnTo>
                <a:lnTo>
                  <a:pt x="430" y="615"/>
                </a:lnTo>
                <a:lnTo>
                  <a:pt x="405" y="623"/>
                </a:lnTo>
                <a:lnTo>
                  <a:pt x="380" y="630"/>
                </a:lnTo>
                <a:lnTo>
                  <a:pt x="356" y="633"/>
                </a:lnTo>
                <a:lnTo>
                  <a:pt x="331" y="635"/>
                </a:lnTo>
                <a:lnTo>
                  <a:pt x="305" y="635"/>
                </a:lnTo>
                <a:lnTo>
                  <a:pt x="280" y="633"/>
                </a:lnTo>
                <a:lnTo>
                  <a:pt x="253" y="630"/>
                </a:lnTo>
                <a:lnTo>
                  <a:pt x="229" y="623"/>
                </a:lnTo>
                <a:lnTo>
                  <a:pt x="205" y="615"/>
                </a:lnTo>
                <a:lnTo>
                  <a:pt x="181" y="605"/>
                </a:lnTo>
                <a:lnTo>
                  <a:pt x="159" y="593"/>
                </a:lnTo>
                <a:lnTo>
                  <a:pt x="137" y="580"/>
                </a:lnTo>
                <a:lnTo>
                  <a:pt x="116" y="564"/>
                </a:lnTo>
                <a:lnTo>
                  <a:pt x="97" y="547"/>
                </a:lnTo>
                <a:lnTo>
                  <a:pt x="80" y="529"/>
                </a:lnTo>
                <a:lnTo>
                  <a:pt x="63" y="509"/>
                </a:lnTo>
                <a:lnTo>
                  <a:pt x="48" y="488"/>
                </a:lnTo>
                <a:lnTo>
                  <a:pt x="36" y="465"/>
                </a:lnTo>
                <a:lnTo>
                  <a:pt x="25" y="442"/>
                </a:lnTo>
                <a:lnTo>
                  <a:pt x="16" y="418"/>
                </a:lnTo>
                <a:lnTo>
                  <a:pt x="9" y="393"/>
                </a:lnTo>
                <a:lnTo>
                  <a:pt x="4" y="368"/>
                </a:lnTo>
                <a:lnTo>
                  <a:pt x="1" y="343"/>
                </a:lnTo>
                <a:lnTo>
                  <a:pt x="0" y="317"/>
                </a:lnTo>
                <a:lnTo>
                  <a:pt x="1" y="292"/>
                </a:lnTo>
                <a:lnTo>
                  <a:pt x="4" y="266"/>
                </a:lnTo>
                <a:lnTo>
                  <a:pt x="9" y="241"/>
                </a:lnTo>
                <a:lnTo>
                  <a:pt x="16" y="217"/>
                </a:lnTo>
                <a:lnTo>
                  <a:pt x="25" y="193"/>
                </a:lnTo>
                <a:lnTo>
                  <a:pt x="36" y="169"/>
                </a:lnTo>
                <a:lnTo>
                  <a:pt x="48" y="148"/>
                </a:lnTo>
                <a:lnTo>
                  <a:pt x="63" y="127"/>
                </a:lnTo>
                <a:lnTo>
                  <a:pt x="80" y="107"/>
                </a:lnTo>
                <a:lnTo>
                  <a:pt x="97" y="88"/>
                </a:lnTo>
                <a:lnTo>
                  <a:pt x="116" y="72"/>
                </a:lnTo>
                <a:lnTo>
                  <a:pt x="137" y="56"/>
                </a:lnTo>
                <a:lnTo>
                  <a:pt x="159" y="42"/>
                </a:lnTo>
                <a:lnTo>
                  <a:pt x="181" y="31"/>
                </a:lnTo>
                <a:lnTo>
                  <a:pt x="205" y="21"/>
                </a:lnTo>
                <a:lnTo>
                  <a:pt x="229" y="12"/>
                </a:lnTo>
                <a:lnTo>
                  <a:pt x="253" y="6"/>
                </a:lnTo>
                <a:lnTo>
                  <a:pt x="280" y="2"/>
                </a:lnTo>
                <a:lnTo>
                  <a:pt x="305" y="0"/>
                </a:lnTo>
                <a:lnTo>
                  <a:pt x="331" y="0"/>
                </a:lnTo>
                <a:lnTo>
                  <a:pt x="356" y="2"/>
                </a:lnTo>
                <a:lnTo>
                  <a:pt x="380" y="6"/>
                </a:lnTo>
                <a:lnTo>
                  <a:pt x="405" y="12"/>
                </a:lnTo>
                <a:lnTo>
                  <a:pt x="430" y="21"/>
                </a:lnTo>
                <a:lnTo>
                  <a:pt x="453" y="31"/>
                </a:lnTo>
                <a:lnTo>
                  <a:pt x="476" y="42"/>
                </a:lnTo>
                <a:lnTo>
                  <a:pt x="498" y="56"/>
                </a:lnTo>
                <a:lnTo>
                  <a:pt x="518" y="72"/>
                </a:lnTo>
                <a:lnTo>
                  <a:pt x="538" y="88"/>
                </a:lnTo>
                <a:lnTo>
                  <a:pt x="555" y="107"/>
                </a:lnTo>
                <a:lnTo>
                  <a:pt x="571" y="127"/>
                </a:lnTo>
                <a:lnTo>
                  <a:pt x="586" y="148"/>
                </a:lnTo>
                <a:lnTo>
                  <a:pt x="599" y="169"/>
                </a:lnTo>
                <a:lnTo>
                  <a:pt x="609" y="193"/>
                </a:lnTo>
                <a:lnTo>
                  <a:pt x="619" y="217"/>
                </a:lnTo>
                <a:lnTo>
                  <a:pt x="626" y="241"/>
                </a:lnTo>
                <a:lnTo>
                  <a:pt x="631" y="266"/>
                </a:lnTo>
                <a:lnTo>
                  <a:pt x="634" y="292"/>
                </a:lnTo>
                <a:lnTo>
                  <a:pt x="635" y="317"/>
                </a:lnTo>
                <a:close/>
              </a:path>
            </a:pathLst>
          </a:custGeom>
          <a:solidFill>
            <a:srgbClr val="A50069"/>
          </a:solidFill>
          <a:ln>
            <a:noFill/>
          </a:ln>
        </p:spPr>
        <p:txBody>
          <a:bodyPr/>
          <a:lstStyle/>
          <a:p>
            <a:endParaRPr lang="en-US"/>
          </a:p>
        </p:txBody>
      </p:sp>
      <p:sp>
        <p:nvSpPr>
          <p:cNvPr id="480364" name="Freeform 108">
            <a:extLst>
              <a:ext uri="{FF2B5EF4-FFF2-40B4-BE49-F238E27FC236}">
                <a16:creationId xmlns:a16="http://schemas.microsoft.com/office/drawing/2014/main" id="{F2D9125D-A18F-A592-4CF4-932ADF9773B3}"/>
              </a:ext>
            </a:extLst>
          </p:cNvPr>
          <p:cNvSpPr>
            <a:spLocks/>
          </p:cNvSpPr>
          <p:nvPr/>
        </p:nvSpPr>
        <p:spPr bwMode="auto">
          <a:xfrm>
            <a:off x="2233379" y="2388144"/>
            <a:ext cx="252413" cy="252413"/>
          </a:xfrm>
          <a:custGeom>
            <a:avLst/>
            <a:gdLst>
              <a:gd name="T0" fmla="*/ 178090600 w 635"/>
              <a:gd name="T1" fmla="*/ 96348700 h 635"/>
              <a:gd name="T2" fmla="*/ 175843400 w 635"/>
              <a:gd name="T3" fmla="*/ 110393700 h 635"/>
              <a:gd name="T4" fmla="*/ 171068100 w 635"/>
              <a:gd name="T5" fmla="*/ 124157800 h 635"/>
              <a:gd name="T6" fmla="*/ 164607400 w 635"/>
              <a:gd name="T7" fmla="*/ 137079200 h 635"/>
              <a:gd name="T8" fmla="*/ 155899500 w 635"/>
              <a:gd name="T9" fmla="*/ 148596100 h 635"/>
              <a:gd name="T10" fmla="*/ 145506200 w 635"/>
              <a:gd name="T11" fmla="*/ 158427600 h 635"/>
              <a:gd name="T12" fmla="*/ 133708400 w 635"/>
              <a:gd name="T13" fmla="*/ 166573700 h 635"/>
              <a:gd name="T14" fmla="*/ 120787000 w 635"/>
              <a:gd name="T15" fmla="*/ 172753500 h 635"/>
              <a:gd name="T16" fmla="*/ 106742000 w 635"/>
              <a:gd name="T17" fmla="*/ 176967000 h 635"/>
              <a:gd name="T18" fmla="*/ 92977900 w 635"/>
              <a:gd name="T19" fmla="*/ 178371500 h 635"/>
              <a:gd name="T20" fmla="*/ 78652000 w 635"/>
              <a:gd name="T21" fmla="*/ 177809700 h 635"/>
              <a:gd name="T22" fmla="*/ 64326100 w 635"/>
              <a:gd name="T23" fmla="*/ 175000700 h 635"/>
              <a:gd name="T24" fmla="*/ 50842900 w 635"/>
              <a:gd name="T25" fmla="*/ 169944500 h 635"/>
              <a:gd name="T26" fmla="*/ 38483300 w 635"/>
              <a:gd name="T27" fmla="*/ 162922000 h 635"/>
              <a:gd name="T28" fmla="*/ 27247300 w 635"/>
              <a:gd name="T29" fmla="*/ 153652300 h 635"/>
              <a:gd name="T30" fmla="*/ 17696700 w 635"/>
              <a:gd name="T31" fmla="*/ 142978100 h 635"/>
              <a:gd name="T32" fmla="*/ 10112400 w 635"/>
              <a:gd name="T33" fmla="*/ 130618500 h 635"/>
              <a:gd name="T34" fmla="*/ 4494400 w 635"/>
              <a:gd name="T35" fmla="*/ 117416200 h 635"/>
              <a:gd name="T36" fmla="*/ 1123600 w 635"/>
              <a:gd name="T37" fmla="*/ 103371200 h 635"/>
              <a:gd name="T38" fmla="*/ 0 w 635"/>
              <a:gd name="T39" fmla="*/ 89045300 h 635"/>
              <a:gd name="T40" fmla="*/ 1123600 w 635"/>
              <a:gd name="T41" fmla="*/ 74719400 h 635"/>
              <a:gd name="T42" fmla="*/ 4494400 w 635"/>
              <a:gd name="T43" fmla="*/ 60955300 h 635"/>
              <a:gd name="T44" fmla="*/ 10112400 w 635"/>
              <a:gd name="T45" fmla="*/ 47472100 h 635"/>
              <a:gd name="T46" fmla="*/ 17696700 w 635"/>
              <a:gd name="T47" fmla="*/ 35674300 h 635"/>
              <a:gd name="T48" fmla="*/ 27247300 w 635"/>
              <a:gd name="T49" fmla="*/ 24719200 h 635"/>
              <a:gd name="T50" fmla="*/ 38483300 w 635"/>
              <a:gd name="T51" fmla="*/ 15730400 h 635"/>
              <a:gd name="T52" fmla="*/ 50842900 w 635"/>
              <a:gd name="T53" fmla="*/ 8707900 h 635"/>
              <a:gd name="T54" fmla="*/ 64326100 w 635"/>
              <a:gd name="T55" fmla="*/ 3370800 h 635"/>
              <a:gd name="T56" fmla="*/ 78652000 w 635"/>
              <a:gd name="T57" fmla="*/ 561800 h 635"/>
              <a:gd name="T58" fmla="*/ 92977900 w 635"/>
              <a:gd name="T59" fmla="*/ 0 h 635"/>
              <a:gd name="T60" fmla="*/ 106742000 w 635"/>
              <a:gd name="T61" fmla="*/ 1685400 h 635"/>
              <a:gd name="T62" fmla="*/ 120787000 w 635"/>
              <a:gd name="T63" fmla="*/ 5898900 h 635"/>
              <a:gd name="T64" fmla="*/ 133708400 w 635"/>
              <a:gd name="T65" fmla="*/ 11797800 h 635"/>
              <a:gd name="T66" fmla="*/ 145506200 w 635"/>
              <a:gd name="T67" fmla="*/ 20224800 h 635"/>
              <a:gd name="T68" fmla="*/ 155899500 w 635"/>
              <a:gd name="T69" fmla="*/ 30056300 h 635"/>
              <a:gd name="T70" fmla="*/ 164607400 w 635"/>
              <a:gd name="T71" fmla="*/ 41573200 h 635"/>
              <a:gd name="T72" fmla="*/ 171068100 w 635"/>
              <a:gd name="T73" fmla="*/ 54213700 h 635"/>
              <a:gd name="T74" fmla="*/ 175843400 w 635"/>
              <a:gd name="T75" fmla="*/ 67696900 h 635"/>
              <a:gd name="T76" fmla="*/ 178090600 w 635"/>
              <a:gd name="T77" fmla="*/ 82022800 h 6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35" h="635">
                <a:moveTo>
                  <a:pt x="635" y="317"/>
                </a:moveTo>
                <a:lnTo>
                  <a:pt x="634" y="343"/>
                </a:lnTo>
                <a:lnTo>
                  <a:pt x="631" y="368"/>
                </a:lnTo>
                <a:lnTo>
                  <a:pt x="626" y="393"/>
                </a:lnTo>
                <a:lnTo>
                  <a:pt x="619" y="418"/>
                </a:lnTo>
                <a:lnTo>
                  <a:pt x="609" y="442"/>
                </a:lnTo>
                <a:lnTo>
                  <a:pt x="599" y="465"/>
                </a:lnTo>
                <a:lnTo>
                  <a:pt x="586" y="488"/>
                </a:lnTo>
                <a:lnTo>
                  <a:pt x="571" y="509"/>
                </a:lnTo>
                <a:lnTo>
                  <a:pt x="555" y="529"/>
                </a:lnTo>
                <a:lnTo>
                  <a:pt x="538" y="547"/>
                </a:lnTo>
                <a:lnTo>
                  <a:pt x="518" y="564"/>
                </a:lnTo>
                <a:lnTo>
                  <a:pt x="498" y="580"/>
                </a:lnTo>
                <a:lnTo>
                  <a:pt x="476" y="593"/>
                </a:lnTo>
                <a:lnTo>
                  <a:pt x="453" y="605"/>
                </a:lnTo>
                <a:lnTo>
                  <a:pt x="430" y="615"/>
                </a:lnTo>
                <a:lnTo>
                  <a:pt x="405" y="623"/>
                </a:lnTo>
                <a:lnTo>
                  <a:pt x="380" y="630"/>
                </a:lnTo>
                <a:lnTo>
                  <a:pt x="356" y="633"/>
                </a:lnTo>
                <a:lnTo>
                  <a:pt x="331" y="635"/>
                </a:lnTo>
                <a:lnTo>
                  <a:pt x="305" y="635"/>
                </a:lnTo>
                <a:lnTo>
                  <a:pt x="280" y="633"/>
                </a:lnTo>
                <a:lnTo>
                  <a:pt x="253" y="630"/>
                </a:lnTo>
                <a:lnTo>
                  <a:pt x="229" y="623"/>
                </a:lnTo>
                <a:lnTo>
                  <a:pt x="205" y="615"/>
                </a:lnTo>
                <a:lnTo>
                  <a:pt x="181" y="605"/>
                </a:lnTo>
                <a:lnTo>
                  <a:pt x="159" y="593"/>
                </a:lnTo>
                <a:lnTo>
                  <a:pt x="137" y="580"/>
                </a:lnTo>
                <a:lnTo>
                  <a:pt x="116" y="564"/>
                </a:lnTo>
                <a:lnTo>
                  <a:pt x="97" y="547"/>
                </a:lnTo>
                <a:lnTo>
                  <a:pt x="80" y="529"/>
                </a:lnTo>
                <a:lnTo>
                  <a:pt x="63" y="509"/>
                </a:lnTo>
                <a:lnTo>
                  <a:pt x="48" y="488"/>
                </a:lnTo>
                <a:lnTo>
                  <a:pt x="36" y="465"/>
                </a:lnTo>
                <a:lnTo>
                  <a:pt x="25" y="442"/>
                </a:lnTo>
                <a:lnTo>
                  <a:pt x="16" y="418"/>
                </a:lnTo>
                <a:lnTo>
                  <a:pt x="9" y="393"/>
                </a:lnTo>
                <a:lnTo>
                  <a:pt x="4" y="368"/>
                </a:lnTo>
                <a:lnTo>
                  <a:pt x="1" y="343"/>
                </a:lnTo>
                <a:lnTo>
                  <a:pt x="0" y="317"/>
                </a:lnTo>
                <a:lnTo>
                  <a:pt x="1" y="292"/>
                </a:lnTo>
                <a:lnTo>
                  <a:pt x="4" y="266"/>
                </a:lnTo>
                <a:lnTo>
                  <a:pt x="9" y="241"/>
                </a:lnTo>
                <a:lnTo>
                  <a:pt x="16" y="217"/>
                </a:lnTo>
                <a:lnTo>
                  <a:pt x="25" y="193"/>
                </a:lnTo>
                <a:lnTo>
                  <a:pt x="36" y="169"/>
                </a:lnTo>
                <a:lnTo>
                  <a:pt x="48" y="148"/>
                </a:lnTo>
                <a:lnTo>
                  <a:pt x="63" y="127"/>
                </a:lnTo>
                <a:lnTo>
                  <a:pt x="80" y="107"/>
                </a:lnTo>
                <a:lnTo>
                  <a:pt x="97" y="88"/>
                </a:lnTo>
                <a:lnTo>
                  <a:pt x="116" y="72"/>
                </a:lnTo>
                <a:lnTo>
                  <a:pt x="137" y="56"/>
                </a:lnTo>
                <a:lnTo>
                  <a:pt x="159" y="42"/>
                </a:lnTo>
                <a:lnTo>
                  <a:pt x="181" y="31"/>
                </a:lnTo>
                <a:lnTo>
                  <a:pt x="205" y="21"/>
                </a:lnTo>
                <a:lnTo>
                  <a:pt x="229" y="12"/>
                </a:lnTo>
                <a:lnTo>
                  <a:pt x="253" y="6"/>
                </a:lnTo>
                <a:lnTo>
                  <a:pt x="280" y="2"/>
                </a:lnTo>
                <a:lnTo>
                  <a:pt x="305" y="0"/>
                </a:lnTo>
                <a:lnTo>
                  <a:pt x="331" y="0"/>
                </a:lnTo>
                <a:lnTo>
                  <a:pt x="356" y="2"/>
                </a:lnTo>
                <a:lnTo>
                  <a:pt x="380" y="6"/>
                </a:lnTo>
                <a:lnTo>
                  <a:pt x="405" y="12"/>
                </a:lnTo>
                <a:lnTo>
                  <a:pt x="430" y="21"/>
                </a:lnTo>
                <a:lnTo>
                  <a:pt x="453" y="31"/>
                </a:lnTo>
                <a:lnTo>
                  <a:pt x="476" y="42"/>
                </a:lnTo>
                <a:lnTo>
                  <a:pt x="498" y="56"/>
                </a:lnTo>
                <a:lnTo>
                  <a:pt x="518" y="72"/>
                </a:lnTo>
                <a:lnTo>
                  <a:pt x="538" y="88"/>
                </a:lnTo>
                <a:lnTo>
                  <a:pt x="555" y="107"/>
                </a:lnTo>
                <a:lnTo>
                  <a:pt x="571" y="127"/>
                </a:lnTo>
                <a:lnTo>
                  <a:pt x="586" y="148"/>
                </a:lnTo>
                <a:lnTo>
                  <a:pt x="599" y="169"/>
                </a:lnTo>
                <a:lnTo>
                  <a:pt x="609" y="193"/>
                </a:lnTo>
                <a:lnTo>
                  <a:pt x="619" y="217"/>
                </a:lnTo>
                <a:lnTo>
                  <a:pt x="626" y="241"/>
                </a:lnTo>
                <a:lnTo>
                  <a:pt x="631" y="266"/>
                </a:lnTo>
                <a:lnTo>
                  <a:pt x="634" y="292"/>
                </a:lnTo>
                <a:lnTo>
                  <a:pt x="635" y="317"/>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365" name="Freeform 109">
            <a:extLst>
              <a:ext uri="{FF2B5EF4-FFF2-40B4-BE49-F238E27FC236}">
                <a16:creationId xmlns:a16="http://schemas.microsoft.com/office/drawing/2014/main" id="{7711608C-D712-03C8-7E4E-B947044DAB63}"/>
              </a:ext>
            </a:extLst>
          </p:cNvPr>
          <p:cNvSpPr>
            <a:spLocks/>
          </p:cNvSpPr>
          <p:nvPr/>
        </p:nvSpPr>
        <p:spPr bwMode="auto">
          <a:xfrm>
            <a:off x="1445185" y="3206103"/>
            <a:ext cx="252413" cy="251222"/>
          </a:xfrm>
          <a:custGeom>
            <a:avLst/>
            <a:gdLst>
              <a:gd name="T0" fmla="*/ 177811113 w 636"/>
              <a:gd name="T1" fmla="*/ 95720007 h 635"/>
              <a:gd name="T2" fmla="*/ 175290692 w 636"/>
              <a:gd name="T3" fmla="*/ 109354279 h 635"/>
              <a:gd name="T4" fmla="*/ 171090696 w 636"/>
              <a:gd name="T5" fmla="*/ 122989079 h 635"/>
              <a:gd name="T6" fmla="*/ 164370279 w 636"/>
              <a:gd name="T7" fmla="*/ 135510328 h 635"/>
              <a:gd name="T8" fmla="*/ 155409900 w 636"/>
              <a:gd name="T9" fmla="*/ 147197073 h 635"/>
              <a:gd name="T10" fmla="*/ 145329275 w 636"/>
              <a:gd name="T11" fmla="*/ 156936291 h 635"/>
              <a:gd name="T12" fmla="*/ 133288087 w 636"/>
              <a:gd name="T13" fmla="*/ 165005446 h 635"/>
              <a:gd name="T14" fmla="*/ 120687571 w 636"/>
              <a:gd name="T15" fmla="*/ 171127075 h 635"/>
              <a:gd name="T16" fmla="*/ 106966808 w 636"/>
              <a:gd name="T17" fmla="*/ 175022656 h 635"/>
              <a:gd name="T18" fmla="*/ 92685658 w 636"/>
              <a:gd name="T19" fmla="*/ 176692191 h 635"/>
              <a:gd name="T20" fmla="*/ 78405038 w 636"/>
              <a:gd name="T21" fmla="*/ 176135680 h 635"/>
              <a:gd name="T22" fmla="*/ 64403817 w 636"/>
              <a:gd name="T23" fmla="*/ 173353121 h 635"/>
              <a:gd name="T24" fmla="*/ 50962983 w 636"/>
              <a:gd name="T25" fmla="*/ 168344516 h 635"/>
              <a:gd name="T26" fmla="*/ 38362467 w 636"/>
              <a:gd name="T27" fmla="*/ 161109865 h 635"/>
              <a:gd name="T28" fmla="*/ 27161596 w 636"/>
              <a:gd name="T29" fmla="*/ 152205678 h 635"/>
              <a:gd name="T30" fmla="*/ 17921288 w 636"/>
              <a:gd name="T31" fmla="*/ 141631956 h 635"/>
              <a:gd name="T32" fmla="*/ 10080625 w 636"/>
              <a:gd name="T33" fmla="*/ 129388699 h 635"/>
              <a:gd name="T34" fmla="*/ 4480454 w 636"/>
              <a:gd name="T35" fmla="*/ 116310939 h 635"/>
              <a:gd name="T36" fmla="*/ 1120246 w 636"/>
              <a:gd name="T37" fmla="*/ 102676139 h 635"/>
              <a:gd name="T38" fmla="*/ 0 w 636"/>
              <a:gd name="T39" fmla="*/ 88206836 h 635"/>
              <a:gd name="T40" fmla="*/ 1120246 w 636"/>
              <a:gd name="T41" fmla="*/ 74016052 h 635"/>
              <a:gd name="T42" fmla="*/ 4480454 w 636"/>
              <a:gd name="T43" fmla="*/ 60381252 h 635"/>
              <a:gd name="T44" fmla="*/ 10080625 w 636"/>
              <a:gd name="T45" fmla="*/ 47303492 h 635"/>
              <a:gd name="T46" fmla="*/ 17921288 w 636"/>
              <a:gd name="T47" fmla="*/ 35338227 h 635"/>
              <a:gd name="T48" fmla="*/ 27161596 w 636"/>
              <a:gd name="T49" fmla="*/ 24486513 h 635"/>
              <a:gd name="T50" fmla="*/ 38362467 w 636"/>
              <a:gd name="T51" fmla="*/ 15582327 h 635"/>
              <a:gd name="T52" fmla="*/ 50962983 w 636"/>
              <a:gd name="T53" fmla="*/ 8347675 h 635"/>
              <a:gd name="T54" fmla="*/ 64403817 w 636"/>
              <a:gd name="T55" fmla="*/ 3339070 h 635"/>
              <a:gd name="T56" fmla="*/ 78405038 w 636"/>
              <a:gd name="T57" fmla="*/ 556512 h 635"/>
              <a:gd name="T58" fmla="*/ 92685658 w 636"/>
              <a:gd name="T59" fmla="*/ 0 h 635"/>
              <a:gd name="T60" fmla="*/ 106966808 w 636"/>
              <a:gd name="T61" fmla="*/ 1669535 h 635"/>
              <a:gd name="T62" fmla="*/ 120687571 w 636"/>
              <a:gd name="T63" fmla="*/ 5843109 h 635"/>
              <a:gd name="T64" fmla="*/ 133288087 w 636"/>
              <a:gd name="T65" fmla="*/ 11964737 h 635"/>
              <a:gd name="T66" fmla="*/ 145329275 w 636"/>
              <a:gd name="T67" fmla="*/ 20034420 h 635"/>
              <a:gd name="T68" fmla="*/ 155409900 w 636"/>
              <a:gd name="T69" fmla="*/ 29773111 h 635"/>
              <a:gd name="T70" fmla="*/ 164370279 w 636"/>
              <a:gd name="T71" fmla="*/ 41181864 h 635"/>
              <a:gd name="T72" fmla="*/ 171090696 w 636"/>
              <a:gd name="T73" fmla="*/ 53703112 h 635"/>
              <a:gd name="T74" fmla="*/ 175290692 w 636"/>
              <a:gd name="T75" fmla="*/ 67059392 h 635"/>
              <a:gd name="T76" fmla="*/ 177811113 w 636"/>
              <a:gd name="T77" fmla="*/ 81528696 h 6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36" h="635">
                <a:moveTo>
                  <a:pt x="636" y="317"/>
                </a:moveTo>
                <a:lnTo>
                  <a:pt x="635" y="344"/>
                </a:lnTo>
                <a:lnTo>
                  <a:pt x="631" y="369"/>
                </a:lnTo>
                <a:lnTo>
                  <a:pt x="626" y="393"/>
                </a:lnTo>
                <a:lnTo>
                  <a:pt x="619" y="418"/>
                </a:lnTo>
                <a:lnTo>
                  <a:pt x="611" y="442"/>
                </a:lnTo>
                <a:lnTo>
                  <a:pt x="599" y="465"/>
                </a:lnTo>
                <a:lnTo>
                  <a:pt x="587" y="487"/>
                </a:lnTo>
                <a:lnTo>
                  <a:pt x="572" y="509"/>
                </a:lnTo>
                <a:lnTo>
                  <a:pt x="555" y="529"/>
                </a:lnTo>
                <a:lnTo>
                  <a:pt x="538" y="547"/>
                </a:lnTo>
                <a:lnTo>
                  <a:pt x="519" y="564"/>
                </a:lnTo>
                <a:lnTo>
                  <a:pt x="498" y="579"/>
                </a:lnTo>
                <a:lnTo>
                  <a:pt x="476" y="593"/>
                </a:lnTo>
                <a:lnTo>
                  <a:pt x="454" y="605"/>
                </a:lnTo>
                <a:lnTo>
                  <a:pt x="431" y="615"/>
                </a:lnTo>
                <a:lnTo>
                  <a:pt x="407" y="623"/>
                </a:lnTo>
                <a:lnTo>
                  <a:pt x="382" y="629"/>
                </a:lnTo>
                <a:lnTo>
                  <a:pt x="357" y="633"/>
                </a:lnTo>
                <a:lnTo>
                  <a:pt x="331" y="635"/>
                </a:lnTo>
                <a:lnTo>
                  <a:pt x="305" y="635"/>
                </a:lnTo>
                <a:lnTo>
                  <a:pt x="280" y="633"/>
                </a:lnTo>
                <a:lnTo>
                  <a:pt x="255" y="629"/>
                </a:lnTo>
                <a:lnTo>
                  <a:pt x="230" y="623"/>
                </a:lnTo>
                <a:lnTo>
                  <a:pt x="205" y="615"/>
                </a:lnTo>
                <a:lnTo>
                  <a:pt x="182" y="605"/>
                </a:lnTo>
                <a:lnTo>
                  <a:pt x="159" y="593"/>
                </a:lnTo>
                <a:lnTo>
                  <a:pt x="137" y="579"/>
                </a:lnTo>
                <a:lnTo>
                  <a:pt x="117" y="564"/>
                </a:lnTo>
                <a:lnTo>
                  <a:pt x="97" y="547"/>
                </a:lnTo>
                <a:lnTo>
                  <a:pt x="80" y="529"/>
                </a:lnTo>
                <a:lnTo>
                  <a:pt x="64" y="509"/>
                </a:lnTo>
                <a:lnTo>
                  <a:pt x="50" y="487"/>
                </a:lnTo>
                <a:lnTo>
                  <a:pt x="36" y="465"/>
                </a:lnTo>
                <a:lnTo>
                  <a:pt x="26" y="442"/>
                </a:lnTo>
                <a:lnTo>
                  <a:pt x="16" y="418"/>
                </a:lnTo>
                <a:lnTo>
                  <a:pt x="9" y="393"/>
                </a:lnTo>
                <a:lnTo>
                  <a:pt x="4" y="369"/>
                </a:lnTo>
                <a:lnTo>
                  <a:pt x="1" y="344"/>
                </a:lnTo>
                <a:lnTo>
                  <a:pt x="0" y="317"/>
                </a:lnTo>
                <a:lnTo>
                  <a:pt x="1" y="293"/>
                </a:lnTo>
                <a:lnTo>
                  <a:pt x="4" y="266"/>
                </a:lnTo>
                <a:lnTo>
                  <a:pt x="9" y="241"/>
                </a:lnTo>
                <a:lnTo>
                  <a:pt x="16" y="217"/>
                </a:lnTo>
                <a:lnTo>
                  <a:pt x="26" y="193"/>
                </a:lnTo>
                <a:lnTo>
                  <a:pt x="36" y="170"/>
                </a:lnTo>
                <a:lnTo>
                  <a:pt x="50" y="148"/>
                </a:lnTo>
                <a:lnTo>
                  <a:pt x="64" y="127"/>
                </a:lnTo>
                <a:lnTo>
                  <a:pt x="80" y="107"/>
                </a:lnTo>
                <a:lnTo>
                  <a:pt x="97" y="88"/>
                </a:lnTo>
                <a:lnTo>
                  <a:pt x="117" y="72"/>
                </a:lnTo>
                <a:lnTo>
                  <a:pt x="137" y="56"/>
                </a:lnTo>
                <a:lnTo>
                  <a:pt x="159" y="43"/>
                </a:lnTo>
                <a:lnTo>
                  <a:pt x="182" y="30"/>
                </a:lnTo>
                <a:lnTo>
                  <a:pt x="205" y="21"/>
                </a:lnTo>
                <a:lnTo>
                  <a:pt x="230" y="12"/>
                </a:lnTo>
                <a:lnTo>
                  <a:pt x="255" y="6"/>
                </a:lnTo>
                <a:lnTo>
                  <a:pt x="280" y="2"/>
                </a:lnTo>
                <a:lnTo>
                  <a:pt x="305" y="0"/>
                </a:lnTo>
                <a:lnTo>
                  <a:pt x="331" y="0"/>
                </a:lnTo>
                <a:lnTo>
                  <a:pt x="357" y="2"/>
                </a:lnTo>
                <a:lnTo>
                  <a:pt x="382" y="6"/>
                </a:lnTo>
                <a:lnTo>
                  <a:pt x="407" y="12"/>
                </a:lnTo>
                <a:lnTo>
                  <a:pt x="431" y="21"/>
                </a:lnTo>
                <a:lnTo>
                  <a:pt x="454" y="30"/>
                </a:lnTo>
                <a:lnTo>
                  <a:pt x="476" y="43"/>
                </a:lnTo>
                <a:lnTo>
                  <a:pt x="498" y="56"/>
                </a:lnTo>
                <a:lnTo>
                  <a:pt x="519" y="72"/>
                </a:lnTo>
                <a:lnTo>
                  <a:pt x="538" y="88"/>
                </a:lnTo>
                <a:lnTo>
                  <a:pt x="555" y="107"/>
                </a:lnTo>
                <a:lnTo>
                  <a:pt x="572" y="127"/>
                </a:lnTo>
                <a:lnTo>
                  <a:pt x="587" y="148"/>
                </a:lnTo>
                <a:lnTo>
                  <a:pt x="599" y="170"/>
                </a:lnTo>
                <a:lnTo>
                  <a:pt x="611" y="193"/>
                </a:lnTo>
                <a:lnTo>
                  <a:pt x="619" y="217"/>
                </a:lnTo>
                <a:lnTo>
                  <a:pt x="626" y="241"/>
                </a:lnTo>
                <a:lnTo>
                  <a:pt x="631" y="266"/>
                </a:lnTo>
                <a:lnTo>
                  <a:pt x="635" y="293"/>
                </a:lnTo>
                <a:lnTo>
                  <a:pt x="636" y="3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0366" name="Freeform 110">
            <a:extLst>
              <a:ext uri="{FF2B5EF4-FFF2-40B4-BE49-F238E27FC236}">
                <a16:creationId xmlns:a16="http://schemas.microsoft.com/office/drawing/2014/main" id="{DED571DA-3849-61B0-6A15-83A9921BE902}"/>
              </a:ext>
            </a:extLst>
          </p:cNvPr>
          <p:cNvSpPr>
            <a:spLocks/>
          </p:cNvSpPr>
          <p:nvPr/>
        </p:nvSpPr>
        <p:spPr bwMode="auto">
          <a:xfrm>
            <a:off x="1445185" y="3206103"/>
            <a:ext cx="252413" cy="251222"/>
          </a:xfrm>
          <a:custGeom>
            <a:avLst/>
            <a:gdLst>
              <a:gd name="T0" fmla="*/ 177811113 w 636"/>
              <a:gd name="T1" fmla="*/ 95720007 h 635"/>
              <a:gd name="T2" fmla="*/ 175290692 w 636"/>
              <a:gd name="T3" fmla="*/ 109354279 h 635"/>
              <a:gd name="T4" fmla="*/ 171090696 w 636"/>
              <a:gd name="T5" fmla="*/ 122989079 h 635"/>
              <a:gd name="T6" fmla="*/ 164370279 w 636"/>
              <a:gd name="T7" fmla="*/ 135510328 h 635"/>
              <a:gd name="T8" fmla="*/ 155409900 w 636"/>
              <a:gd name="T9" fmla="*/ 147197073 h 635"/>
              <a:gd name="T10" fmla="*/ 145329275 w 636"/>
              <a:gd name="T11" fmla="*/ 156936291 h 635"/>
              <a:gd name="T12" fmla="*/ 133288087 w 636"/>
              <a:gd name="T13" fmla="*/ 165005446 h 635"/>
              <a:gd name="T14" fmla="*/ 120687571 w 636"/>
              <a:gd name="T15" fmla="*/ 171127075 h 635"/>
              <a:gd name="T16" fmla="*/ 106966808 w 636"/>
              <a:gd name="T17" fmla="*/ 175022656 h 635"/>
              <a:gd name="T18" fmla="*/ 92685658 w 636"/>
              <a:gd name="T19" fmla="*/ 176692191 h 635"/>
              <a:gd name="T20" fmla="*/ 78405038 w 636"/>
              <a:gd name="T21" fmla="*/ 176135680 h 635"/>
              <a:gd name="T22" fmla="*/ 64403817 w 636"/>
              <a:gd name="T23" fmla="*/ 173353121 h 635"/>
              <a:gd name="T24" fmla="*/ 50962983 w 636"/>
              <a:gd name="T25" fmla="*/ 168344516 h 635"/>
              <a:gd name="T26" fmla="*/ 38362467 w 636"/>
              <a:gd name="T27" fmla="*/ 161109865 h 635"/>
              <a:gd name="T28" fmla="*/ 27161596 w 636"/>
              <a:gd name="T29" fmla="*/ 152205678 h 635"/>
              <a:gd name="T30" fmla="*/ 17921288 w 636"/>
              <a:gd name="T31" fmla="*/ 141631956 h 635"/>
              <a:gd name="T32" fmla="*/ 10080625 w 636"/>
              <a:gd name="T33" fmla="*/ 129388699 h 635"/>
              <a:gd name="T34" fmla="*/ 4480454 w 636"/>
              <a:gd name="T35" fmla="*/ 116310939 h 635"/>
              <a:gd name="T36" fmla="*/ 1120246 w 636"/>
              <a:gd name="T37" fmla="*/ 102676139 h 635"/>
              <a:gd name="T38" fmla="*/ 0 w 636"/>
              <a:gd name="T39" fmla="*/ 88206836 h 635"/>
              <a:gd name="T40" fmla="*/ 1120246 w 636"/>
              <a:gd name="T41" fmla="*/ 74016052 h 635"/>
              <a:gd name="T42" fmla="*/ 4480454 w 636"/>
              <a:gd name="T43" fmla="*/ 60381252 h 635"/>
              <a:gd name="T44" fmla="*/ 10080625 w 636"/>
              <a:gd name="T45" fmla="*/ 47303492 h 635"/>
              <a:gd name="T46" fmla="*/ 17921288 w 636"/>
              <a:gd name="T47" fmla="*/ 35338227 h 635"/>
              <a:gd name="T48" fmla="*/ 27161596 w 636"/>
              <a:gd name="T49" fmla="*/ 24486513 h 635"/>
              <a:gd name="T50" fmla="*/ 38362467 w 636"/>
              <a:gd name="T51" fmla="*/ 15582327 h 635"/>
              <a:gd name="T52" fmla="*/ 50962983 w 636"/>
              <a:gd name="T53" fmla="*/ 8347675 h 635"/>
              <a:gd name="T54" fmla="*/ 64403817 w 636"/>
              <a:gd name="T55" fmla="*/ 3339070 h 635"/>
              <a:gd name="T56" fmla="*/ 78405038 w 636"/>
              <a:gd name="T57" fmla="*/ 556512 h 635"/>
              <a:gd name="T58" fmla="*/ 92685658 w 636"/>
              <a:gd name="T59" fmla="*/ 0 h 635"/>
              <a:gd name="T60" fmla="*/ 106966808 w 636"/>
              <a:gd name="T61" fmla="*/ 1669535 h 635"/>
              <a:gd name="T62" fmla="*/ 120687571 w 636"/>
              <a:gd name="T63" fmla="*/ 5843109 h 635"/>
              <a:gd name="T64" fmla="*/ 133288087 w 636"/>
              <a:gd name="T65" fmla="*/ 11964737 h 635"/>
              <a:gd name="T66" fmla="*/ 145329275 w 636"/>
              <a:gd name="T67" fmla="*/ 20034420 h 635"/>
              <a:gd name="T68" fmla="*/ 155409900 w 636"/>
              <a:gd name="T69" fmla="*/ 29773111 h 635"/>
              <a:gd name="T70" fmla="*/ 164370279 w 636"/>
              <a:gd name="T71" fmla="*/ 41181864 h 635"/>
              <a:gd name="T72" fmla="*/ 171090696 w 636"/>
              <a:gd name="T73" fmla="*/ 53703112 h 635"/>
              <a:gd name="T74" fmla="*/ 175290692 w 636"/>
              <a:gd name="T75" fmla="*/ 67059392 h 635"/>
              <a:gd name="T76" fmla="*/ 177811113 w 636"/>
              <a:gd name="T77" fmla="*/ 81528696 h 6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36" h="635">
                <a:moveTo>
                  <a:pt x="636" y="317"/>
                </a:moveTo>
                <a:lnTo>
                  <a:pt x="635" y="344"/>
                </a:lnTo>
                <a:lnTo>
                  <a:pt x="631" y="369"/>
                </a:lnTo>
                <a:lnTo>
                  <a:pt x="626" y="393"/>
                </a:lnTo>
                <a:lnTo>
                  <a:pt x="619" y="418"/>
                </a:lnTo>
                <a:lnTo>
                  <a:pt x="611" y="442"/>
                </a:lnTo>
                <a:lnTo>
                  <a:pt x="599" y="465"/>
                </a:lnTo>
                <a:lnTo>
                  <a:pt x="587" y="487"/>
                </a:lnTo>
                <a:lnTo>
                  <a:pt x="572" y="509"/>
                </a:lnTo>
                <a:lnTo>
                  <a:pt x="555" y="529"/>
                </a:lnTo>
                <a:lnTo>
                  <a:pt x="538" y="547"/>
                </a:lnTo>
                <a:lnTo>
                  <a:pt x="519" y="564"/>
                </a:lnTo>
                <a:lnTo>
                  <a:pt x="498" y="579"/>
                </a:lnTo>
                <a:lnTo>
                  <a:pt x="476" y="593"/>
                </a:lnTo>
                <a:lnTo>
                  <a:pt x="454" y="605"/>
                </a:lnTo>
                <a:lnTo>
                  <a:pt x="431" y="615"/>
                </a:lnTo>
                <a:lnTo>
                  <a:pt x="407" y="623"/>
                </a:lnTo>
                <a:lnTo>
                  <a:pt x="382" y="629"/>
                </a:lnTo>
                <a:lnTo>
                  <a:pt x="357" y="633"/>
                </a:lnTo>
                <a:lnTo>
                  <a:pt x="331" y="635"/>
                </a:lnTo>
                <a:lnTo>
                  <a:pt x="305" y="635"/>
                </a:lnTo>
                <a:lnTo>
                  <a:pt x="280" y="633"/>
                </a:lnTo>
                <a:lnTo>
                  <a:pt x="255" y="629"/>
                </a:lnTo>
                <a:lnTo>
                  <a:pt x="230" y="623"/>
                </a:lnTo>
                <a:lnTo>
                  <a:pt x="205" y="615"/>
                </a:lnTo>
                <a:lnTo>
                  <a:pt x="182" y="605"/>
                </a:lnTo>
                <a:lnTo>
                  <a:pt x="159" y="593"/>
                </a:lnTo>
                <a:lnTo>
                  <a:pt x="137" y="579"/>
                </a:lnTo>
                <a:lnTo>
                  <a:pt x="117" y="564"/>
                </a:lnTo>
                <a:lnTo>
                  <a:pt x="97" y="547"/>
                </a:lnTo>
                <a:lnTo>
                  <a:pt x="80" y="529"/>
                </a:lnTo>
                <a:lnTo>
                  <a:pt x="64" y="509"/>
                </a:lnTo>
                <a:lnTo>
                  <a:pt x="50" y="487"/>
                </a:lnTo>
                <a:lnTo>
                  <a:pt x="36" y="465"/>
                </a:lnTo>
                <a:lnTo>
                  <a:pt x="26" y="442"/>
                </a:lnTo>
                <a:lnTo>
                  <a:pt x="16" y="418"/>
                </a:lnTo>
                <a:lnTo>
                  <a:pt x="9" y="393"/>
                </a:lnTo>
                <a:lnTo>
                  <a:pt x="4" y="369"/>
                </a:lnTo>
                <a:lnTo>
                  <a:pt x="1" y="344"/>
                </a:lnTo>
                <a:lnTo>
                  <a:pt x="0" y="317"/>
                </a:lnTo>
                <a:lnTo>
                  <a:pt x="1" y="293"/>
                </a:lnTo>
                <a:lnTo>
                  <a:pt x="4" y="266"/>
                </a:lnTo>
                <a:lnTo>
                  <a:pt x="9" y="241"/>
                </a:lnTo>
                <a:lnTo>
                  <a:pt x="16" y="217"/>
                </a:lnTo>
                <a:lnTo>
                  <a:pt x="26" y="193"/>
                </a:lnTo>
                <a:lnTo>
                  <a:pt x="36" y="170"/>
                </a:lnTo>
                <a:lnTo>
                  <a:pt x="50" y="148"/>
                </a:lnTo>
                <a:lnTo>
                  <a:pt x="64" y="127"/>
                </a:lnTo>
                <a:lnTo>
                  <a:pt x="80" y="107"/>
                </a:lnTo>
                <a:lnTo>
                  <a:pt x="97" y="88"/>
                </a:lnTo>
                <a:lnTo>
                  <a:pt x="117" y="72"/>
                </a:lnTo>
                <a:lnTo>
                  <a:pt x="137" y="56"/>
                </a:lnTo>
                <a:lnTo>
                  <a:pt x="159" y="43"/>
                </a:lnTo>
                <a:lnTo>
                  <a:pt x="182" y="30"/>
                </a:lnTo>
                <a:lnTo>
                  <a:pt x="205" y="21"/>
                </a:lnTo>
                <a:lnTo>
                  <a:pt x="230" y="12"/>
                </a:lnTo>
                <a:lnTo>
                  <a:pt x="255" y="6"/>
                </a:lnTo>
                <a:lnTo>
                  <a:pt x="280" y="2"/>
                </a:lnTo>
                <a:lnTo>
                  <a:pt x="305" y="0"/>
                </a:lnTo>
                <a:lnTo>
                  <a:pt x="331" y="0"/>
                </a:lnTo>
                <a:lnTo>
                  <a:pt x="357" y="2"/>
                </a:lnTo>
                <a:lnTo>
                  <a:pt x="382" y="6"/>
                </a:lnTo>
                <a:lnTo>
                  <a:pt x="407" y="12"/>
                </a:lnTo>
                <a:lnTo>
                  <a:pt x="431" y="21"/>
                </a:lnTo>
                <a:lnTo>
                  <a:pt x="454" y="30"/>
                </a:lnTo>
                <a:lnTo>
                  <a:pt x="476" y="43"/>
                </a:lnTo>
                <a:lnTo>
                  <a:pt x="498" y="56"/>
                </a:lnTo>
                <a:lnTo>
                  <a:pt x="519" y="72"/>
                </a:lnTo>
                <a:lnTo>
                  <a:pt x="538" y="88"/>
                </a:lnTo>
                <a:lnTo>
                  <a:pt x="555" y="107"/>
                </a:lnTo>
                <a:lnTo>
                  <a:pt x="572" y="127"/>
                </a:lnTo>
                <a:lnTo>
                  <a:pt x="587" y="148"/>
                </a:lnTo>
                <a:lnTo>
                  <a:pt x="599" y="170"/>
                </a:lnTo>
                <a:lnTo>
                  <a:pt x="611" y="193"/>
                </a:lnTo>
                <a:lnTo>
                  <a:pt x="619" y="217"/>
                </a:lnTo>
                <a:lnTo>
                  <a:pt x="626" y="241"/>
                </a:lnTo>
                <a:lnTo>
                  <a:pt x="631" y="266"/>
                </a:lnTo>
                <a:lnTo>
                  <a:pt x="635" y="293"/>
                </a:lnTo>
                <a:lnTo>
                  <a:pt x="636" y="317"/>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367" name="Freeform 111">
            <a:extLst>
              <a:ext uri="{FF2B5EF4-FFF2-40B4-BE49-F238E27FC236}">
                <a16:creationId xmlns:a16="http://schemas.microsoft.com/office/drawing/2014/main" id="{9E062BC3-89D7-A09A-5F3B-1EBEC57AE34E}"/>
              </a:ext>
            </a:extLst>
          </p:cNvPr>
          <p:cNvSpPr>
            <a:spLocks/>
          </p:cNvSpPr>
          <p:nvPr/>
        </p:nvSpPr>
        <p:spPr bwMode="auto">
          <a:xfrm>
            <a:off x="1445185" y="3206103"/>
            <a:ext cx="252413" cy="251222"/>
          </a:xfrm>
          <a:custGeom>
            <a:avLst/>
            <a:gdLst>
              <a:gd name="T0" fmla="*/ 177811113 w 636"/>
              <a:gd name="T1" fmla="*/ 95720007 h 635"/>
              <a:gd name="T2" fmla="*/ 175290692 w 636"/>
              <a:gd name="T3" fmla="*/ 109354279 h 635"/>
              <a:gd name="T4" fmla="*/ 171090696 w 636"/>
              <a:gd name="T5" fmla="*/ 122989079 h 635"/>
              <a:gd name="T6" fmla="*/ 164370279 w 636"/>
              <a:gd name="T7" fmla="*/ 135510328 h 635"/>
              <a:gd name="T8" fmla="*/ 155409900 w 636"/>
              <a:gd name="T9" fmla="*/ 147197073 h 635"/>
              <a:gd name="T10" fmla="*/ 145329275 w 636"/>
              <a:gd name="T11" fmla="*/ 156936291 h 635"/>
              <a:gd name="T12" fmla="*/ 133288087 w 636"/>
              <a:gd name="T13" fmla="*/ 165005446 h 635"/>
              <a:gd name="T14" fmla="*/ 120687571 w 636"/>
              <a:gd name="T15" fmla="*/ 171127075 h 635"/>
              <a:gd name="T16" fmla="*/ 106966808 w 636"/>
              <a:gd name="T17" fmla="*/ 175022656 h 635"/>
              <a:gd name="T18" fmla="*/ 92685658 w 636"/>
              <a:gd name="T19" fmla="*/ 176692191 h 635"/>
              <a:gd name="T20" fmla="*/ 78405038 w 636"/>
              <a:gd name="T21" fmla="*/ 176135680 h 635"/>
              <a:gd name="T22" fmla="*/ 64403817 w 636"/>
              <a:gd name="T23" fmla="*/ 173353121 h 635"/>
              <a:gd name="T24" fmla="*/ 50962983 w 636"/>
              <a:gd name="T25" fmla="*/ 168344516 h 635"/>
              <a:gd name="T26" fmla="*/ 38362467 w 636"/>
              <a:gd name="T27" fmla="*/ 161109865 h 635"/>
              <a:gd name="T28" fmla="*/ 27161596 w 636"/>
              <a:gd name="T29" fmla="*/ 152205678 h 635"/>
              <a:gd name="T30" fmla="*/ 17921288 w 636"/>
              <a:gd name="T31" fmla="*/ 141631956 h 635"/>
              <a:gd name="T32" fmla="*/ 10080625 w 636"/>
              <a:gd name="T33" fmla="*/ 129388699 h 635"/>
              <a:gd name="T34" fmla="*/ 4480454 w 636"/>
              <a:gd name="T35" fmla="*/ 116310939 h 635"/>
              <a:gd name="T36" fmla="*/ 1120246 w 636"/>
              <a:gd name="T37" fmla="*/ 102676139 h 635"/>
              <a:gd name="T38" fmla="*/ 0 w 636"/>
              <a:gd name="T39" fmla="*/ 88206836 h 635"/>
              <a:gd name="T40" fmla="*/ 1120246 w 636"/>
              <a:gd name="T41" fmla="*/ 74016052 h 635"/>
              <a:gd name="T42" fmla="*/ 4480454 w 636"/>
              <a:gd name="T43" fmla="*/ 60381252 h 635"/>
              <a:gd name="T44" fmla="*/ 10080625 w 636"/>
              <a:gd name="T45" fmla="*/ 47303492 h 635"/>
              <a:gd name="T46" fmla="*/ 17921288 w 636"/>
              <a:gd name="T47" fmla="*/ 35338227 h 635"/>
              <a:gd name="T48" fmla="*/ 27161596 w 636"/>
              <a:gd name="T49" fmla="*/ 24486513 h 635"/>
              <a:gd name="T50" fmla="*/ 38362467 w 636"/>
              <a:gd name="T51" fmla="*/ 15582327 h 635"/>
              <a:gd name="T52" fmla="*/ 50962983 w 636"/>
              <a:gd name="T53" fmla="*/ 8347675 h 635"/>
              <a:gd name="T54" fmla="*/ 64403817 w 636"/>
              <a:gd name="T55" fmla="*/ 3339070 h 635"/>
              <a:gd name="T56" fmla="*/ 78405038 w 636"/>
              <a:gd name="T57" fmla="*/ 556512 h 635"/>
              <a:gd name="T58" fmla="*/ 92685658 w 636"/>
              <a:gd name="T59" fmla="*/ 0 h 635"/>
              <a:gd name="T60" fmla="*/ 106966808 w 636"/>
              <a:gd name="T61" fmla="*/ 1669535 h 635"/>
              <a:gd name="T62" fmla="*/ 120687571 w 636"/>
              <a:gd name="T63" fmla="*/ 5843109 h 635"/>
              <a:gd name="T64" fmla="*/ 133288087 w 636"/>
              <a:gd name="T65" fmla="*/ 11964737 h 635"/>
              <a:gd name="T66" fmla="*/ 145329275 w 636"/>
              <a:gd name="T67" fmla="*/ 20034420 h 635"/>
              <a:gd name="T68" fmla="*/ 155409900 w 636"/>
              <a:gd name="T69" fmla="*/ 29773111 h 635"/>
              <a:gd name="T70" fmla="*/ 164370279 w 636"/>
              <a:gd name="T71" fmla="*/ 41181864 h 635"/>
              <a:gd name="T72" fmla="*/ 171090696 w 636"/>
              <a:gd name="T73" fmla="*/ 53703112 h 635"/>
              <a:gd name="T74" fmla="*/ 175290692 w 636"/>
              <a:gd name="T75" fmla="*/ 67059392 h 635"/>
              <a:gd name="T76" fmla="*/ 177811113 w 636"/>
              <a:gd name="T77" fmla="*/ 81528696 h 6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36" h="635">
                <a:moveTo>
                  <a:pt x="636" y="317"/>
                </a:moveTo>
                <a:lnTo>
                  <a:pt x="635" y="344"/>
                </a:lnTo>
                <a:lnTo>
                  <a:pt x="631" y="369"/>
                </a:lnTo>
                <a:lnTo>
                  <a:pt x="626" y="393"/>
                </a:lnTo>
                <a:lnTo>
                  <a:pt x="619" y="418"/>
                </a:lnTo>
                <a:lnTo>
                  <a:pt x="611" y="442"/>
                </a:lnTo>
                <a:lnTo>
                  <a:pt x="599" y="465"/>
                </a:lnTo>
                <a:lnTo>
                  <a:pt x="587" y="487"/>
                </a:lnTo>
                <a:lnTo>
                  <a:pt x="572" y="509"/>
                </a:lnTo>
                <a:lnTo>
                  <a:pt x="555" y="529"/>
                </a:lnTo>
                <a:lnTo>
                  <a:pt x="538" y="547"/>
                </a:lnTo>
                <a:lnTo>
                  <a:pt x="519" y="564"/>
                </a:lnTo>
                <a:lnTo>
                  <a:pt x="498" y="579"/>
                </a:lnTo>
                <a:lnTo>
                  <a:pt x="476" y="593"/>
                </a:lnTo>
                <a:lnTo>
                  <a:pt x="454" y="605"/>
                </a:lnTo>
                <a:lnTo>
                  <a:pt x="431" y="615"/>
                </a:lnTo>
                <a:lnTo>
                  <a:pt x="407" y="623"/>
                </a:lnTo>
                <a:lnTo>
                  <a:pt x="382" y="629"/>
                </a:lnTo>
                <a:lnTo>
                  <a:pt x="357" y="633"/>
                </a:lnTo>
                <a:lnTo>
                  <a:pt x="331" y="635"/>
                </a:lnTo>
                <a:lnTo>
                  <a:pt x="305" y="635"/>
                </a:lnTo>
                <a:lnTo>
                  <a:pt x="280" y="633"/>
                </a:lnTo>
                <a:lnTo>
                  <a:pt x="255" y="629"/>
                </a:lnTo>
                <a:lnTo>
                  <a:pt x="230" y="623"/>
                </a:lnTo>
                <a:lnTo>
                  <a:pt x="205" y="615"/>
                </a:lnTo>
                <a:lnTo>
                  <a:pt x="182" y="605"/>
                </a:lnTo>
                <a:lnTo>
                  <a:pt x="159" y="593"/>
                </a:lnTo>
                <a:lnTo>
                  <a:pt x="137" y="579"/>
                </a:lnTo>
                <a:lnTo>
                  <a:pt x="117" y="564"/>
                </a:lnTo>
                <a:lnTo>
                  <a:pt x="97" y="547"/>
                </a:lnTo>
                <a:lnTo>
                  <a:pt x="80" y="529"/>
                </a:lnTo>
                <a:lnTo>
                  <a:pt x="64" y="509"/>
                </a:lnTo>
                <a:lnTo>
                  <a:pt x="50" y="487"/>
                </a:lnTo>
                <a:lnTo>
                  <a:pt x="36" y="465"/>
                </a:lnTo>
                <a:lnTo>
                  <a:pt x="26" y="442"/>
                </a:lnTo>
                <a:lnTo>
                  <a:pt x="16" y="418"/>
                </a:lnTo>
                <a:lnTo>
                  <a:pt x="9" y="393"/>
                </a:lnTo>
                <a:lnTo>
                  <a:pt x="4" y="369"/>
                </a:lnTo>
                <a:lnTo>
                  <a:pt x="1" y="344"/>
                </a:lnTo>
                <a:lnTo>
                  <a:pt x="0" y="317"/>
                </a:lnTo>
                <a:lnTo>
                  <a:pt x="1" y="293"/>
                </a:lnTo>
                <a:lnTo>
                  <a:pt x="4" y="266"/>
                </a:lnTo>
                <a:lnTo>
                  <a:pt x="9" y="241"/>
                </a:lnTo>
                <a:lnTo>
                  <a:pt x="16" y="217"/>
                </a:lnTo>
                <a:lnTo>
                  <a:pt x="26" y="193"/>
                </a:lnTo>
                <a:lnTo>
                  <a:pt x="36" y="170"/>
                </a:lnTo>
                <a:lnTo>
                  <a:pt x="50" y="148"/>
                </a:lnTo>
                <a:lnTo>
                  <a:pt x="64" y="127"/>
                </a:lnTo>
                <a:lnTo>
                  <a:pt x="80" y="107"/>
                </a:lnTo>
                <a:lnTo>
                  <a:pt x="97" y="88"/>
                </a:lnTo>
                <a:lnTo>
                  <a:pt x="117" y="72"/>
                </a:lnTo>
                <a:lnTo>
                  <a:pt x="137" y="56"/>
                </a:lnTo>
                <a:lnTo>
                  <a:pt x="159" y="43"/>
                </a:lnTo>
                <a:lnTo>
                  <a:pt x="182" y="30"/>
                </a:lnTo>
                <a:lnTo>
                  <a:pt x="205" y="21"/>
                </a:lnTo>
                <a:lnTo>
                  <a:pt x="230" y="12"/>
                </a:lnTo>
                <a:lnTo>
                  <a:pt x="255" y="6"/>
                </a:lnTo>
                <a:lnTo>
                  <a:pt x="280" y="2"/>
                </a:lnTo>
                <a:lnTo>
                  <a:pt x="305" y="0"/>
                </a:lnTo>
                <a:lnTo>
                  <a:pt x="331" y="0"/>
                </a:lnTo>
                <a:lnTo>
                  <a:pt x="357" y="2"/>
                </a:lnTo>
                <a:lnTo>
                  <a:pt x="382" y="6"/>
                </a:lnTo>
                <a:lnTo>
                  <a:pt x="407" y="12"/>
                </a:lnTo>
                <a:lnTo>
                  <a:pt x="431" y="21"/>
                </a:lnTo>
                <a:lnTo>
                  <a:pt x="454" y="30"/>
                </a:lnTo>
                <a:lnTo>
                  <a:pt x="476" y="43"/>
                </a:lnTo>
                <a:lnTo>
                  <a:pt x="498" y="56"/>
                </a:lnTo>
                <a:lnTo>
                  <a:pt x="519" y="72"/>
                </a:lnTo>
                <a:lnTo>
                  <a:pt x="538" y="88"/>
                </a:lnTo>
                <a:lnTo>
                  <a:pt x="555" y="107"/>
                </a:lnTo>
                <a:lnTo>
                  <a:pt x="572" y="127"/>
                </a:lnTo>
                <a:lnTo>
                  <a:pt x="587" y="148"/>
                </a:lnTo>
                <a:lnTo>
                  <a:pt x="599" y="170"/>
                </a:lnTo>
                <a:lnTo>
                  <a:pt x="611" y="193"/>
                </a:lnTo>
                <a:lnTo>
                  <a:pt x="619" y="217"/>
                </a:lnTo>
                <a:lnTo>
                  <a:pt x="626" y="241"/>
                </a:lnTo>
                <a:lnTo>
                  <a:pt x="631" y="266"/>
                </a:lnTo>
                <a:lnTo>
                  <a:pt x="635" y="293"/>
                </a:lnTo>
                <a:lnTo>
                  <a:pt x="636" y="317"/>
                </a:lnTo>
                <a:close/>
              </a:path>
            </a:pathLst>
          </a:custGeom>
          <a:solidFill>
            <a:srgbClr val="A50069"/>
          </a:solidFill>
          <a:ln>
            <a:noFill/>
          </a:ln>
        </p:spPr>
        <p:txBody>
          <a:bodyPr/>
          <a:lstStyle/>
          <a:p>
            <a:endParaRPr lang="en-US"/>
          </a:p>
        </p:txBody>
      </p:sp>
      <p:sp>
        <p:nvSpPr>
          <p:cNvPr id="480368" name="Freeform 112">
            <a:extLst>
              <a:ext uri="{FF2B5EF4-FFF2-40B4-BE49-F238E27FC236}">
                <a16:creationId xmlns:a16="http://schemas.microsoft.com/office/drawing/2014/main" id="{F0D7B2CE-E3DE-59DA-47BC-710CCFD3E259}"/>
              </a:ext>
            </a:extLst>
          </p:cNvPr>
          <p:cNvSpPr>
            <a:spLocks/>
          </p:cNvSpPr>
          <p:nvPr/>
        </p:nvSpPr>
        <p:spPr bwMode="auto">
          <a:xfrm>
            <a:off x="1445185" y="3206103"/>
            <a:ext cx="252413" cy="251222"/>
          </a:xfrm>
          <a:custGeom>
            <a:avLst/>
            <a:gdLst>
              <a:gd name="T0" fmla="*/ 177811113 w 636"/>
              <a:gd name="T1" fmla="*/ 95720007 h 635"/>
              <a:gd name="T2" fmla="*/ 175290692 w 636"/>
              <a:gd name="T3" fmla="*/ 109354279 h 635"/>
              <a:gd name="T4" fmla="*/ 171090696 w 636"/>
              <a:gd name="T5" fmla="*/ 122989079 h 635"/>
              <a:gd name="T6" fmla="*/ 164370279 w 636"/>
              <a:gd name="T7" fmla="*/ 135510328 h 635"/>
              <a:gd name="T8" fmla="*/ 155409900 w 636"/>
              <a:gd name="T9" fmla="*/ 147197073 h 635"/>
              <a:gd name="T10" fmla="*/ 145329275 w 636"/>
              <a:gd name="T11" fmla="*/ 156936291 h 635"/>
              <a:gd name="T12" fmla="*/ 133288087 w 636"/>
              <a:gd name="T13" fmla="*/ 165005446 h 635"/>
              <a:gd name="T14" fmla="*/ 120687571 w 636"/>
              <a:gd name="T15" fmla="*/ 171127075 h 635"/>
              <a:gd name="T16" fmla="*/ 106966808 w 636"/>
              <a:gd name="T17" fmla="*/ 175022656 h 635"/>
              <a:gd name="T18" fmla="*/ 92685658 w 636"/>
              <a:gd name="T19" fmla="*/ 176692191 h 635"/>
              <a:gd name="T20" fmla="*/ 78405038 w 636"/>
              <a:gd name="T21" fmla="*/ 176135680 h 635"/>
              <a:gd name="T22" fmla="*/ 64403817 w 636"/>
              <a:gd name="T23" fmla="*/ 173353121 h 635"/>
              <a:gd name="T24" fmla="*/ 50962983 w 636"/>
              <a:gd name="T25" fmla="*/ 168344516 h 635"/>
              <a:gd name="T26" fmla="*/ 38362467 w 636"/>
              <a:gd name="T27" fmla="*/ 161109865 h 635"/>
              <a:gd name="T28" fmla="*/ 27161596 w 636"/>
              <a:gd name="T29" fmla="*/ 152205678 h 635"/>
              <a:gd name="T30" fmla="*/ 17921288 w 636"/>
              <a:gd name="T31" fmla="*/ 141631956 h 635"/>
              <a:gd name="T32" fmla="*/ 10080625 w 636"/>
              <a:gd name="T33" fmla="*/ 129388699 h 635"/>
              <a:gd name="T34" fmla="*/ 4480454 w 636"/>
              <a:gd name="T35" fmla="*/ 116310939 h 635"/>
              <a:gd name="T36" fmla="*/ 1120246 w 636"/>
              <a:gd name="T37" fmla="*/ 102676139 h 635"/>
              <a:gd name="T38" fmla="*/ 0 w 636"/>
              <a:gd name="T39" fmla="*/ 88206836 h 635"/>
              <a:gd name="T40" fmla="*/ 1120246 w 636"/>
              <a:gd name="T41" fmla="*/ 74016052 h 635"/>
              <a:gd name="T42" fmla="*/ 4480454 w 636"/>
              <a:gd name="T43" fmla="*/ 60381252 h 635"/>
              <a:gd name="T44" fmla="*/ 10080625 w 636"/>
              <a:gd name="T45" fmla="*/ 47303492 h 635"/>
              <a:gd name="T46" fmla="*/ 17921288 w 636"/>
              <a:gd name="T47" fmla="*/ 35338227 h 635"/>
              <a:gd name="T48" fmla="*/ 27161596 w 636"/>
              <a:gd name="T49" fmla="*/ 24486513 h 635"/>
              <a:gd name="T50" fmla="*/ 38362467 w 636"/>
              <a:gd name="T51" fmla="*/ 15582327 h 635"/>
              <a:gd name="T52" fmla="*/ 50962983 w 636"/>
              <a:gd name="T53" fmla="*/ 8347675 h 635"/>
              <a:gd name="T54" fmla="*/ 64403817 w 636"/>
              <a:gd name="T55" fmla="*/ 3339070 h 635"/>
              <a:gd name="T56" fmla="*/ 78405038 w 636"/>
              <a:gd name="T57" fmla="*/ 556512 h 635"/>
              <a:gd name="T58" fmla="*/ 92685658 w 636"/>
              <a:gd name="T59" fmla="*/ 0 h 635"/>
              <a:gd name="T60" fmla="*/ 106966808 w 636"/>
              <a:gd name="T61" fmla="*/ 1669535 h 635"/>
              <a:gd name="T62" fmla="*/ 120687571 w 636"/>
              <a:gd name="T63" fmla="*/ 5843109 h 635"/>
              <a:gd name="T64" fmla="*/ 133288087 w 636"/>
              <a:gd name="T65" fmla="*/ 11964737 h 635"/>
              <a:gd name="T66" fmla="*/ 145329275 w 636"/>
              <a:gd name="T67" fmla="*/ 20034420 h 635"/>
              <a:gd name="T68" fmla="*/ 155409900 w 636"/>
              <a:gd name="T69" fmla="*/ 29773111 h 635"/>
              <a:gd name="T70" fmla="*/ 164370279 w 636"/>
              <a:gd name="T71" fmla="*/ 41181864 h 635"/>
              <a:gd name="T72" fmla="*/ 171090696 w 636"/>
              <a:gd name="T73" fmla="*/ 53703112 h 635"/>
              <a:gd name="T74" fmla="*/ 175290692 w 636"/>
              <a:gd name="T75" fmla="*/ 67059392 h 635"/>
              <a:gd name="T76" fmla="*/ 177811113 w 636"/>
              <a:gd name="T77" fmla="*/ 81528696 h 6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36" h="635">
                <a:moveTo>
                  <a:pt x="636" y="317"/>
                </a:moveTo>
                <a:lnTo>
                  <a:pt x="635" y="344"/>
                </a:lnTo>
                <a:lnTo>
                  <a:pt x="631" y="369"/>
                </a:lnTo>
                <a:lnTo>
                  <a:pt x="626" y="393"/>
                </a:lnTo>
                <a:lnTo>
                  <a:pt x="619" y="418"/>
                </a:lnTo>
                <a:lnTo>
                  <a:pt x="611" y="442"/>
                </a:lnTo>
                <a:lnTo>
                  <a:pt x="599" y="465"/>
                </a:lnTo>
                <a:lnTo>
                  <a:pt x="587" y="487"/>
                </a:lnTo>
                <a:lnTo>
                  <a:pt x="572" y="509"/>
                </a:lnTo>
                <a:lnTo>
                  <a:pt x="555" y="529"/>
                </a:lnTo>
                <a:lnTo>
                  <a:pt x="538" y="547"/>
                </a:lnTo>
                <a:lnTo>
                  <a:pt x="519" y="564"/>
                </a:lnTo>
                <a:lnTo>
                  <a:pt x="498" y="579"/>
                </a:lnTo>
                <a:lnTo>
                  <a:pt x="476" y="593"/>
                </a:lnTo>
                <a:lnTo>
                  <a:pt x="454" y="605"/>
                </a:lnTo>
                <a:lnTo>
                  <a:pt x="431" y="615"/>
                </a:lnTo>
                <a:lnTo>
                  <a:pt x="407" y="623"/>
                </a:lnTo>
                <a:lnTo>
                  <a:pt x="382" y="629"/>
                </a:lnTo>
                <a:lnTo>
                  <a:pt x="357" y="633"/>
                </a:lnTo>
                <a:lnTo>
                  <a:pt x="331" y="635"/>
                </a:lnTo>
                <a:lnTo>
                  <a:pt x="305" y="635"/>
                </a:lnTo>
                <a:lnTo>
                  <a:pt x="280" y="633"/>
                </a:lnTo>
                <a:lnTo>
                  <a:pt x="255" y="629"/>
                </a:lnTo>
                <a:lnTo>
                  <a:pt x="230" y="623"/>
                </a:lnTo>
                <a:lnTo>
                  <a:pt x="205" y="615"/>
                </a:lnTo>
                <a:lnTo>
                  <a:pt x="182" y="605"/>
                </a:lnTo>
                <a:lnTo>
                  <a:pt x="159" y="593"/>
                </a:lnTo>
                <a:lnTo>
                  <a:pt x="137" y="579"/>
                </a:lnTo>
                <a:lnTo>
                  <a:pt x="117" y="564"/>
                </a:lnTo>
                <a:lnTo>
                  <a:pt x="97" y="547"/>
                </a:lnTo>
                <a:lnTo>
                  <a:pt x="80" y="529"/>
                </a:lnTo>
                <a:lnTo>
                  <a:pt x="64" y="509"/>
                </a:lnTo>
                <a:lnTo>
                  <a:pt x="50" y="487"/>
                </a:lnTo>
                <a:lnTo>
                  <a:pt x="36" y="465"/>
                </a:lnTo>
                <a:lnTo>
                  <a:pt x="26" y="442"/>
                </a:lnTo>
                <a:lnTo>
                  <a:pt x="16" y="418"/>
                </a:lnTo>
                <a:lnTo>
                  <a:pt x="9" y="393"/>
                </a:lnTo>
                <a:lnTo>
                  <a:pt x="4" y="369"/>
                </a:lnTo>
                <a:lnTo>
                  <a:pt x="1" y="344"/>
                </a:lnTo>
                <a:lnTo>
                  <a:pt x="0" y="317"/>
                </a:lnTo>
                <a:lnTo>
                  <a:pt x="1" y="293"/>
                </a:lnTo>
                <a:lnTo>
                  <a:pt x="4" y="266"/>
                </a:lnTo>
                <a:lnTo>
                  <a:pt x="9" y="241"/>
                </a:lnTo>
                <a:lnTo>
                  <a:pt x="16" y="217"/>
                </a:lnTo>
                <a:lnTo>
                  <a:pt x="26" y="193"/>
                </a:lnTo>
                <a:lnTo>
                  <a:pt x="36" y="170"/>
                </a:lnTo>
                <a:lnTo>
                  <a:pt x="50" y="148"/>
                </a:lnTo>
                <a:lnTo>
                  <a:pt x="64" y="127"/>
                </a:lnTo>
                <a:lnTo>
                  <a:pt x="80" y="107"/>
                </a:lnTo>
                <a:lnTo>
                  <a:pt x="97" y="88"/>
                </a:lnTo>
                <a:lnTo>
                  <a:pt x="117" y="72"/>
                </a:lnTo>
                <a:lnTo>
                  <a:pt x="137" y="56"/>
                </a:lnTo>
                <a:lnTo>
                  <a:pt x="159" y="43"/>
                </a:lnTo>
                <a:lnTo>
                  <a:pt x="182" y="30"/>
                </a:lnTo>
                <a:lnTo>
                  <a:pt x="205" y="21"/>
                </a:lnTo>
                <a:lnTo>
                  <a:pt x="230" y="12"/>
                </a:lnTo>
                <a:lnTo>
                  <a:pt x="255" y="6"/>
                </a:lnTo>
                <a:lnTo>
                  <a:pt x="280" y="2"/>
                </a:lnTo>
                <a:lnTo>
                  <a:pt x="305" y="0"/>
                </a:lnTo>
                <a:lnTo>
                  <a:pt x="331" y="0"/>
                </a:lnTo>
                <a:lnTo>
                  <a:pt x="357" y="2"/>
                </a:lnTo>
                <a:lnTo>
                  <a:pt x="382" y="6"/>
                </a:lnTo>
                <a:lnTo>
                  <a:pt x="407" y="12"/>
                </a:lnTo>
                <a:lnTo>
                  <a:pt x="431" y="21"/>
                </a:lnTo>
                <a:lnTo>
                  <a:pt x="454" y="30"/>
                </a:lnTo>
                <a:lnTo>
                  <a:pt x="476" y="43"/>
                </a:lnTo>
                <a:lnTo>
                  <a:pt x="498" y="56"/>
                </a:lnTo>
                <a:lnTo>
                  <a:pt x="519" y="72"/>
                </a:lnTo>
                <a:lnTo>
                  <a:pt x="538" y="88"/>
                </a:lnTo>
                <a:lnTo>
                  <a:pt x="555" y="107"/>
                </a:lnTo>
                <a:lnTo>
                  <a:pt x="572" y="127"/>
                </a:lnTo>
                <a:lnTo>
                  <a:pt x="587" y="148"/>
                </a:lnTo>
                <a:lnTo>
                  <a:pt x="599" y="170"/>
                </a:lnTo>
                <a:lnTo>
                  <a:pt x="611" y="193"/>
                </a:lnTo>
                <a:lnTo>
                  <a:pt x="619" y="217"/>
                </a:lnTo>
                <a:lnTo>
                  <a:pt x="626" y="241"/>
                </a:lnTo>
                <a:lnTo>
                  <a:pt x="631" y="266"/>
                </a:lnTo>
                <a:lnTo>
                  <a:pt x="635" y="293"/>
                </a:lnTo>
                <a:lnTo>
                  <a:pt x="636" y="317"/>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369" name="Freeform 113">
            <a:extLst>
              <a:ext uri="{FF2B5EF4-FFF2-40B4-BE49-F238E27FC236}">
                <a16:creationId xmlns:a16="http://schemas.microsoft.com/office/drawing/2014/main" id="{E7E1D294-4723-87E4-8C59-D41F30127AD5}"/>
              </a:ext>
            </a:extLst>
          </p:cNvPr>
          <p:cNvSpPr>
            <a:spLocks/>
          </p:cNvSpPr>
          <p:nvPr/>
        </p:nvSpPr>
        <p:spPr bwMode="auto">
          <a:xfrm>
            <a:off x="1973823" y="2870347"/>
            <a:ext cx="252413" cy="252413"/>
          </a:xfrm>
          <a:custGeom>
            <a:avLst/>
            <a:gdLst>
              <a:gd name="T0" fmla="*/ 178090600 w 635"/>
              <a:gd name="T1" fmla="*/ 96348700 h 635"/>
              <a:gd name="T2" fmla="*/ 176124300 w 635"/>
              <a:gd name="T3" fmla="*/ 110393700 h 635"/>
              <a:gd name="T4" fmla="*/ 171349000 w 635"/>
              <a:gd name="T5" fmla="*/ 124157800 h 635"/>
              <a:gd name="T6" fmla="*/ 164607400 w 635"/>
              <a:gd name="T7" fmla="*/ 136798300 h 635"/>
              <a:gd name="T8" fmla="*/ 156180400 w 635"/>
              <a:gd name="T9" fmla="*/ 148315200 h 635"/>
              <a:gd name="T10" fmla="*/ 145506200 w 635"/>
              <a:gd name="T11" fmla="*/ 158427600 h 635"/>
              <a:gd name="T12" fmla="*/ 133989300 w 635"/>
              <a:gd name="T13" fmla="*/ 166573700 h 635"/>
              <a:gd name="T14" fmla="*/ 120787000 w 635"/>
              <a:gd name="T15" fmla="*/ 172753500 h 635"/>
              <a:gd name="T16" fmla="*/ 107022900 w 635"/>
              <a:gd name="T17" fmla="*/ 176405200 h 635"/>
              <a:gd name="T18" fmla="*/ 92697000 w 635"/>
              <a:gd name="T19" fmla="*/ 178371500 h 635"/>
              <a:gd name="T20" fmla="*/ 78371100 w 635"/>
              <a:gd name="T21" fmla="*/ 177809700 h 635"/>
              <a:gd name="T22" fmla="*/ 64326100 w 635"/>
              <a:gd name="T23" fmla="*/ 174719800 h 635"/>
              <a:gd name="T24" fmla="*/ 50842900 w 635"/>
              <a:gd name="T25" fmla="*/ 169663600 h 635"/>
              <a:gd name="T26" fmla="*/ 38483300 w 635"/>
              <a:gd name="T27" fmla="*/ 162360200 h 635"/>
              <a:gd name="T28" fmla="*/ 27528200 w 635"/>
              <a:gd name="T29" fmla="*/ 153371400 h 635"/>
              <a:gd name="T30" fmla="*/ 17696700 w 635"/>
              <a:gd name="T31" fmla="*/ 142978100 h 635"/>
              <a:gd name="T32" fmla="*/ 10112400 w 635"/>
              <a:gd name="T33" fmla="*/ 130618500 h 635"/>
              <a:gd name="T34" fmla="*/ 4494400 w 635"/>
              <a:gd name="T35" fmla="*/ 117416200 h 635"/>
              <a:gd name="T36" fmla="*/ 1123600 w 635"/>
              <a:gd name="T37" fmla="*/ 103371200 h 635"/>
              <a:gd name="T38" fmla="*/ 0 w 635"/>
              <a:gd name="T39" fmla="*/ 89045300 h 635"/>
              <a:gd name="T40" fmla="*/ 1123600 w 635"/>
              <a:gd name="T41" fmla="*/ 74719400 h 635"/>
              <a:gd name="T42" fmla="*/ 4494400 w 635"/>
              <a:gd name="T43" fmla="*/ 60674400 h 635"/>
              <a:gd name="T44" fmla="*/ 10112400 w 635"/>
              <a:gd name="T45" fmla="*/ 47472100 h 635"/>
              <a:gd name="T46" fmla="*/ 17696700 w 635"/>
              <a:gd name="T47" fmla="*/ 35674300 h 635"/>
              <a:gd name="T48" fmla="*/ 27528200 w 635"/>
              <a:gd name="T49" fmla="*/ 24719200 h 635"/>
              <a:gd name="T50" fmla="*/ 38483300 w 635"/>
              <a:gd name="T51" fmla="*/ 15730400 h 635"/>
              <a:gd name="T52" fmla="*/ 50842900 w 635"/>
              <a:gd name="T53" fmla="*/ 8427000 h 635"/>
              <a:gd name="T54" fmla="*/ 64326100 w 635"/>
              <a:gd name="T55" fmla="*/ 3370800 h 635"/>
              <a:gd name="T56" fmla="*/ 78371100 w 635"/>
              <a:gd name="T57" fmla="*/ 561800 h 635"/>
              <a:gd name="T58" fmla="*/ 92697000 w 635"/>
              <a:gd name="T59" fmla="*/ 0 h 635"/>
              <a:gd name="T60" fmla="*/ 107022900 w 635"/>
              <a:gd name="T61" fmla="*/ 1685400 h 635"/>
              <a:gd name="T62" fmla="*/ 120787000 w 635"/>
              <a:gd name="T63" fmla="*/ 5618000 h 635"/>
              <a:gd name="T64" fmla="*/ 133989300 w 635"/>
              <a:gd name="T65" fmla="*/ 11797800 h 635"/>
              <a:gd name="T66" fmla="*/ 145506200 w 635"/>
              <a:gd name="T67" fmla="*/ 19943900 h 635"/>
              <a:gd name="T68" fmla="*/ 156180400 w 635"/>
              <a:gd name="T69" fmla="*/ 30056300 h 635"/>
              <a:gd name="T70" fmla="*/ 164607400 w 635"/>
              <a:gd name="T71" fmla="*/ 41292300 h 635"/>
              <a:gd name="T72" fmla="*/ 171349000 w 635"/>
              <a:gd name="T73" fmla="*/ 53932800 h 635"/>
              <a:gd name="T74" fmla="*/ 176124300 w 635"/>
              <a:gd name="T75" fmla="*/ 67696900 h 635"/>
              <a:gd name="T76" fmla="*/ 178090600 w 635"/>
              <a:gd name="T77" fmla="*/ 82022800 h 6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35" h="635">
                <a:moveTo>
                  <a:pt x="635" y="317"/>
                </a:moveTo>
                <a:lnTo>
                  <a:pt x="634" y="343"/>
                </a:lnTo>
                <a:lnTo>
                  <a:pt x="631" y="368"/>
                </a:lnTo>
                <a:lnTo>
                  <a:pt x="627" y="393"/>
                </a:lnTo>
                <a:lnTo>
                  <a:pt x="619" y="418"/>
                </a:lnTo>
                <a:lnTo>
                  <a:pt x="610" y="442"/>
                </a:lnTo>
                <a:lnTo>
                  <a:pt x="598" y="465"/>
                </a:lnTo>
                <a:lnTo>
                  <a:pt x="586" y="487"/>
                </a:lnTo>
                <a:lnTo>
                  <a:pt x="571" y="509"/>
                </a:lnTo>
                <a:lnTo>
                  <a:pt x="556" y="528"/>
                </a:lnTo>
                <a:lnTo>
                  <a:pt x="538" y="546"/>
                </a:lnTo>
                <a:lnTo>
                  <a:pt x="518" y="564"/>
                </a:lnTo>
                <a:lnTo>
                  <a:pt x="498" y="578"/>
                </a:lnTo>
                <a:lnTo>
                  <a:pt x="477" y="593"/>
                </a:lnTo>
                <a:lnTo>
                  <a:pt x="454" y="604"/>
                </a:lnTo>
                <a:lnTo>
                  <a:pt x="430" y="615"/>
                </a:lnTo>
                <a:lnTo>
                  <a:pt x="406" y="622"/>
                </a:lnTo>
                <a:lnTo>
                  <a:pt x="381" y="628"/>
                </a:lnTo>
                <a:lnTo>
                  <a:pt x="356" y="633"/>
                </a:lnTo>
                <a:lnTo>
                  <a:pt x="330" y="635"/>
                </a:lnTo>
                <a:lnTo>
                  <a:pt x="305" y="635"/>
                </a:lnTo>
                <a:lnTo>
                  <a:pt x="279" y="633"/>
                </a:lnTo>
                <a:lnTo>
                  <a:pt x="254" y="628"/>
                </a:lnTo>
                <a:lnTo>
                  <a:pt x="229" y="622"/>
                </a:lnTo>
                <a:lnTo>
                  <a:pt x="205" y="615"/>
                </a:lnTo>
                <a:lnTo>
                  <a:pt x="181" y="604"/>
                </a:lnTo>
                <a:lnTo>
                  <a:pt x="158" y="593"/>
                </a:lnTo>
                <a:lnTo>
                  <a:pt x="137" y="578"/>
                </a:lnTo>
                <a:lnTo>
                  <a:pt x="116" y="564"/>
                </a:lnTo>
                <a:lnTo>
                  <a:pt x="98" y="546"/>
                </a:lnTo>
                <a:lnTo>
                  <a:pt x="80" y="528"/>
                </a:lnTo>
                <a:lnTo>
                  <a:pt x="63" y="509"/>
                </a:lnTo>
                <a:lnTo>
                  <a:pt x="49" y="487"/>
                </a:lnTo>
                <a:lnTo>
                  <a:pt x="36" y="465"/>
                </a:lnTo>
                <a:lnTo>
                  <a:pt x="25" y="442"/>
                </a:lnTo>
                <a:lnTo>
                  <a:pt x="16" y="418"/>
                </a:lnTo>
                <a:lnTo>
                  <a:pt x="9" y="393"/>
                </a:lnTo>
                <a:lnTo>
                  <a:pt x="4" y="368"/>
                </a:lnTo>
                <a:lnTo>
                  <a:pt x="1" y="343"/>
                </a:lnTo>
                <a:lnTo>
                  <a:pt x="0" y="317"/>
                </a:lnTo>
                <a:lnTo>
                  <a:pt x="1" y="292"/>
                </a:lnTo>
                <a:lnTo>
                  <a:pt x="4" y="266"/>
                </a:lnTo>
                <a:lnTo>
                  <a:pt x="9" y="241"/>
                </a:lnTo>
                <a:lnTo>
                  <a:pt x="16" y="216"/>
                </a:lnTo>
                <a:lnTo>
                  <a:pt x="25" y="192"/>
                </a:lnTo>
                <a:lnTo>
                  <a:pt x="36" y="169"/>
                </a:lnTo>
                <a:lnTo>
                  <a:pt x="49" y="147"/>
                </a:lnTo>
                <a:lnTo>
                  <a:pt x="63" y="127"/>
                </a:lnTo>
                <a:lnTo>
                  <a:pt x="80" y="107"/>
                </a:lnTo>
                <a:lnTo>
                  <a:pt x="98" y="88"/>
                </a:lnTo>
                <a:lnTo>
                  <a:pt x="116" y="71"/>
                </a:lnTo>
                <a:lnTo>
                  <a:pt x="137" y="56"/>
                </a:lnTo>
                <a:lnTo>
                  <a:pt x="158" y="42"/>
                </a:lnTo>
                <a:lnTo>
                  <a:pt x="181" y="30"/>
                </a:lnTo>
                <a:lnTo>
                  <a:pt x="205" y="20"/>
                </a:lnTo>
                <a:lnTo>
                  <a:pt x="229" y="12"/>
                </a:lnTo>
                <a:lnTo>
                  <a:pt x="254" y="6"/>
                </a:lnTo>
                <a:lnTo>
                  <a:pt x="279" y="2"/>
                </a:lnTo>
                <a:lnTo>
                  <a:pt x="305" y="0"/>
                </a:lnTo>
                <a:lnTo>
                  <a:pt x="330" y="0"/>
                </a:lnTo>
                <a:lnTo>
                  <a:pt x="356" y="2"/>
                </a:lnTo>
                <a:lnTo>
                  <a:pt x="381" y="6"/>
                </a:lnTo>
                <a:lnTo>
                  <a:pt x="406" y="12"/>
                </a:lnTo>
                <a:lnTo>
                  <a:pt x="430" y="20"/>
                </a:lnTo>
                <a:lnTo>
                  <a:pt x="454" y="30"/>
                </a:lnTo>
                <a:lnTo>
                  <a:pt x="477" y="42"/>
                </a:lnTo>
                <a:lnTo>
                  <a:pt x="498" y="56"/>
                </a:lnTo>
                <a:lnTo>
                  <a:pt x="518" y="71"/>
                </a:lnTo>
                <a:lnTo>
                  <a:pt x="538" y="88"/>
                </a:lnTo>
                <a:lnTo>
                  <a:pt x="556" y="107"/>
                </a:lnTo>
                <a:lnTo>
                  <a:pt x="571" y="127"/>
                </a:lnTo>
                <a:lnTo>
                  <a:pt x="586" y="147"/>
                </a:lnTo>
                <a:lnTo>
                  <a:pt x="598" y="169"/>
                </a:lnTo>
                <a:lnTo>
                  <a:pt x="610" y="192"/>
                </a:lnTo>
                <a:lnTo>
                  <a:pt x="619" y="216"/>
                </a:lnTo>
                <a:lnTo>
                  <a:pt x="627" y="241"/>
                </a:lnTo>
                <a:lnTo>
                  <a:pt x="631" y="266"/>
                </a:lnTo>
                <a:lnTo>
                  <a:pt x="634" y="292"/>
                </a:lnTo>
                <a:lnTo>
                  <a:pt x="635" y="317"/>
                </a:lnTo>
                <a:close/>
              </a:path>
            </a:pathLst>
          </a:custGeom>
          <a:solidFill>
            <a:srgbClr val="A50069"/>
          </a:solidFill>
          <a:ln>
            <a:noFill/>
          </a:ln>
        </p:spPr>
        <p:txBody>
          <a:bodyPr/>
          <a:lstStyle/>
          <a:p>
            <a:endParaRPr lang="en-US"/>
          </a:p>
        </p:txBody>
      </p:sp>
      <p:sp>
        <p:nvSpPr>
          <p:cNvPr id="480370" name="Freeform 114">
            <a:extLst>
              <a:ext uri="{FF2B5EF4-FFF2-40B4-BE49-F238E27FC236}">
                <a16:creationId xmlns:a16="http://schemas.microsoft.com/office/drawing/2014/main" id="{AF25F2CF-C4E5-D83A-7E96-E5F0AB278232}"/>
              </a:ext>
            </a:extLst>
          </p:cNvPr>
          <p:cNvSpPr>
            <a:spLocks/>
          </p:cNvSpPr>
          <p:nvPr/>
        </p:nvSpPr>
        <p:spPr bwMode="auto">
          <a:xfrm>
            <a:off x="1973823" y="2870347"/>
            <a:ext cx="252413" cy="252413"/>
          </a:xfrm>
          <a:custGeom>
            <a:avLst/>
            <a:gdLst>
              <a:gd name="T0" fmla="*/ 178090600 w 635"/>
              <a:gd name="T1" fmla="*/ 96348700 h 635"/>
              <a:gd name="T2" fmla="*/ 176124300 w 635"/>
              <a:gd name="T3" fmla="*/ 110393700 h 635"/>
              <a:gd name="T4" fmla="*/ 171349000 w 635"/>
              <a:gd name="T5" fmla="*/ 124157800 h 635"/>
              <a:gd name="T6" fmla="*/ 164607400 w 635"/>
              <a:gd name="T7" fmla="*/ 136798300 h 635"/>
              <a:gd name="T8" fmla="*/ 156180400 w 635"/>
              <a:gd name="T9" fmla="*/ 148315200 h 635"/>
              <a:gd name="T10" fmla="*/ 145506200 w 635"/>
              <a:gd name="T11" fmla="*/ 158427600 h 635"/>
              <a:gd name="T12" fmla="*/ 133989300 w 635"/>
              <a:gd name="T13" fmla="*/ 166573700 h 635"/>
              <a:gd name="T14" fmla="*/ 120787000 w 635"/>
              <a:gd name="T15" fmla="*/ 172753500 h 635"/>
              <a:gd name="T16" fmla="*/ 107022900 w 635"/>
              <a:gd name="T17" fmla="*/ 176405200 h 635"/>
              <a:gd name="T18" fmla="*/ 92697000 w 635"/>
              <a:gd name="T19" fmla="*/ 178371500 h 635"/>
              <a:gd name="T20" fmla="*/ 78371100 w 635"/>
              <a:gd name="T21" fmla="*/ 177809700 h 635"/>
              <a:gd name="T22" fmla="*/ 64326100 w 635"/>
              <a:gd name="T23" fmla="*/ 174719800 h 635"/>
              <a:gd name="T24" fmla="*/ 50842900 w 635"/>
              <a:gd name="T25" fmla="*/ 169663600 h 635"/>
              <a:gd name="T26" fmla="*/ 38483300 w 635"/>
              <a:gd name="T27" fmla="*/ 162360200 h 635"/>
              <a:gd name="T28" fmla="*/ 27528200 w 635"/>
              <a:gd name="T29" fmla="*/ 153371400 h 635"/>
              <a:gd name="T30" fmla="*/ 17696700 w 635"/>
              <a:gd name="T31" fmla="*/ 142978100 h 635"/>
              <a:gd name="T32" fmla="*/ 10112400 w 635"/>
              <a:gd name="T33" fmla="*/ 130618500 h 635"/>
              <a:gd name="T34" fmla="*/ 4494400 w 635"/>
              <a:gd name="T35" fmla="*/ 117416200 h 635"/>
              <a:gd name="T36" fmla="*/ 1123600 w 635"/>
              <a:gd name="T37" fmla="*/ 103371200 h 635"/>
              <a:gd name="T38" fmla="*/ 0 w 635"/>
              <a:gd name="T39" fmla="*/ 89045300 h 635"/>
              <a:gd name="T40" fmla="*/ 1123600 w 635"/>
              <a:gd name="T41" fmla="*/ 74719400 h 635"/>
              <a:gd name="T42" fmla="*/ 4494400 w 635"/>
              <a:gd name="T43" fmla="*/ 60674400 h 635"/>
              <a:gd name="T44" fmla="*/ 10112400 w 635"/>
              <a:gd name="T45" fmla="*/ 47472100 h 635"/>
              <a:gd name="T46" fmla="*/ 17696700 w 635"/>
              <a:gd name="T47" fmla="*/ 35674300 h 635"/>
              <a:gd name="T48" fmla="*/ 27528200 w 635"/>
              <a:gd name="T49" fmla="*/ 24719200 h 635"/>
              <a:gd name="T50" fmla="*/ 38483300 w 635"/>
              <a:gd name="T51" fmla="*/ 15730400 h 635"/>
              <a:gd name="T52" fmla="*/ 50842900 w 635"/>
              <a:gd name="T53" fmla="*/ 8427000 h 635"/>
              <a:gd name="T54" fmla="*/ 64326100 w 635"/>
              <a:gd name="T55" fmla="*/ 3370800 h 635"/>
              <a:gd name="T56" fmla="*/ 78371100 w 635"/>
              <a:gd name="T57" fmla="*/ 561800 h 635"/>
              <a:gd name="T58" fmla="*/ 92697000 w 635"/>
              <a:gd name="T59" fmla="*/ 0 h 635"/>
              <a:gd name="T60" fmla="*/ 107022900 w 635"/>
              <a:gd name="T61" fmla="*/ 1685400 h 635"/>
              <a:gd name="T62" fmla="*/ 120787000 w 635"/>
              <a:gd name="T63" fmla="*/ 5618000 h 635"/>
              <a:gd name="T64" fmla="*/ 133989300 w 635"/>
              <a:gd name="T65" fmla="*/ 11797800 h 635"/>
              <a:gd name="T66" fmla="*/ 145506200 w 635"/>
              <a:gd name="T67" fmla="*/ 19943900 h 635"/>
              <a:gd name="T68" fmla="*/ 156180400 w 635"/>
              <a:gd name="T69" fmla="*/ 30056300 h 635"/>
              <a:gd name="T70" fmla="*/ 164607400 w 635"/>
              <a:gd name="T71" fmla="*/ 41292300 h 635"/>
              <a:gd name="T72" fmla="*/ 171349000 w 635"/>
              <a:gd name="T73" fmla="*/ 53932800 h 635"/>
              <a:gd name="T74" fmla="*/ 176124300 w 635"/>
              <a:gd name="T75" fmla="*/ 67696900 h 635"/>
              <a:gd name="T76" fmla="*/ 178090600 w 635"/>
              <a:gd name="T77" fmla="*/ 82022800 h 6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35" h="635">
                <a:moveTo>
                  <a:pt x="635" y="317"/>
                </a:moveTo>
                <a:lnTo>
                  <a:pt x="634" y="343"/>
                </a:lnTo>
                <a:lnTo>
                  <a:pt x="631" y="368"/>
                </a:lnTo>
                <a:lnTo>
                  <a:pt x="627" y="393"/>
                </a:lnTo>
                <a:lnTo>
                  <a:pt x="619" y="418"/>
                </a:lnTo>
                <a:lnTo>
                  <a:pt x="610" y="442"/>
                </a:lnTo>
                <a:lnTo>
                  <a:pt x="598" y="465"/>
                </a:lnTo>
                <a:lnTo>
                  <a:pt x="586" y="487"/>
                </a:lnTo>
                <a:lnTo>
                  <a:pt x="571" y="509"/>
                </a:lnTo>
                <a:lnTo>
                  <a:pt x="556" y="528"/>
                </a:lnTo>
                <a:lnTo>
                  <a:pt x="538" y="546"/>
                </a:lnTo>
                <a:lnTo>
                  <a:pt x="518" y="564"/>
                </a:lnTo>
                <a:lnTo>
                  <a:pt x="498" y="578"/>
                </a:lnTo>
                <a:lnTo>
                  <a:pt x="477" y="593"/>
                </a:lnTo>
                <a:lnTo>
                  <a:pt x="454" y="604"/>
                </a:lnTo>
                <a:lnTo>
                  <a:pt x="430" y="615"/>
                </a:lnTo>
                <a:lnTo>
                  <a:pt x="406" y="622"/>
                </a:lnTo>
                <a:lnTo>
                  <a:pt x="381" y="628"/>
                </a:lnTo>
                <a:lnTo>
                  <a:pt x="356" y="633"/>
                </a:lnTo>
                <a:lnTo>
                  <a:pt x="330" y="635"/>
                </a:lnTo>
                <a:lnTo>
                  <a:pt x="305" y="635"/>
                </a:lnTo>
                <a:lnTo>
                  <a:pt x="279" y="633"/>
                </a:lnTo>
                <a:lnTo>
                  <a:pt x="254" y="628"/>
                </a:lnTo>
                <a:lnTo>
                  <a:pt x="229" y="622"/>
                </a:lnTo>
                <a:lnTo>
                  <a:pt x="205" y="615"/>
                </a:lnTo>
                <a:lnTo>
                  <a:pt x="181" y="604"/>
                </a:lnTo>
                <a:lnTo>
                  <a:pt x="158" y="593"/>
                </a:lnTo>
                <a:lnTo>
                  <a:pt x="137" y="578"/>
                </a:lnTo>
                <a:lnTo>
                  <a:pt x="116" y="564"/>
                </a:lnTo>
                <a:lnTo>
                  <a:pt x="98" y="546"/>
                </a:lnTo>
                <a:lnTo>
                  <a:pt x="80" y="528"/>
                </a:lnTo>
                <a:lnTo>
                  <a:pt x="63" y="509"/>
                </a:lnTo>
                <a:lnTo>
                  <a:pt x="49" y="487"/>
                </a:lnTo>
                <a:lnTo>
                  <a:pt x="36" y="465"/>
                </a:lnTo>
                <a:lnTo>
                  <a:pt x="25" y="442"/>
                </a:lnTo>
                <a:lnTo>
                  <a:pt x="16" y="418"/>
                </a:lnTo>
                <a:lnTo>
                  <a:pt x="9" y="393"/>
                </a:lnTo>
                <a:lnTo>
                  <a:pt x="4" y="368"/>
                </a:lnTo>
                <a:lnTo>
                  <a:pt x="1" y="343"/>
                </a:lnTo>
                <a:lnTo>
                  <a:pt x="0" y="317"/>
                </a:lnTo>
                <a:lnTo>
                  <a:pt x="1" y="292"/>
                </a:lnTo>
                <a:lnTo>
                  <a:pt x="4" y="266"/>
                </a:lnTo>
                <a:lnTo>
                  <a:pt x="9" y="241"/>
                </a:lnTo>
                <a:lnTo>
                  <a:pt x="16" y="216"/>
                </a:lnTo>
                <a:lnTo>
                  <a:pt x="25" y="192"/>
                </a:lnTo>
                <a:lnTo>
                  <a:pt x="36" y="169"/>
                </a:lnTo>
                <a:lnTo>
                  <a:pt x="49" y="147"/>
                </a:lnTo>
                <a:lnTo>
                  <a:pt x="63" y="127"/>
                </a:lnTo>
                <a:lnTo>
                  <a:pt x="80" y="107"/>
                </a:lnTo>
                <a:lnTo>
                  <a:pt x="98" y="88"/>
                </a:lnTo>
                <a:lnTo>
                  <a:pt x="116" y="71"/>
                </a:lnTo>
                <a:lnTo>
                  <a:pt x="137" y="56"/>
                </a:lnTo>
                <a:lnTo>
                  <a:pt x="158" y="42"/>
                </a:lnTo>
                <a:lnTo>
                  <a:pt x="181" y="30"/>
                </a:lnTo>
                <a:lnTo>
                  <a:pt x="205" y="20"/>
                </a:lnTo>
                <a:lnTo>
                  <a:pt x="229" y="12"/>
                </a:lnTo>
                <a:lnTo>
                  <a:pt x="254" y="6"/>
                </a:lnTo>
                <a:lnTo>
                  <a:pt x="279" y="2"/>
                </a:lnTo>
                <a:lnTo>
                  <a:pt x="305" y="0"/>
                </a:lnTo>
                <a:lnTo>
                  <a:pt x="330" y="0"/>
                </a:lnTo>
                <a:lnTo>
                  <a:pt x="356" y="2"/>
                </a:lnTo>
                <a:lnTo>
                  <a:pt x="381" y="6"/>
                </a:lnTo>
                <a:lnTo>
                  <a:pt x="406" y="12"/>
                </a:lnTo>
                <a:lnTo>
                  <a:pt x="430" y="20"/>
                </a:lnTo>
                <a:lnTo>
                  <a:pt x="454" y="30"/>
                </a:lnTo>
                <a:lnTo>
                  <a:pt x="477" y="42"/>
                </a:lnTo>
                <a:lnTo>
                  <a:pt x="498" y="56"/>
                </a:lnTo>
                <a:lnTo>
                  <a:pt x="518" y="71"/>
                </a:lnTo>
                <a:lnTo>
                  <a:pt x="538" y="88"/>
                </a:lnTo>
                <a:lnTo>
                  <a:pt x="556" y="107"/>
                </a:lnTo>
                <a:lnTo>
                  <a:pt x="571" y="127"/>
                </a:lnTo>
                <a:lnTo>
                  <a:pt x="586" y="147"/>
                </a:lnTo>
                <a:lnTo>
                  <a:pt x="598" y="169"/>
                </a:lnTo>
                <a:lnTo>
                  <a:pt x="610" y="192"/>
                </a:lnTo>
                <a:lnTo>
                  <a:pt x="619" y="216"/>
                </a:lnTo>
                <a:lnTo>
                  <a:pt x="627" y="241"/>
                </a:lnTo>
                <a:lnTo>
                  <a:pt x="631" y="266"/>
                </a:lnTo>
                <a:lnTo>
                  <a:pt x="634" y="292"/>
                </a:lnTo>
                <a:lnTo>
                  <a:pt x="635" y="317"/>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371" name="Freeform 115">
            <a:extLst>
              <a:ext uri="{FF2B5EF4-FFF2-40B4-BE49-F238E27FC236}">
                <a16:creationId xmlns:a16="http://schemas.microsoft.com/office/drawing/2014/main" id="{A04B6589-8201-389A-2E2D-EA696BFC765E}"/>
              </a:ext>
            </a:extLst>
          </p:cNvPr>
          <p:cNvSpPr>
            <a:spLocks/>
          </p:cNvSpPr>
          <p:nvPr/>
        </p:nvSpPr>
        <p:spPr bwMode="auto">
          <a:xfrm>
            <a:off x="2239332" y="3177528"/>
            <a:ext cx="252413" cy="251222"/>
          </a:xfrm>
          <a:custGeom>
            <a:avLst/>
            <a:gdLst>
              <a:gd name="T0" fmla="*/ 177811113 w 636"/>
              <a:gd name="T1" fmla="*/ 95720007 h 635"/>
              <a:gd name="T2" fmla="*/ 175571150 w 636"/>
              <a:gd name="T3" fmla="*/ 109632799 h 635"/>
              <a:gd name="T4" fmla="*/ 170810767 w 636"/>
              <a:gd name="T5" fmla="*/ 123267071 h 635"/>
              <a:gd name="T6" fmla="*/ 164090350 w 636"/>
              <a:gd name="T7" fmla="*/ 135788847 h 635"/>
              <a:gd name="T8" fmla="*/ 155689829 w 636"/>
              <a:gd name="T9" fmla="*/ 147197073 h 635"/>
              <a:gd name="T10" fmla="*/ 145329275 w 636"/>
              <a:gd name="T11" fmla="*/ 156936291 h 635"/>
              <a:gd name="T12" fmla="*/ 133568017 w 636"/>
              <a:gd name="T13" fmla="*/ 165283966 h 635"/>
              <a:gd name="T14" fmla="*/ 120687571 w 636"/>
              <a:gd name="T15" fmla="*/ 171127075 h 635"/>
              <a:gd name="T16" fmla="*/ 106686879 w 636"/>
              <a:gd name="T17" fmla="*/ 175301176 h 635"/>
              <a:gd name="T18" fmla="*/ 92685658 w 636"/>
              <a:gd name="T19" fmla="*/ 176692191 h 635"/>
              <a:gd name="T20" fmla="*/ 78405038 w 636"/>
              <a:gd name="T21" fmla="*/ 176135680 h 635"/>
              <a:gd name="T22" fmla="*/ 64123887 w 636"/>
              <a:gd name="T23" fmla="*/ 173631641 h 635"/>
              <a:gd name="T24" fmla="*/ 50683054 w 636"/>
              <a:gd name="T25" fmla="*/ 168344516 h 635"/>
              <a:gd name="T26" fmla="*/ 38642396 w 636"/>
              <a:gd name="T27" fmla="*/ 161388384 h 635"/>
              <a:gd name="T28" fmla="*/ 27441525 w 636"/>
              <a:gd name="T29" fmla="*/ 152484197 h 635"/>
              <a:gd name="T30" fmla="*/ 17921288 w 636"/>
              <a:gd name="T31" fmla="*/ 141631956 h 635"/>
              <a:gd name="T32" fmla="*/ 10360554 w 636"/>
              <a:gd name="T33" fmla="*/ 129388699 h 635"/>
              <a:gd name="T34" fmla="*/ 4760383 w 636"/>
              <a:gd name="T35" fmla="*/ 116588931 h 635"/>
              <a:gd name="T36" fmla="*/ 1120246 w 636"/>
              <a:gd name="T37" fmla="*/ 102676139 h 635"/>
              <a:gd name="T38" fmla="*/ 0 w 636"/>
              <a:gd name="T39" fmla="*/ 88485355 h 635"/>
              <a:gd name="T40" fmla="*/ 1120246 w 636"/>
              <a:gd name="T41" fmla="*/ 74294044 h 635"/>
              <a:gd name="T42" fmla="*/ 4760383 w 636"/>
              <a:gd name="T43" fmla="*/ 60659772 h 635"/>
              <a:gd name="T44" fmla="*/ 10360554 w 636"/>
              <a:gd name="T45" fmla="*/ 47303492 h 635"/>
              <a:gd name="T46" fmla="*/ 17921288 w 636"/>
              <a:gd name="T47" fmla="*/ 35338227 h 635"/>
              <a:gd name="T48" fmla="*/ 27441525 w 636"/>
              <a:gd name="T49" fmla="*/ 24764506 h 635"/>
              <a:gd name="T50" fmla="*/ 38642396 w 636"/>
              <a:gd name="T51" fmla="*/ 15582327 h 635"/>
              <a:gd name="T52" fmla="*/ 50683054 w 636"/>
              <a:gd name="T53" fmla="*/ 8625667 h 635"/>
              <a:gd name="T54" fmla="*/ 64123887 w 636"/>
              <a:gd name="T55" fmla="*/ 3617062 h 635"/>
              <a:gd name="T56" fmla="*/ 78405038 w 636"/>
              <a:gd name="T57" fmla="*/ 556512 h 635"/>
              <a:gd name="T58" fmla="*/ 92685658 w 636"/>
              <a:gd name="T59" fmla="*/ 0 h 635"/>
              <a:gd name="T60" fmla="*/ 106686879 w 636"/>
              <a:gd name="T61" fmla="*/ 1669535 h 635"/>
              <a:gd name="T62" fmla="*/ 120687571 w 636"/>
              <a:gd name="T63" fmla="*/ 5843109 h 635"/>
              <a:gd name="T64" fmla="*/ 133568017 w 636"/>
              <a:gd name="T65" fmla="*/ 11964737 h 635"/>
              <a:gd name="T66" fmla="*/ 145329275 w 636"/>
              <a:gd name="T67" fmla="*/ 20034420 h 635"/>
              <a:gd name="T68" fmla="*/ 155689829 w 636"/>
              <a:gd name="T69" fmla="*/ 29773111 h 635"/>
              <a:gd name="T70" fmla="*/ 164090350 w 636"/>
              <a:gd name="T71" fmla="*/ 41181864 h 635"/>
              <a:gd name="T72" fmla="*/ 170810767 w 636"/>
              <a:gd name="T73" fmla="*/ 53981632 h 635"/>
              <a:gd name="T74" fmla="*/ 175571150 w 636"/>
              <a:gd name="T75" fmla="*/ 67337912 h 635"/>
              <a:gd name="T76" fmla="*/ 177811113 w 636"/>
              <a:gd name="T77" fmla="*/ 81528696 h 6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36" h="635">
                <a:moveTo>
                  <a:pt x="636" y="318"/>
                </a:moveTo>
                <a:lnTo>
                  <a:pt x="635" y="344"/>
                </a:lnTo>
                <a:lnTo>
                  <a:pt x="632" y="369"/>
                </a:lnTo>
                <a:lnTo>
                  <a:pt x="627" y="394"/>
                </a:lnTo>
                <a:lnTo>
                  <a:pt x="619" y="419"/>
                </a:lnTo>
                <a:lnTo>
                  <a:pt x="610" y="443"/>
                </a:lnTo>
                <a:lnTo>
                  <a:pt x="600" y="465"/>
                </a:lnTo>
                <a:lnTo>
                  <a:pt x="586" y="488"/>
                </a:lnTo>
                <a:lnTo>
                  <a:pt x="572" y="509"/>
                </a:lnTo>
                <a:lnTo>
                  <a:pt x="556" y="529"/>
                </a:lnTo>
                <a:lnTo>
                  <a:pt x="538" y="548"/>
                </a:lnTo>
                <a:lnTo>
                  <a:pt x="519" y="564"/>
                </a:lnTo>
                <a:lnTo>
                  <a:pt x="499" y="580"/>
                </a:lnTo>
                <a:lnTo>
                  <a:pt x="477" y="594"/>
                </a:lnTo>
                <a:lnTo>
                  <a:pt x="454" y="605"/>
                </a:lnTo>
                <a:lnTo>
                  <a:pt x="431" y="615"/>
                </a:lnTo>
                <a:lnTo>
                  <a:pt x="406" y="624"/>
                </a:lnTo>
                <a:lnTo>
                  <a:pt x="381" y="630"/>
                </a:lnTo>
                <a:lnTo>
                  <a:pt x="356" y="633"/>
                </a:lnTo>
                <a:lnTo>
                  <a:pt x="331" y="635"/>
                </a:lnTo>
                <a:lnTo>
                  <a:pt x="305" y="635"/>
                </a:lnTo>
                <a:lnTo>
                  <a:pt x="280" y="633"/>
                </a:lnTo>
                <a:lnTo>
                  <a:pt x="254" y="630"/>
                </a:lnTo>
                <a:lnTo>
                  <a:pt x="229" y="624"/>
                </a:lnTo>
                <a:lnTo>
                  <a:pt x="205" y="615"/>
                </a:lnTo>
                <a:lnTo>
                  <a:pt x="181" y="605"/>
                </a:lnTo>
                <a:lnTo>
                  <a:pt x="159" y="594"/>
                </a:lnTo>
                <a:lnTo>
                  <a:pt x="138" y="580"/>
                </a:lnTo>
                <a:lnTo>
                  <a:pt x="117" y="564"/>
                </a:lnTo>
                <a:lnTo>
                  <a:pt x="98" y="548"/>
                </a:lnTo>
                <a:lnTo>
                  <a:pt x="80" y="529"/>
                </a:lnTo>
                <a:lnTo>
                  <a:pt x="64" y="509"/>
                </a:lnTo>
                <a:lnTo>
                  <a:pt x="49" y="488"/>
                </a:lnTo>
                <a:lnTo>
                  <a:pt x="37" y="465"/>
                </a:lnTo>
                <a:lnTo>
                  <a:pt x="25" y="443"/>
                </a:lnTo>
                <a:lnTo>
                  <a:pt x="17" y="419"/>
                </a:lnTo>
                <a:lnTo>
                  <a:pt x="10" y="394"/>
                </a:lnTo>
                <a:lnTo>
                  <a:pt x="4" y="369"/>
                </a:lnTo>
                <a:lnTo>
                  <a:pt x="1" y="344"/>
                </a:lnTo>
                <a:lnTo>
                  <a:pt x="0" y="318"/>
                </a:lnTo>
                <a:lnTo>
                  <a:pt x="1" y="293"/>
                </a:lnTo>
                <a:lnTo>
                  <a:pt x="4" y="267"/>
                </a:lnTo>
                <a:lnTo>
                  <a:pt x="10" y="242"/>
                </a:lnTo>
                <a:lnTo>
                  <a:pt x="17" y="218"/>
                </a:lnTo>
                <a:lnTo>
                  <a:pt x="25" y="194"/>
                </a:lnTo>
                <a:lnTo>
                  <a:pt x="37" y="170"/>
                </a:lnTo>
                <a:lnTo>
                  <a:pt x="49" y="148"/>
                </a:lnTo>
                <a:lnTo>
                  <a:pt x="64" y="127"/>
                </a:lnTo>
                <a:lnTo>
                  <a:pt x="80" y="107"/>
                </a:lnTo>
                <a:lnTo>
                  <a:pt x="98" y="89"/>
                </a:lnTo>
                <a:lnTo>
                  <a:pt x="117" y="72"/>
                </a:lnTo>
                <a:lnTo>
                  <a:pt x="138" y="56"/>
                </a:lnTo>
                <a:lnTo>
                  <a:pt x="159" y="43"/>
                </a:lnTo>
                <a:lnTo>
                  <a:pt x="181" y="31"/>
                </a:lnTo>
                <a:lnTo>
                  <a:pt x="205" y="21"/>
                </a:lnTo>
                <a:lnTo>
                  <a:pt x="229" y="13"/>
                </a:lnTo>
                <a:lnTo>
                  <a:pt x="254" y="6"/>
                </a:lnTo>
                <a:lnTo>
                  <a:pt x="280" y="2"/>
                </a:lnTo>
                <a:lnTo>
                  <a:pt x="305" y="0"/>
                </a:lnTo>
                <a:lnTo>
                  <a:pt x="331" y="0"/>
                </a:lnTo>
                <a:lnTo>
                  <a:pt x="356" y="2"/>
                </a:lnTo>
                <a:lnTo>
                  <a:pt x="381" y="6"/>
                </a:lnTo>
                <a:lnTo>
                  <a:pt x="406" y="13"/>
                </a:lnTo>
                <a:lnTo>
                  <a:pt x="431" y="21"/>
                </a:lnTo>
                <a:lnTo>
                  <a:pt x="454" y="31"/>
                </a:lnTo>
                <a:lnTo>
                  <a:pt x="477" y="43"/>
                </a:lnTo>
                <a:lnTo>
                  <a:pt x="499" y="56"/>
                </a:lnTo>
                <a:lnTo>
                  <a:pt x="519" y="72"/>
                </a:lnTo>
                <a:lnTo>
                  <a:pt x="538" y="89"/>
                </a:lnTo>
                <a:lnTo>
                  <a:pt x="556" y="107"/>
                </a:lnTo>
                <a:lnTo>
                  <a:pt x="572" y="127"/>
                </a:lnTo>
                <a:lnTo>
                  <a:pt x="586" y="148"/>
                </a:lnTo>
                <a:lnTo>
                  <a:pt x="600" y="170"/>
                </a:lnTo>
                <a:lnTo>
                  <a:pt x="610" y="194"/>
                </a:lnTo>
                <a:lnTo>
                  <a:pt x="619" y="218"/>
                </a:lnTo>
                <a:lnTo>
                  <a:pt x="627" y="242"/>
                </a:lnTo>
                <a:lnTo>
                  <a:pt x="632" y="267"/>
                </a:lnTo>
                <a:lnTo>
                  <a:pt x="635" y="293"/>
                </a:lnTo>
                <a:lnTo>
                  <a:pt x="636" y="318"/>
                </a:lnTo>
                <a:close/>
              </a:path>
            </a:pathLst>
          </a:custGeom>
          <a:solidFill>
            <a:srgbClr val="A50069"/>
          </a:solidFill>
          <a:ln>
            <a:noFill/>
          </a:ln>
        </p:spPr>
        <p:txBody>
          <a:bodyPr/>
          <a:lstStyle/>
          <a:p>
            <a:endParaRPr lang="en-US"/>
          </a:p>
        </p:txBody>
      </p:sp>
      <p:sp>
        <p:nvSpPr>
          <p:cNvPr id="480372" name="Freeform 116">
            <a:extLst>
              <a:ext uri="{FF2B5EF4-FFF2-40B4-BE49-F238E27FC236}">
                <a16:creationId xmlns:a16="http://schemas.microsoft.com/office/drawing/2014/main" id="{C830C558-B321-0FF0-84E7-0471C518336D}"/>
              </a:ext>
            </a:extLst>
          </p:cNvPr>
          <p:cNvSpPr>
            <a:spLocks/>
          </p:cNvSpPr>
          <p:nvPr/>
        </p:nvSpPr>
        <p:spPr bwMode="auto">
          <a:xfrm>
            <a:off x="2239332" y="3177528"/>
            <a:ext cx="252413" cy="251222"/>
          </a:xfrm>
          <a:custGeom>
            <a:avLst/>
            <a:gdLst>
              <a:gd name="T0" fmla="*/ 177811113 w 636"/>
              <a:gd name="T1" fmla="*/ 95720007 h 635"/>
              <a:gd name="T2" fmla="*/ 175571150 w 636"/>
              <a:gd name="T3" fmla="*/ 109632799 h 635"/>
              <a:gd name="T4" fmla="*/ 170810767 w 636"/>
              <a:gd name="T5" fmla="*/ 123267071 h 635"/>
              <a:gd name="T6" fmla="*/ 164090350 w 636"/>
              <a:gd name="T7" fmla="*/ 135788847 h 635"/>
              <a:gd name="T8" fmla="*/ 155689829 w 636"/>
              <a:gd name="T9" fmla="*/ 147197073 h 635"/>
              <a:gd name="T10" fmla="*/ 145329275 w 636"/>
              <a:gd name="T11" fmla="*/ 156936291 h 635"/>
              <a:gd name="T12" fmla="*/ 133568017 w 636"/>
              <a:gd name="T13" fmla="*/ 165283966 h 635"/>
              <a:gd name="T14" fmla="*/ 120687571 w 636"/>
              <a:gd name="T15" fmla="*/ 171127075 h 635"/>
              <a:gd name="T16" fmla="*/ 106686879 w 636"/>
              <a:gd name="T17" fmla="*/ 175301176 h 635"/>
              <a:gd name="T18" fmla="*/ 92685658 w 636"/>
              <a:gd name="T19" fmla="*/ 176692191 h 635"/>
              <a:gd name="T20" fmla="*/ 78405038 w 636"/>
              <a:gd name="T21" fmla="*/ 176135680 h 635"/>
              <a:gd name="T22" fmla="*/ 64123887 w 636"/>
              <a:gd name="T23" fmla="*/ 173631641 h 635"/>
              <a:gd name="T24" fmla="*/ 50683054 w 636"/>
              <a:gd name="T25" fmla="*/ 168344516 h 635"/>
              <a:gd name="T26" fmla="*/ 38642396 w 636"/>
              <a:gd name="T27" fmla="*/ 161388384 h 635"/>
              <a:gd name="T28" fmla="*/ 27441525 w 636"/>
              <a:gd name="T29" fmla="*/ 152484197 h 635"/>
              <a:gd name="T30" fmla="*/ 17921288 w 636"/>
              <a:gd name="T31" fmla="*/ 141631956 h 635"/>
              <a:gd name="T32" fmla="*/ 10360554 w 636"/>
              <a:gd name="T33" fmla="*/ 129388699 h 635"/>
              <a:gd name="T34" fmla="*/ 4760383 w 636"/>
              <a:gd name="T35" fmla="*/ 116588931 h 635"/>
              <a:gd name="T36" fmla="*/ 1120246 w 636"/>
              <a:gd name="T37" fmla="*/ 102676139 h 635"/>
              <a:gd name="T38" fmla="*/ 0 w 636"/>
              <a:gd name="T39" fmla="*/ 88485355 h 635"/>
              <a:gd name="T40" fmla="*/ 1120246 w 636"/>
              <a:gd name="T41" fmla="*/ 74294044 h 635"/>
              <a:gd name="T42" fmla="*/ 4760383 w 636"/>
              <a:gd name="T43" fmla="*/ 60659772 h 635"/>
              <a:gd name="T44" fmla="*/ 10360554 w 636"/>
              <a:gd name="T45" fmla="*/ 47303492 h 635"/>
              <a:gd name="T46" fmla="*/ 17921288 w 636"/>
              <a:gd name="T47" fmla="*/ 35338227 h 635"/>
              <a:gd name="T48" fmla="*/ 27441525 w 636"/>
              <a:gd name="T49" fmla="*/ 24764506 h 635"/>
              <a:gd name="T50" fmla="*/ 38642396 w 636"/>
              <a:gd name="T51" fmla="*/ 15582327 h 635"/>
              <a:gd name="T52" fmla="*/ 50683054 w 636"/>
              <a:gd name="T53" fmla="*/ 8625667 h 635"/>
              <a:gd name="T54" fmla="*/ 64123887 w 636"/>
              <a:gd name="T55" fmla="*/ 3617062 h 635"/>
              <a:gd name="T56" fmla="*/ 78405038 w 636"/>
              <a:gd name="T57" fmla="*/ 556512 h 635"/>
              <a:gd name="T58" fmla="*/ 92685658 w 636"/>
              <a:gd name="T59" fmla="*/ 0 h 635"/>
              <a:gd name="T60" fmla="*/ 106686879 w 636"/>
              <a:gd name="T61" fmla="*/ 1669535 h 635"/>
              <a:gd name="T62" fmla="*/ 120687571 w 636"/>
              <a:gd name="T63" fmla="*/ 5843109 h 635"/>
              <a:gd name="T64" fmla="*/ 133568017 w 636"/>
              <a:gd name="T65" fmla="*/ 11964737 h 635"/>
              <a:gd name="T66" fmla="*/ 145329275 w 636"/>
              <a:gd name="T67" fmla="*/ 20034420 h 635"/>
              <a:gd name="T68" fmla="*/ 155689829 w 636"/>
              <a:gd name="T69" fmla="*/ 29773111 h 635"/>
              <a:gd name="T70" fmla="*/ 164090350 w 636"/>
              <a:gd name="T71" fmla="*/ 41181864 h 635"/>
              <a:gd name="T72" fmla="*/ 170810767 w 636"/>
              <a:gd name="T73" fmla="*/ 53981632 h 635"/>
              <a:gd name="T74" fmla="*/ 175571150 w 636"/>
              <a:gd name="T75" fmla="*/ 67337912 h 635"/>
              <a:gd name="T76" fmla="*/ 177811113 w 636"/>
              <a:gd name="T77" fmla="*/ 81528696 h 6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36" h="635">
                <a:moveTo>
                  <a:pt x="636" y="318"/>
                </a:moveTo>
                <a:lnTo>
                  <a:pt x="635" y="344"/>
                </a:lnTo>
                <a:lnTo>
                  <a:pt x="632" y="369"/>
                </a:lnTo>
                <a:lnTo>
                  <a:pt x="627" y="394"/>
                </a:lnTo>
                <a:lnTo>
                  <a:pt x="619" y="419"/>
                </a:lnTo>
                <a:lnTo>
                  <a:pt x="610" y="443"/>
                </a:lnTo>
                <a:lnTo>
                  <a:pt x="600" y="465"/>
                </a:lnTo>
                <a:lnTo>
                  <a:pt x="586" y="488"/>
                </a:lnTo>
                <a:lnTo>
                  <a:pt x="572" y="509"/>
                </a:lnTo>
                <a:lnTo>
                  <a:pt x="556" y="529"/>
                </a:lnTo>
                <a:lnTo>
                  <a:pt x="538" y="548"/>
                </a:lnTo>
                <a:lnTo>
                  <a:pt x="519" y="564"/>
                </a:lnTo>
                <a:lnTo>
                  <a:pt x="499" y="580"/>
                </a:lnTo>
                <a:lnTo>
                  <a:pt x="477" y="594"/>
                </a:lnTo>
                <a:lnTo>
                  <a:pt x="454" y="605"/>
                </a:lnTo>
                <a:lnTo>
                  <a:pt x="431" y="615"/>
                </a:lnTo>
                <a:lnTo>
                  <a:pt x="406" y="624"/>
                </a:lnTo>
                <a:lnTo>
                  <a:pt x="381" y="630"/>
                </a:lnTo>
                <a:lnTo>
                  <a:pt x="356" y="633"/>
                </a:lnTo>
                <a:lnTo>
                  <a:pt x="331" y="635"/>
                </a:lnTo>
                <a:lnTo>
                  <a:pt x="305" y="635"/>
                </a:lnTo>
                <a:lnTo>
                  <a:pt x="280" y="633"/>
                </a:lnTo>
                <a:lnTo>
                  <a:pt x="254" y="630"/>
                </a:lnTo>
                <a:lnTo>
                  <a:pt x="229" y="624"/>
                </a:lnTo>
                <a:lnTo>
                  <a:pt x="205" y="615"/>
                </a:lnTo>
                <a:lnTo>
                  <a:pt x="181" y="605"/>
                </a:lnTo>
                <a:lnTo>
                  <a:pt x="159" y="594"/>
                </a:lnTo>
                <a:lnTo>
                  <a:pt x="138" y="580"/>
                </a:lnTo>
                <a:lnTo>
                  <a:pt x="117" y="564"/>
                </a:lnTo>
                <a:lnTo>
                  <a:pt x="98" y="548"/>
                </a:lnTo>
                <a:lnTo>
                  <a:pt x="80" y="529"/>
                </a:lnTo>
                <a:lnTo>
                  <a:pt x="64" y="509"/>
                </a:lnTo>
                <a:lnTo>
                  <a:pt x="49" y="488"/>
                </a:lnTo>
                <a:lnTo>
                  <a:pt x="37" y="465"/>
                </a:lnTo>
                <a:lnTo>
                  <a:pt x="25" y="443"/>
                </a:lnTo>
                <a:lnTo>
                  <a:pt x="17" y="419"/>
                </a:lnTo>
                <a:lnTo>
                  <a:pt x="10" y="394"/>
                </a:lnTo>
                <a:lnTo>
                  <a:pt x="4" y="369"/>
                </a:lnTo>
                <a:lnTo>
                  <a:pt x="1" y="344"/>
                </a:lnTo>
                <a:lnTo>
                  <a:pt x="0" y="318"/>
                </a:lnTo>
                <a:lnTo>
                  <a:pt x="1" y="293"/>
                </a:lnTo>
                <a:lnTo>
                  <a:pt x="4" y="267"/>
                </a:lnTo>
                <a:lnTo>
                  <a:pt x="10" y="242"/>
                </a:lnTo>
                <a:lnTo>
                  <a:pt x="17" y="218"/>
                </a:lnTo>
                <a:lnTo>
                  <a:pt x="25" y="194"/>
                </a:lnTo>
                <a:lnTo>
                  <a:pt x="37" y="170"/>
                </a:lnTo>
                <a:lnTo>
                  <a:pt x="49" y="148"/>
                </a:lnTo>
                <a:lnTo>
                  <a:pt x="64" y="127"/>
                </a:lnTo>
                <a:lnTo>
                  <a:pt x="80" y="107"/>
                </a:lnTo>
                <a:lnTo>
                  <a:pt x="98" y="89"/>
                </a:lnTo>
                <a:lnTo>
                  <a:pt x="117" y="72"/>
                </a:lnTo>
                <a:lnTo>
                  <a:pt x="138" y="56"/>
                </a:lnTo>
                <a:lnTo>
                  <a:pt x="159" y="43"/>
                </a:lnTo>
                <a:lnTo>
                  <a:pt x="181" y="31"/>
                </a:lnTo>
                <a:lnTo>
                  <a:pt x="205" y="21"/>
                </a:lnTo>
                <a:lnTo>
                  <a:pt x="229" y="13"/>
                </a:lnTo>
                <a:lnTo>
                  <a:pt x="254" y="6"/>
                </a:lnTo>
                <a:lnTo>
                  <a:pt x="280" y="2"/>
                </a:lnTo>
                <a:lnTo>
                  <a:pt x="305" y="0"/>
                </a:lnTo>
                <a:lnTo>
                  <a:pt x="331" y="0"/>
                </a:lnTo>
                <a:lnTo>
                  <a:pt x="356" y="2"/>
                </a:lnTo>
                <a:lnTo>
                  <a:pt x="381" y="6"/>
                </a:lnTo>
                <a:lnTo>
                  <a:pt x="406" y="13"/>
                </a:lnTo>
                <a:lnTo>
                  <a:pt x="431" y="21"/>
                </a:lnTo>
                <a:lnTo>
                  <a:pt x="454" y="31"/>
                </a:lnTo>
                <a:lnTo>
                  <a:pt x="477" y="43"/>
                </a:lnTo>
                <a:lnTo>
                  <a:pt x="499" y="56"/>
                </a:lnTo>
                <a:lnTo>
                  <a:pt x="519" y="72"/>
                </a:lnTo>
                <a:lnTo>
                  <a:pt x="538" y="89"/>
                </a:lnTo>
                <a:lnTo>
                  <a:pt x="556" y="107"/>
                </a:lnTo>
                <a:lnTo>
                  <a:pt x="572" y="127"/>
                </a:lnTo>
                <a:lnTo>
                  <a:pt x="586" y="148"/>
                </a:lnTo>
                <a:lnTo>
                  <a:pt x="600" y="170"/>
                </a:lnTo>
                <a:lnTo>
                  <a:pt x="610" y="194"/>
                </a:lnTo>
                <a:lnTo>
                  <a:pt x="619" y="218"/>
                </a:lnTo>
                <a:lnTo>
                  <a:pt x="627" y="242"/>
                </a:lnTo>
                <a:lnTo>
                  <a:pt x="632" y="267"/>
                </a:lnTo>
                <a:lnTo>
                  <a:pt x="635" y="293"/>
                </a:lnTo>
                <a:lnTo>
                  <a:pt x="636" y="318"/>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373" name="Freeform 117">
            <a:extLst>
              <a:ext uri="{FF2B5EF4-FFF2-40B4-BE49-F238E27FC236}">
                <a16:creationId xmlns:a16="http://schemas.microsoft.com/office/drawing/2014/main" id="{AA740F94-9881-84ED-0276-34CA0866B9A0}"/>
              </a:ext>
            </a:extLst>
          </p:cNvPr>
          <p:cNvSpPr>
            <a:spLocks/>
          </p:cNvSpPr>
          <p:nvPr/>
        </p:nvSpPr>
        <p:spPr bwMode="auto">
          <a:xfrm>
            <a:off x="1213014" y="2903685"/>
            <a:ext cx="252413" cy="252413"/>
          </a:xfrm>
          <a:custGeom>
            <a:avLst/>
            <a:gdLst>
              <a:gd name="T0" fmla="*/ 177811113 w 636"/>
              <a:gd name="T1" fmla="*/ 96629600 h 635"/>
              <a:gd name="T2" fmla="*/ 175290692 w 636"/>
              <a:gd name="T3" fmla="*/ 110393700 h 635"/>
              <a:gd name="T4" fmla="*/ 171090696 w 636"/>
              <a:gd name="T5" fmla="*/ 124157800 h 635"/>
              <a:gd name="T6" fmla="*/ 164370279 w 636"/>
              <a:gd name="T7" fmla="*/ 137079200 h 635"/>
              <a:gd name="T8" fmla="*/ 155409900 w 636"/>
              <a:gd name="T9" fmla="*/ 148596100 h 635"/>
              <a:gd name="T10" fmla="*/ 145329275 w 636"/>
              <a:gd name="T11" fmla="*/ 158427600 h 635"/>
              <a:gd name="T12" fmla="*/ 133288087 w 636"/>
              <a:gd name="T13" fmla="*/ 166573700 h 635"/>
              <a:gd name="T14" fmla="*/ 120687571 w 636"/>
              <a:gd name="T15" fmla="*/ 172753500 h 635"/>
              <a:gd name="T16" fmla="*/ 106966808 w 636"/>
              <a:gd name="T17" fmla="*/ 176686100 h 635"/>
              <a:gd name="T18" fmla="*/ 92685658 w 636"/>
              <a:gd name="T19" fmla="*/ 178371500 h 635"/>
              <a:gd name="T20" fmla="*/ 78405038 w 636"/>
              <a:gd name="T21" fmla="*/ 177809700 h 635"/>
              <a:gd name="T22" fmla="*/ 64403817 w 636"/>
              <a:gd name="T23" fmla="*/ 175281600 h 635"/>
              <a:gd name="T24" fmla="*/ 50962983 w 636"/>
              <a:gd name="T25" fmla="*/ 169944500 h 635"/>
              <a:gd name="T26" fmla="*/ 38362467 w 636"/>
              <a:gd name="T27" fmla="*/ 162922000 h 635"/>
              <a:gd name="T28" fmla="*/ 27161596 w 636"/>
              <a:gd name="T29" fmla="*/ 153933200 h 635"/>
              <a:gd name="T30" fmla="*/ 17921288 w 636"/>
              <a:gd name="T31" fmla="*/ 142978100 h 635"/>
              <a:gd name="T32" fmla="*/ 10080625 w 636"/>
              <a:gd name="T33" fmla="*/ 130618500 h 635"/>
              <a:gd name="T34" fmla="*/ 4480454 w 636"/>
              <a:gd name="T35" fmla="*/ 117416200 h 635"/>
              <a:gd name="T36" fmla="*/ 1120246 w 636"/>
              <a:gd name="T37" fmla="*/ 103371200 h 635"/>
              <a:gd name="T38" fmla="*/ 0 w 636"/>
              <a:gd name="T39" fmla="*/ 89045300 h 635"/>
              <a:gd name="T40" fmla="*/ 1120246 w 636"/>
              <a:gd name="T41" fmla="*/ 74719400 h 635"/>
              <a:gd name="T42" fmla="*/ 4480454 w 636"/>
              <a:gd name="T43" fmla="*/ 61236200 h 635"/>
              <a:gd name="T44" fmla="*/ 10080625 w 636"/>
              <a:gd name="T45" fmla="*/ 47753000 h 635"/>
              <a:gd name="T46" fmla="*/ 17921288 w 636"/>
              <a:gd name="T47" fmla="*/ 35674300 h 635"/>
              <a:gd name="T48" fmla="*/ 27161596 w 636"/>
              <a:gd name="T49" fmla="*/ 24719200 h 635"/>
              <a:gd name="T50" fmla="*/ 38362467 w 636"/>
              <a:gd name="T51" fmla="*/ 15730400 h 635"/>
              <a:gd name="T52" fmla="*/ 50962983 w 636"/>
              <a:gd name="T53" fmla="*/ 8427000 h 635"/>
              <a:gd name="T54" fmla="*/ 64403817 w 636"/>
              <a:gd name="T55" fmla="*/ 3370800 h 635"/>
              <a:gd name="T56" fmla="*/ 78405038 w 636"/>
              <a:gd name="T57" fmla="*/ 561800 h 635"/>
              <a:gd name="T58" fmla="*/ 92685658 w 636"/>
              <a:gd name="T59" fmla="*/ 0 h 635"/>
              <a:gd name="T60" fmla="*/ 106966808 w 636"/>
              <a:gd name="T61" fmla="*/ 1685400 h 635"/>
              <a:gd name="T62" fmla="*/ 120687571 w 636"/>
              <a:gd name="T63" fmla="*/ 5898900 h 635"/>
              <a:gd name="T64" fmla="*/ 133288087 w 636"/>
              <a:gd name="T65" fmla="*/ 12078700 h 635"/>
              <a:gd name="T66" fmla="*/ 145329275 w 636"/>
              <a:gd name="T67" fmla="*/ 20224800 h 635"/>
              <a:gd name="T68" fmla="*/ 155409900 w 636"/>
              <a:gd name="T69" fmla="*/ 30056300 h 635"/>
              <a:gd name="T70" fmla="*/ 164370279 w 636"/>
              <a:gd name="T71" fmla="*/ 41573200 h 635"/>
              <a:gd name="T72" fmla="*/ 171090696 w 636"/>
              <a:gd name="T73" fmla="*/ 54494600 h 635"/>
              <a:gd name="T74" fmla="*/ 175290692 w 636"/>
              <a:gd name="T75" fmla="*/ 67696900 h 635"/>
              <a:gd name="T76" fmla="*/ 177811113 w 636"/>
              <a:gd name="T77" fmla="*/ 82303700 h 6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36" h="635">
                <a:moveTo>
                  <a:pt x="636" y="317"/>
                </a:moveTo>
                <a:lnTo>
                  <a:pt x="635" y="344"/>
                </a:lnTo>
                <a:lnTo>
                  <a:pt x="631" y="368"/>
                </a:lnTo>
                <a:lnTo>
                  <a:pt x="626" y="393"/>
                </a:lnTo>
                <a:lnTo>
                  <a:pt x="619" y="418"/>
                </a:lnTo>
                <a:lnTo>
                  <a:pt x="611" y="442"/>
                </a:lnTo>
                <a:lnTo>
                  <a:pt x="599" y="465"/>
                </a:lnTo>
                <a:lnTo>
                  <a:pt x="587" y="488"/>
                </a:lnTo>
                <a:lnTo>
                  <a:pt x="572" y="509"/>
                </a:lnTo>
                <a:lnTo>
                  <a:pt x="555" y="529"/>
                </a:lnTo>
                <a:lnTo>
                  <a:pt x="538" y="548"/>
                </a:lnTo>
                <a:lnTo>
                  <a:pt x="519" y="564"/>
                </a:lnTo>
                <a:lnTo>
                  <a:pt x="498" y="580"/>
                </a:lnTo>
                <a:lnTo>
                  <a:pt x="476" y="593"/>
                </a:lnTo>
                <a:lnTo>
                  <a:pt x="454" y="605"/>
                </a:lnTo>
                <a:lnTo>
                  <a:pt x="431" y="615"/>
                </a:lnTo>
                <a:lnTo>
                  <a:pt x="407" y="624"/>
                </a:lnTo>
                <a:lnTo>
                  <a:pt x="382" y="629"/>
                </a:lnTo>
                <a:lnTo>
                  <a:pt x="356" y="633"/>
                </a:lnTo>
                <a:lnTo>
                  <a:pt x="331" y="635"/>
                </a:lnTo>
                <a:lnTo>
                  <a:pt x="305" y="635"/>
                </a:lnTo>
                <a:lnTo>
                  <a:pt x="280" y="633"/>
                </a:lnTo>
                <a:lnTo>
                  <a:pt x="255" y="629"/>
                </a:lnTo>
                <a:lnTo>
                  <a:pt x="230" y="624"/>
                </a:lnTo>
                <a:lnTo>
                  <a:pt x="205" y="615"/>
                </a:lnTo>
                <a:lnTo>
                  <a:pt x="182" y="605"/>
                </a:lnTo>
                <a:lnTo>
                  <a:pt x="159" y="593"/>
                </a:lnTo>
                <a:lnTo>
                  <a:pt x="137" y="580"/>
                </a:lnTo>
                <a:lnTo>
                  <a:pt x="116" y="564"/>
                </a:lnTo>
                <a:lnTo>
                  <a:pt x="97" y="548"/>
                </a:lnTo>
                <a:lnTo>
                  <a:pt x="80" y="529"/>
                </a:lnTo>
                <a:lnTo>
                  <a:pt x="64" y="509"/>
                </a:lnTo>
                <a:lnTo>
                  <a:pt x="50" y="488"/>
                </a:lnTo>
                <a:lnTo>
                  <a:pt x="36" y="465"/>
                </a:lnTo>
                <a:lnTo>
                  <a:pt x="26" y="442"/>
                </a:lnTo>
                <a:lnTo>
                  <a:pt x="16" y="418"/>
                </a:lnTo>
                <a:lnTo>
                  <a:pt x="9" y="393"/>
                </a:lnTo>
                <a:lnTo>
                  <a:pt x="4" y="368"/>
                </a:lnTo>
                <a:lnTo>
                  <a:pt x="1" y="344"/>
                </a:lnTo>
                <a:lnTo>
                  <a:pt x="0" y="317"/>
                </a:lnTo>
                <a:lnTo>
                  <a:pt x="1" y="293"/>
                </a:lnTo>
                <a:lnTo>
                  <a:pt x="4" y="266"/>
                </a:lnTo>
                <a:lnTo>
                  <a:pt x="9" y="241"/>
                </a:lnTo>
                <a:lnTo>
                  <a:pt x="16" y="218"/>
                </a:lnTo>
                <a:lnTo>
                  <a:pt x="26" y="194"/>
                </a:lnTo>
                <a:lnTo>
                  <a:pt x="36" y="170"/>
                </a:lnTo>
                <a:lnTo>
                  <a:pt x="50" y="148"/>
                </a:lnTo>
                <a:lnTo>
                  <a:pt x="64" y="127"/>
                </a:lnTo>
                <a:lnTo>
                  <a:pt x="80" y="107"/>
                </a:lnTo>
                <a:lnTo>
                  <a:pt x="97" y="88"/>
                </a:lnTo>
                <a:lnTo>
                  <a:pt x="116" y="72"/>
                </a:lnTo>
                <a:lnTo>
                  <a:pt x="137" y="56"/>
                </a:lnTo>
                <a:lnTo>
                  <a:pt x="159" y="43"/>
                </a:lnTo>
                <a:lnTo>
                  <a:pt x="182" y="30"/>
                </a:lnTo>
                <a:lnTo>
                  <a:pt x="205" y="21"/>
                </a:lnTo>
                <a:lnTo>
                  <a:pt x="230" y="12"/>
                </a:lnTo>
                <a:lnTo>
                  <a:pt x="255" y="6"/>
                </a:lnTo>
                <a:lnTo>
                  <a:pt x="280" y="2"/>
                </a:lnTo>
                <a:lnTo>
                  <a:pt x="305" y="0"/>
                </a:lnTo>
                <a:lnTo>
                  <a:pt x="331" y="0"/>
                </a:lnTo>
                <a:lnTo>
                  <a:pt x="356" y="2"/>
                </a:lnTo>
                <a:lnTo>
                  <a:pt x="382" y="6"/>
                </a:lnTo>
                <a:lnTo>
                  <a:pt x="407" y="12"/>
                </a:lnTo>
                <a:lnTo>
                  <a:pt x="431" y="21"/>
                </a:lnTo>
                <a:lnTo>
                  <a:pt x="454" y="30"/>
                </a:lnTo>
                <a:lnTo>
                  <a:pt x="476" y="43"/>
                </a:lnTo>
                <a:lnTo>
                  <a:pt x="498" y="56"/>
                </a:lnTo>
                <a:lnTo>
                  <a:pt x="519" y="72"/>
                </a:lnTo>
                <a:lnTo>
                  <a:pt x="538" y="88"/>
                </a:lnTo>
                <a:lnTo>
                  <a:pt x="555" y="107"/>
                </a:lnTo>
                <a:lnTo>
                  <a:pt x="572" y="127"/>
                </a:lnTo>
                <a:lnTo>
                  <a:pt x="587" y="148"/>
                </a:lnTo>
                <a:lnTo>
                  <a:pt x="599" y="170"/>
                </a:lnTo>
                <a:lnTo>
                  <a:pt x="611" y="194"/>
                </a:lnTo>
                <a:lnTo>
                  <a:pt x="619" y="218"/>
                </a:lnTo>
                <a:lnTo>
                  <a:pt x="626" y="241"/>
                </a:lnTo>
                <a:lnTo>
                  <a:pt x="631" y="266"/>
                </a:lnTo>
                <a:lnTo>
                  <a:pt x="635" y="293"/>
                </a:lnTo>
                <a:lnTo>
                  <a:pt x="636" y="3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0374" name="Freeform 118">
            <a:extLst>
              <a:ext uri="{FF2B5EF4-FFF2-40B4-BE49-F238E27FC236}">
                <a16:creationId xmlns:a16="http://schemas.microsoft.com/office/drawing/2014/main" id="{2EE745E6-BC7D-F7DB-1992-243717DB2604}"/>
              </a:ext>
            </a:extLst>
          </p:cNvPr>
          <p:cNvSpPr>
            <a:spLocks/>
          </p:cNvSpPr>
          <p:nvPr/>
        </p:nvSpPr>
        <p:spPr bwMode="auto">
          <a:xfrm>
            <a:off x="1213014" y="2903685"/>
            <a:ext cx="252413" cy="252413"/>
          </a:xfrm>
          <a:custGeom>
            <a:avLst/>
            <a:gdLst>
              <a:gd name="T0" fmla="*/ 177811113 w 636"/>
              <a:gd name="T1" fmla="*/ 96629600 h 635"/>
              <a:gd name="T2" fmla="*/ 175290692 w 636"/>
              <a:gd name="T3" fmla="*/ 110393700 h 635"/>
              <a:gd name="T4" fmla="*/ 171090696 w 636"/>
              <a:gd name="T5" fmla="*/ 124157800 h 635"/>
              <a:gd name="T6" fmla="*/ 164370279 w 636"/>
              <a:gd name="T7" fmla="*/ 137079200 h 635"/>
              <a:gd name="T8" fmla="*/ 155409900 w 636"/>
              <a:gd name="T9" fmla="*/ 148596100 h 635"/>
              <a:gd name="T10" fmla="*/ 145329275 w 636"/>
              <a:gd name="T11" fmla="*/ 158427600 h 635"/>
              <a:gd name="T12" fmla="*/ 133288087 w 636"/>
              <a:gd name="T13" fmla="*/ 166573700 h 635"/>
              <a:gd name="T14" fmla="*/ 120687571 w 636"/>
              <a:gd name="T15" fmla="*/ 172753500 h 635"/>
              <a:gd name="T16" fmla="*/ 106966808 w 636"/>
              <a:gd name="T17" fmla="*/ 176686100 h 635"/>
              <a:gd name="T18" fmla="*/ 92685658 w 636"/>
              <a:gd name="T19" fmla="*/ 178371500 h 635"/>
              <a:gd name="T20" fmla="*/ 78405038 w 636"/>
              <a:gd name="T21" fmla="*/ 177809700 h 635"/>
              <a:gd name="T22" fmla="*/ 64403817 w 636"/>
              <a:gd name="T23" fmla="*/ 175281600 h 635"/>
              <a:gd name="T24" fmla="*/ 50962983 w 636"/>
              <a:gd name="T25" fmla="*/ 169944500 h 635"/>
              <a:gd name="T26" fmla="*/ 38362467 w 636"/>
              <a:gd name="T27" fmla="*/ 162922000 h 635"/>
              <a:gd name="T28" fmla="*/ 27161596 w 636"/>
              <a:gd name="T29" fmla="*/ 153933200 h 635"/>
              <a:gd name="T30" fmla="*/ 17921288 w 636"/>
              <a:gd name="T31" fmla="*/ 142978100 h 635"/>
              <a:gd name="T32" fmla="*/ 10080625 w 636"/>
              <a:gd name="T33" fmla="*/ 130618500 h 635"/>
              <a:gd name="T34" fmla="*/ 4480454 w 636"/>
              <a:gd name="T35" fmla="*/ 117416200 h 635"/>
              <a:gd name="T36" fmla="*/ 1120246 w 636"/>
              <a:gd name="T37" fmla="*/ 103371200 h 635"/>
              <a:gd name="T38" fmla="*/ 0 w 636"/>
              <a:gd name="T39" fmla="*/ 89045300 h 635"/>
              <a:gd name="T40" fmla="*/ 1120246 w 636"/>
              <a:gd name="T41" fmla="*/ 74719400 h 635"/>
              <a:gd name="T42" fmla="*/ 4480454 w 636"/>
              <a:gd name="T43" fmla="*/ 61236200 h 635"/>
              <a:gd name="T44" fmla="*/ 10080625 w 636"/>
              <a:gd name="T45" fmla="*/ 47753000 h 635"/>
              <a:gd name="T46" fmla="*/ 17921288 w 636"/>
              <a:gd name="T47" fmla="*/ 35674300 h 635"/>
              <a:gd name="T48" fmla="*/ 27161596 w 636"/>
              <a:gd name="T49" fmla="*/ 24719200 h 635"/>
              <a:gd name="T50" fmla="*/ 38362467 w 636"/>
              <a:gd name="T51" fmla="*/ 15730400 h 635"/>
              <a:gd name="T52" fmla="*/ 50962983 w 636"/>
              <a:gd name="T53" fmla="*/ 8427000 h 635"/>
              <a:gd name="T54" fmla="*/ 64403817 w 636"/>
              <a:gd name="T55" fmla="*/ 3370800 h 635"/>
              <a:gd name="T56" fmla="*/ 78405038 w 636"/>
              <a:gd name="T57" fmla="*/ 561800 h 635"/>
              <a:gd name="T58" fmla="*/ 92685658 w 636"/>
              <a:gd name="T59" fmla="*/ 0 h 635"/>
              <a:gd name="T60" fmla="*/ 106966808 w 636"/>
              <a:gd name="T61" fmla="*/ 1685400 h 635"/>
              <a:gd name="T62" fmla="*/ 120687571 w 636"/>
              <a:gd name="T63" fmla="*/ 5898900 h 635"/>
              <a:gd name="T64" fmla="*/ 133288087 w 636"/>
              <a:gd name="T65" fmla="*/ 12078700 h 635"/>
              <a:gd name="T66" fmla="*/ 145329275 w 636"/>
              <a:gd name="T67" fmla="*/ 20224800 h 635"/>
              <a:gd name="T68" fmla="*/ 155409900 w 636"/>
              <a:gd name="T69" fmla="*/ 30056300 h 635"/>
              <a:gd name="T70" fmla="*/ 164370279 w 636"/>
              <a:gd name="T71" fmla="*/ 41573200 h 635"/>
              <a:gd name="T72" fmla="*/ 171090696 w 636"/>
              <a:gd name="T73" fmla="*/ 54494600 h 635"/>
              <a:gd name="T74" fmla="*/ 175290692 w 636"/>
              <a:gd name="T75" fmla="*/ 67696900 h 635"/>
              <a:gd name="T76" fmla="*/ 177811113 w 636"/>
              <a:gd name="T77" fmla="*/ 82303700 h 6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36" h="635">
                <a:moveTo>
                  <a:pt x="636" y="317"/>
                </a:moveTo>
                <a:lnTo>
                  <a:pt x="635" y="344"/>
                </a:lnTo>
                <a:lnTo>
                  <a:pt x="631" y="368"/>
                </a:lnTo>
                <a:lnTo>
                  <a:pt x="626" y="393"/>
                </a:lnTo>
                <a:lnTo>
                  <a:pt x="619" y="418"/>
                </a:lnTo>
                <a:lnTo>
                  <a:pt x="611" y="442"/>
                </a:lnTo>
                <a:lnTo>
                  <a:pt x="599" y="465"/>
                </a:lnTo>
                <a:lnTo>
                  <a:pt x="587" y="488"/>
                </a:lnTo>
                <a:lnTo>
                  <a:pt x="572" y="509"/>
                </a:lnTo>
                <a:lnTo>
                  <a:pt x="555" y="529"/>
                </a:lnTo>
                <a:lnTo>
                  <a:pt x="538" y="548"/>
                </a:lnTo>
                <a:lnTo>
                  <a:pt x="519" y="564"/>
                </a:lnTo>
                <a:lnTo>
                  <a:pt x="498" y="580"/>
                </a:lnTo>
                <a:lnTo>
                  <a:pt x="476" y="593"/>
                </a:lnTo>
                <a:lnTo>
                  <a:pt x="454" y="605"/>
                </a:lnTo>
                <a:lnTo>
                  <a:pt x="431" y="615"/>
                </a:lnTo>
                <a:lnTo>
                  <a:pt x="407" y="624"/>
                </a:lnTo>
                <a:lnTo>
                  <a:pt x="382" y="629"/>
                </a:lnTo>
                <a:lnTo>
                  <a:pt x="356" y="633"/>
                </a:lnTo>
                <a:lnTo>
                  <a:pt x="331" y="635"/>
                </a:lnTo>
                <a:lnTo>
                  <a:pt x="305" y="635"/>
                </a:lnTo>
                <a:lnTo>
                  <a:pt x="280" y="633"/>
                </a:lnTo>
                <a:lnTo>
                  <a:pt x="255" y="629"/>
                </a:lnTo>
                <a:lnTo>
                  <a:pt x="230" y="624"/>
                </a:lnTo>
                <a:lnTo>
                  <a:pt x="205" y="615"/>
                </a:lnTo>
                <a:lnTo>
                  <a:pt x="182" y="605"/>
                </a:lnTo>
                <a:lnTo>
                  <a:pt x="159" y="593"/>
                </a:lnTo>
                <a:lnTo>
                  <a:pt x="137" y="580"/>
                </a:lnTo>
                <a:lnTo>
                  <a:pt x="116" y="564"/>
                </a:lnTo>
                <a:lnTo>
                  <a:pt x="97" y="548"/>
                </a:lnTo>
                <a:lnTo>
                  <a:pt x="80" y="529"/>
                </a:lnTo>
                <a:lnTo>
                  <a:pt x="64" y="509"/>
                </a:lnTo>
                <a:lnTo>
                  <a:pt x="50" y="488"/>
                </a:lnTo>
                <a:lnTo>
                  <a:pt x="36" y="465"/>
                </a:lnTo>
                <a:lnTo>
                  <a:pt x="26" y="442"/>
                </a:lnTo>
                <a:lnTo>
                  <a:pt x="16" y="418"/>
                </a:lnTo>
                <a:lnTo>
                  <a:pt x="9" y="393"/>
                </a:lnTo>
                <a:lnTo>
                  <a:pt x="4" y="368"/>
                </a:lnTo>
                <a:lnTo>
                  <a:pt x="1" y="344"/>
                </a:lnTo>
                <a:lnTo>
                  <a:pt x="0" y="317"/>
                </a:lnTo>
                <a:lnTo>
                  <a:pt x="1" y="293"/>
                </a:lnTo>
                <a:lnTo>
                  <a:pt x="4" y="266"/>
                </a:lnTo>
                <a:lnTo>
                  <a:pt x="9" y="241"/>
                </a:lnTo>
                <a:lnTo>
                  <a:pt x="16" y="218"/>
                </a:lnTo>
                <a:lnTo>
                  <a:pt x="26" y="194"/>
                </a:lnTo>
                <a:lnTo>
                  <a:pt x="36" y="170"/>
                </a:lnTo>
                <a:lnTo>
                  <a:pt x="50" y="148"/>
                </a:lnTo>
                <a:lnTo>
                  <a:pt x="64" y="127"/>
                </a:lnTo>
                <a:lnTo>
                  <a:pt x="80" y="107"/>
                </a:lnTo>
                <a:lnTo>
                  <a:pt x="97" y="88"/>
                </a:lnTo>
                <a:lnTo>
                  <a:pt x="116" y="72"/>
                </a:lnTo>
                <a:lnTo>
                  <a:pt x="137" y="56"/>
                </a:lnTo>
                <a:lnTo>
                  <a:pt x="159" y="43"/>
                </a:lnTo>
                <a:lnTo>
                  <a:pt x="182" y="30"/>
                </a:lnTo>
                <a:lnTo>
                  <a:pt x="205" y="21"/>
                </a:lnTo>
                <a:lnTo>
                  <a:pt x="230" y="12"/>
                </a:lnTo>
                <a:lnTo>
                  <a:pt x="255" y="6"/>
                </a:lnTo>
                <a:lnTo>
                  <a:pt x="280" y="2"/>
                </a:lnTo>
                <a:lnTo>
                  <a:pt x="305" y="0"/>
                </a:lnTo>
                <a:lnTo>
                  <a:pt x="331" y="0"/>
                </a:lnTo>
                <a:lnTo>
                  <a:pt x="356" y="2"/>
                </a:lnTo>
                <a:lnTo>
                  <a:pt x="382" y="6"/>
                </a:lnTo>
                <a:lnTo>
                  <a:pt x="407" y="12"/>
                </a:lnTo>
                <a:lnTo>
                  <a:pt x="431" y="21"/>
                </a:lnTo>
                <a:lnTo>
                  <a:pt x="454" y="30"/>
                </a:lnTo>
                <a:lnTo>
                  <a:pt x="476" y="43"/>
                </a:lnTo>
                <a:lnTo>
                  <a:pt x="498" y="56"/>
                </a:lnTo>
                <a:lnTo>
                  <a:pt x="519" y="72"/>
                </a:lnTo>
                <a:lnTo>
                  <a:pt x="538" y="88"/>
                </a:lnTo>
                <a:lnTo>
                  <a:pt x="555" y="107"/>
                </a:lnTo>
                <a:lnTo>
                  <a:pt x="572" y="127"/>
                </a:lnTo>
                <a:lnTo>
                  <a:pt x="587" y="148"/>
                </a:lnTo>
                <a:lnTo>
                  <a:pt x="599" y="170"/>
                </a:lnTo>
                <a:lnTo>
                  <a:pt x="611" y="194"/>
                </a:lnTo>
                <a:lnTo>
                  <a:pt x="619" y="218"/>
                </a:lnTo>
                <a:lnTo>
                  <a:pt x="626" y="241"/>
                </a:lnTo>
                <a:lnTo>
                  <a:pt x="631" y="266"/>
                </a:lnTo>
                <a:lnTo>
                  <a:pt x="635" y="293"/>
                </a:lnTo>
                <a:lnTo>
                  <a:pt x="636" y="317"/>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375" name="Freeform 119">
            <a:extLst>
              <a:ext uri="{FF2B5EF4-FFF2-40B4-BE49-F238E27FC236}">
                <a16:creationId xmlns:a16="http://schemas.microsoft.com/office/drawing/2014/main" id="{255A7D78-51E4-58FE-C741-178E24034CAD}"/>
              </a:ext>
            </a:extLst>
          </p:cNvPr>
          <p:cNvSpPr>
            <a:spLocks/>
          </p:cNvSpPr>
          <p:nvPr/>
        </p:nvSpPr>
        <p:spPr bwMode="auto">
          <a:xfrm>
            <a:off x="1213014" y="2903685"/>
            <a:ext cx="252413" cy="252413"/>
          </a:xfrm>
          <a:custGeom>
            <a:avLst/>
            <a:gdLst>
              <a:gd name="T0" fmla="*/ 177811113 w 636"/>
              <a:gd name="T1" fmla="*/ 96629600 h 635"/>
              <a:gd name="T2" fmla="*/ 175290692 w 636"/>
              <a:gd name="T3" fmla="*/ 110393700 h 635"/>
              <a:gd name="T4" fmla="*/ 171090696 w 636"/>
              <a:gd name="T5" fmla="*/ 124157800 h 635"/>
              <a:gd name="T6" fmla="*/ 164370279 w 636"/>
              <a:gd name="T7" fmla="*/ 137079200 h 635"/>
              <a:gd name="T8" fmla="*/ 155409900 w 636"/>
              <a:gd name="T9" fmla="*/ 148596100 h 635"/>
              <a:gd name="T10" fmla="*/ 145329275 w 636"/>
              <a:gd name="T11" fmla="*/ 158427600 h 635"/>
              <a:gd name="T12" fmla="*/ 133288087 w 636"/>
              <a:gd name="T13" fmla="*/ 166573700 h 635"/>
              <a:gd name="T14" fmla="*/ 120687571 w 636"/>
              <a:gd name="T15" fmla="*/ 172753500 h 635"/>
              <a:gd name="T16" fmla="*/ 106966808 w 636"/>
              <a:gd name="T17" fmla="*/ 176686100 h 635"/>
              <a:gd name="T18" fmla="*/ 92685658 w 636"/>
              <a:gd name="T19" fmla="*/ 178371500 h 635"/>
              <a:gd name="T20" fmla="*/ 78405038 w 636"/>
              <a:gd name="T21" fmla="*/ 177809700 h 635"/>
              <a:gd name="T22" fmla="*/ 64403817 w 636"/>
              <a:gd name="T23" fmla="*/ 175281600 h 635"/>
              <a:gd name="T24" fmla="*/ 50962983 w 636"/>
              <a:gd name="T25" fmla="*/ 169944500 h 635"/>
              <a:gd name="T26" fmla="*/ 38362467 w 636"/>
              <a:gd name="T27" fmla="*/ 162922000 h 635"/>
              <a:gd name="T28" fmla="*/ 27161596 w 636"/>
              <a:gd name="T29" fmla="*/ 153933200 h 635"/>
              <a:gd name="T30" fmla="*/ 17921288 w 636"/>
              <a:gd name="T31" fmla="*/ 142978100 h 635"/>
              <a:gd name="T32" fmla="*/ 10080625 w 636"/>
              <a:gd name="T33" fmla="*/ 130618500 h 635"/>
              <a:gd name="T34" fmla="*/ 4480454 w 636"/>
              <a:gd name="T35" fmla="*/ 117416200 h 635"/>
              <a:gd name="T36" fmla="*/ 1120246 w 636"/>
              <a:gd name="T37" fmla="*/ 103371200 h 635"/>
              <a:gd name="T38" fmla="*/ 0 w 636"/>
              <a:gd name="T39" fmla="*/ 89045300 h 635"/>
              <a:gd name="T40" fmla="*/ 1120246 w 636"/>
              <a:gd name="T41" fmla="*/ 74719400 h 635"/>
              <a:gd name="T42" fmla="*/ 4480454 w 636"/>
              <a:gd name="T43" fmla="*/ 61236200 h 635"/>
              <a:gd name="T44" fmla="*/ 10080625 w 636"/>
              <a:gd name="T45" fmla="*/ 47753000 h 635"/>
              <a:gd name="T46" fmla="*/ 17921288 w 636"/>
              <a:gd name="T47" fmla="*/ 35674300 h 635"/>
              <a:gd name="T48" fmla="*/ 27161596 w 636"/>
              <a:gd name="T49" fmla="*/ 24719200 h 635"/>
              <a:gd name="T50" fmla="*/ 38362467 w 636"/>
              <a:gd name="T51" fmla="*/ 15730400 h 635"/>
              <a:gd name="T52" fmla="*/ 50962983 w 636"/>
              <a:gd name="T53" fmla="*/ 8427000 h 635"/>
              <a:gd name="T54" fmla="*/ 64403817 w 636"/>
              <a:gd name="T55" fmla="*/ 3370800 h 635"/>
              <a:gd name="T56" fmla="*/ 78405038 w 636"/>
              <a:gd name="T57" fmla="*/ 561800 h 635"/>
              <a:gd name="T58" fmla="*/ 92685658 w 636"/>
              <a:gd name="T59" fmla="*/ 0 h 635"/>
              <a:gd name="T60" fmla="*/ 106966808 w 636"/>
              <a:gd name="T61" fmla="*/ 1685400 h 635"/>
              <a:gd name="T62" fmla="*/ 120687571 w 636"/>
              <a:gd name="T63" fmla="*/ 5898900 h 635"/>
              <a:gd name="T64" fmla="*/ 133288087 w 636"/>
              <a:gd name="T65" fmla="*/ 12078700 h 635"/>
              <a:gd name="T66" fmla="*/ 145329275 w 636"/>
              <a:gd name="T67" fmla="*/ 20224800 h 635"/>
              <a:gd name="T68" fmla="*/ 155409900 w 636"/>
              <a:gd name="T69" fmla="*/ 30056300 h 635"/>
              <a:gd name="T70" fmla="*/ 164370279 w 636"/>
              <a:gd name="T71" fmla="*/ 41573200 h 635"/>
              <a:gd name="T72" fmla="*/ 171090696 w 636"/>
              <a:gd name="T73" fmla="*/ 54494600 h 635"/>
              <a:gd name="T74" fmla="*/ 175290692 w 636"/>
              <a:gd name="T75" fmla="*/ 67696900 h 635"/>
              <a:gd name="T76" fmla="*/ 177811113 w 636"/>
              <a:gd name="T77" fmla="*/ 82303700 h 6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36" h="635">
                <a:moveTo>
                  <a:pt x="636" y="317"/>
                </a:moveTo>
                <a:lnTo>
                  <a:pt x="635" y="344"/>
                </a:lnTo>
                <a:lnTo>
                  <a:pt x="631" y="368"/>
                </a:lnTo>
                <a:lnTo>
                  <a:pt x="626" y="393"/>
                </a:lnTo>
                <a:lnTo>
                  <a:pt x="619" y="418"/>
                </a:lnTo>
                <a:lnTo>
                  <a:pt x="611" y="442"/>
                </a:lnTo>
                <a:lnTo>
                  <a:pt x="599" y="465"/>
                </a:lnTo>
                <a:lnTo>
                  <a:pt x="587" y="488"/>
                </a:lnTo>
                <a:lnTo>
                  <a:pt x="572" y="509"/>
                </a:lnTo>
                <a:lnTo>
                  <a:pt x="555" y="529"/>
                </a:lnTo>
                <a:lnTo>
                  <a:pt x="538" y="548"/>
                </a:lnTo>
                <a:lnTo>
                  <a:pt x="519" y="564"/>
                </a:lnTo>
                <a:lnTo>
                  <a:pt x="498" y="580"/>
                </a:lnTo>
                <a:lnTo>
                  <a:pt x="476" y="593"/>
                </a:lnTo>
                <a:lnTo>
                  <a:pt x="454" y="605"/>
                </a:lnTo>
                <a:lnTo>
                  <a:pt x="431" y="615"/>
                </a:lnTo>
                <a:lnTo>
                  <a:pt x="407" y="624"/>
                </a:lnTo>
                <a:lnTo>
                  <a:pt x="382" y="629"/>
                </a:lnTo>
                <a:lnTo>
                  <a:pt x="356" y="633"/>
                </a:lnTo>
                <a:lnTo>
                  <a:pt x="331" y="635"/>
                </a:lnTo>
                <a:lnTo>
                  <a:pt x="305" y="635"/>
                </a:lnTo>
                <a:lnTo>
                  <a:pt x="280" y="633"/>
                </a:lnTo>
                <a:lnTo>
                  <a:pt x="255" y="629"/>
                </a:lnTo>
                <a:lnTo>
                  <a:pt x="230" y="624"/>
                </a:lnTo>
                <a:lnTo>
                  <a:pt x="205" y="615"/>
                </a:lnTo>
                <a:lnTo>
                  <a:pt x="182" y="605"/>
                </a:lnTo>
                <a:lnTo>
                  <a:pt x="159" y="593"/>
                </a:lnTo>
                <a:lnTo>
                  <a:pt x="137" y="580"/>
                </a:lnTo>
                <a:lnTo>
                  <a:pt x="116" y="564"/>
                </a:lnTo>
                <a:lnTo>
                  <a:pt x="97" y="548"/>
                </a:lnTo>
                <a:lnTo>
                  <a:pt x="80" y="529"/>
                </a:lnTo>
                <a:lnTo>
                  <a:pt x="64" y="509"/>
                </a:lnTo>
                <a:lnTo>
                  <a:pt x="50" y="488"/>
                </a:lnTo>
                <a:lnTo>
                  <a:pt x="36" y="465"/>
                </a:lnTo>
                <a:lnTo>
                  <a:pt x="26" y="442"/>
                </a:lnTo>
                <a:lnTo>
                  <a:pt x="16" y="418"/>
                </a:lnTo>
                <a:lnTo>
                  <a:pt x="9" y="393"/>
                </a:lnTo>
                <a:lnTo>
                  <a:pt x="4" y="368"/>
                </a:lnTo>
                <a:lnTo>
                  <a:pt x="1" y="344"/>
                </a:lnTo>
                <a:lnTo>
                  <a:pt x="0" y="317"/>
                </a:lnTo>
                <a:lnTo>
                  <a:pt x="1" y="293"/>
                </a:lnTo>
                <a:lnTo>
                  <a:pt x="4" y="266"/>
                </a:lnTo>
                <a:lnTo>
                  <a:pt x="9" y="241"/>
                </a:lnTo>
                <a:lnTo>
                  <a:pt x="16" y="218"/>
                </a:lnTo>
                <a:lnTo>
                  <a:pt x="26" y="194"/>
                </a:lnTo>
                <a:lnTo>
                  <a:pt x="36" y="170"/>
                </a:lnTo>
                <a:lnTo>
                  <a:pt x="50" y="148"/>
                </a:lnTo>
                <a:lnTo>
                  <a:pt x="64" y="127"/>
                </a:lnTo>
                <a:lnTo>
                  <a:pt x="80" y="107"/>
                </a:lnTo>
                <a:lnTo>
                  <a:pt x="97" y="88"/>
                </a:lnTo>
                <a:lnTo>
                  <a:pt x="116" y="72"/>
                </a:lnTo>
                <a:lnTo>
                  <a:pt x="137" y="56"/>
                </a:lnTo>
                <a:lnTo>
                  <a:pt x="159" y="43"/>
                </a:lnTo>
                <a:lnTo>
                  <a:pt x="182" y="30"/>
                </a:lnTo>
                <a:lnTo>
                  <a:pt x="205" y="21"/>
                </a:lnTo>
                <a:lnTo>
                  <a:pt x="230" y="12"/>
                </a:lnTo>
                <a:lnTo>
                  <a:pt x="255" y="6"/>
                </a:lnTo>
                <a:lnTo>
                  <a:pt x="280" y="2"/>
                </a:lnTo>
                <a:lnTo>
                  <a:pt x="305" y="0"/>
                </a:lnTo>
                <a:lnTo>
                  <a:pt x="331" y="0"/>
                </a:lnTo>
                <a:lnTo>
                  <a:pt x="356" y="2"/>
                </a:lnTo>
                <a:lnTo>
                  <a:pt x="382" y="6"/>
                </a:lnTo>
                <a:lnTo>
                  <a:pt x="407" y="12"/>
                </a:lnTo>
                <a:lnTo>
                  <a:pt x="431" y="21"/>
                </a:lnTo>
                <a:lnTo>
                  <a:pt x="454" y="30"/>
                </a:lnTo>
                <a:lnTo>
                  <a:pt x="476" y="43"/>
                </a:lnTo>
                <a:lnTo>
                  <a:pt x="498" y="56"/>
                </a:lnTo>
                <a:lnTo>
                  <a:pt x="519" y="72"/>
                </a:lnTo>
                <a:lnTo>
                  <a:pt x="538" y="88"/>
                </a:lnTo>
                <a:lnTo>
                  <a:pt x="555" y="107"/>
                </a:lnTo>
                <a:lnTo>
                  <a:pt x="572" y="127"/>
                </a:lnTo>
                <a:lnTo>
                  <a:pt x="587" y="148"/>
                </a:lnTo>
                <a:lnTo>
                  <a:pt x="599" y="170"/>
                </a:lnTo>
                <a:lnTo>
                  <a:pt x="611" y="194"/>
                </a:lnTo>
                <a:lnTo>
                  <a:pt x="619" y="218"/>
                </a:lnTo>
                <a:lnTo>
                  <a:pt x="626" y="241"/>
                </a:lnTo>
                <a:lnTo>
                  <a:pt x="631" y="266"/>
                </a:lnTo>
                <a:lnTo>
                  <a:pt x="635" y="293"/>
                </a:lnTo>
                <a:lnTo>
                  <a:pt x="636" y="317"/>
                </a:lnTo>
                <a:close/>
              </a:path>
            </a:pathLst>
          </a:custGeom>
          <a:solidFill>
            <a:srgbClr val="A50069"/>
          </a:solidFill>
          <a:ln>
            <a:noFill/>
          </a:ln>
        </p:spPr>
        <p:txBody>
          <a:bodyPr/>
          <a:lstStyle/>
          <a:p>
            <a:endParaRPr lang="en-US"/>
          </a:p>
        </p:txBody>
      </p:sp>
      <p:sp>
        <p:nvSpPr>
          <p:cNvPr id="480376" name="Freeform 120">
            <a:extLst>
              <a:ext uri="{FF2B5EF4-FFF2-40B4-BE49-F238E27FC236}">
                <a16:creationId xmlns:a16="http://schemas.microsoft.com/office/drawing/2014/main" id="{5A18BBF6-3117-260D-1098-F0F6A8B7439E}"/>
              </a:ext>
            </a:extLst>
          </p:cNvPr>
          <p:cNvSpPr>
            <a:spLocks/>
          </p:cNvSpPr>
          <p:nvPr/>
        </p:nvSpPr>
        <p:spPr bwMode="auto">
          <a:xfrm>
            <a:off x="1213014" y="2903685"/>
            <a:ext cx="252413" cy="252413"/>
          </a:xfrm>
          <a:custGeom>
            <a:avLst/>
            <a:gdLst>
              <a:gd name="T0" fmla="*/ 177811113 w 636"/>
              <a:gd name="T1" fmla="*/ 96629600 h 635"/>
              <a:gd name="T2" fmla="*/ 175290692 w 636"/>
              <a:gd name="T3" fmla="*/ 110393700 h 635"/>
              <a:gd name="T4" fmla="*/ 171090696 w 636"/>
              <a:gd name="T5" fmla="*/ 124157800 h 635"/>
              <a:gd name="T6" fmla="*/ 164370279 w 636"/>
              <a:gd name="T7" fmla="*/ 137079200 h 635"/>
              <a:gd name="T8" fmla="*/ 155409900 w 636"/>
              <a:gd name="T9" fmla="*/ 148596100 h 635"/>
              <a:gd name="T10" fmla="*/ 145329275 w 636"/>
              <a:gd name="T11" fmla="*/ 158427600 h 635"/>
              <a:gd name="T12" fmla="*/ 133288087 w 636"/>
              <a:gd name="T13" fmla="*/ 166573700 h 635"/>
              <a:gd name="T14" fmla="*/ 120687571 w 636"/>
              <a:gd name="T15" fmla="*/ 172753500 h 635"/>
              <a:gd name="T16" fmla="*/ 106966808 w 636"/>
              <a:gd name="T17" fmla="*/ 176686100 h 635"/>
              <a:gd name="T18" fmla="*/ 92685658 w 636"/>
              <a:gd name="T19" fmla="*/ 178371500 h 635"/>
              <a:gd name="T20" fmla="*/ 78405038 w 636"/>
              <a:gd name="T21" fmla="*/ 177809700 h 635"/>
              <a:gd name="T22" fmla="*/ 64403817 w 636"/>
              <a:gd name="T23" fmla="*/ 175281600 h 635"/>
              <a:gd name="T24" fmla="*/ 50962983 w 636"/>
              <a:gd name="T25" fmla="*/ 169944500 h 635"/>
              <a:gd name="T26" fmla="*/ 38362467 w 636"/>
              <a:gd name="T27" fmla="*/ 162922000 h 635"/>
              <a:gd name="T28" fmla="*/ 27161596 w 636"/>
              <a:gd name="T29" fmla="*/ 153933200 h 635"/>
              <a:gd name="T30" fmla="*/ 17921288 w 636"/>
              <a:gd name="T31" fmla="*/ 142978100 h 635"/>
              <a:gd name="T32" fmla="*/ 10080625 w 636"/>
              <a:gd name="T33" fmla="*/ 130618500 h 635"/>
              <a:gd name="T34" fmla="*/ 4480454 w 636"/>
              <a:gd name="T35" fmla="*/ 117416200 h 635"/>
              <a:gd name="T36" fmla="*/ 1120246 w 636"/>
              <a:gd name="T37" fmla="*/ 103371200 h 635"/>
              <a:gd name="T38" fmla="*/ 0 w 636"/>
              <a:gd name="T39" fmla="*/ 89045300 h 635"/>
              <a:gd name="T40" fmla="*/ 1120246 w 636"/>
              <a:gd name="T41" fmla="*/ 74719400 h 635"/>
              <a:gd name="T42" fmla="*/ 4480454 w 636"/>
              <a:gd name="T43" fmla="*/ 61236200 h 635"/>
              <a:gd name="T44" fmla="*/ 10080625 w 636"/>
              <a:gd name="T45" fmla="*/ 47753000 h 635"/>
              <a:gd name="T46" fmla="*/ 17921288 w 636"/>
              <a:gd name="T47" fmla="*/ 35674300 h 635"/>
              <a:gd name="T48" fmla="*/ 27161596 w 636"/>
              <a:gd name="T49" fmla="*/ 24719200 h 635"/>
              <a:gd name="T50" fmla="*/ 38362467 w 636"/>
              <a:gd name="T51" fmla="*/ 15730400 h 635"/>
              <a:gd name="T52" fmla="*/ 50962983 w 636"/>
              <a:gd name="T53" fmla="*/ 8427000 h 635"/>
              <a:gd name="T54" fmla="*/ 64403817 w 636"/>
              <a:gd name="T55" fmla="*/ 3370800 h 635"/>
              <a:gd name="T56" fmla="*/ 78405038 w 636"/>
              <a:gd name="T57" fmla="*/ 561800 h 635"/>
              <a:gd name="T58" fmla="*/ 92685658 w 636"/>
              <a:gd name="T59" fmla="*/ 0 h 635"/>
              <a:gd name="T60" fmla="*/ 106966808 w 636"/>
              <a:gd name="T61" fmla="*/ 1685400 h 635"/>
              <a:gd name="T62" fmla="*/ 120687571 w 636"/>
              <a:gd name="T63" fmla="*/ 5898900 h 635"/>
              <a:gd name="T64" fmla="*/ 133288087 w 636"/>
              <a:gd name="T65" fmla="*/ 12078700 h 635"/>
              <a:gd name="T66" fmla="*/ 145329275 w 636"/>
              <a:gd name="T67" fmla="*/ 20224800 h 635"/>
              <a:gd name="T68" fmla="*/ 155409900 w 636"/>
              <a:gd name="T69" fmla="*/ 30056300 h 635"/>
              <a:gd name="T70" fmla="*/ 164370279 w 636"/>
              <a:gd name="T71" fmla="*/ 41573200 h 635"/>
              <a:gd name="T72" fmla="*/ 171090696 w 636"/>
              <a:gd name="T73" fmla="*/ 54494600 h 635"/>
              <a:gd name="T74" fmla="*/ 175290692 w 636"/>
              <a:gd name="T75" fmla="*/ 67696900 h 635"/>
              <a:gd name="T76" fmla="*/ 177811113 w 636"/>
              <a:gd name="T77" fmla="*/ 82303700 h 6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36" h="635">
                <a:moveTo>
                  <a:pt x="636" y="317"/>
                </a:moveTo>
                <a:lnTo>
                  <a:pt x="635" y="344"/>
                </a:lnTo>
                <a:lnTo>
                  <a:pt x="631" y="368"/>
                </a:lnTo>
                <a:lnTo>
                  <a:pt x="626" y="393"/>
                </a:lnTo>
                <a:lnTo>
                  <a:pt x="619" y="418"/>
                </a:lnTo>
                <a:lnTo>
                  <a:pt x="611" y="442"/>
                </a:lnTo>
                <a:lnTo>
                  <a:pt x="599" y="465"/>
                </a:lnTo>
                <a:lnTo>
                  <a:pt x="587" y="488"/>
                </a:lnTo>
                <a:lnTo>
                  <a:pt x="572" y="509"/>
                </a:lnTo>
                <a:lnTo>
                  <a:pt x="555" y="529"/>
                </a:lnTo>
                <a:lnTo>
                  <a:pt x="538" y="548"/>
                </a:lnTo>
                <a:lnTo>
                  <a:pt x="519" y="564"/>
                </a:lnTo>
                <a:lnTo>
                  <a:pt x="498" y="580"/>
                </a:lnTo>
                <a:lnTo>
                  <a:pt x="476" y="593"/>
                </a:lnTo>
                <a:lnTo>
                  <a:pt x="454" y="605"/>
                </a:lnTo>
                <a:lnTo>
                  <a:pt x="431" y="615"/>
                </a:lnTo>
                <a:lnTo>
                  <a:pt x="407" y="624"/>
                </a:lnTo>
                <a:lnTo>
                  <a:pt x="382" y="629"/>
                </a:lnTo>
                <a:lnTo>
                  <a:pt x="356" y="633"/>
                </a:lnTo>
                <a:lnTo>
                  <a:pt x="331" y="635"/>
                </a:lnTo>
                <a:lnTo>
                  <a:pt x="305" y="635"/>
                </a:lnTo>
                <a:lnTo>
                  <a:pt x="280" y="633"/>
                </a:lnTo>
                <a:lnTo>
                  <a:pt x="255" y="629"/>
                </a:lnTo>
                <a:lnTo>
                  <a:pt x="230" y="624"/>
                </a:lnTo>
                <a:lnTo>
                  <a:pt x="205" y="615"/>
                </a:lnTo>
                <a:lnTo>
                  <a:pt x="182" y="605"/>
                </a:lnTo>
                <a:lnTo>
                  <a:pt x="159" y="593"/>
                </a:lnTo>
                <a:lnTo>
                  <a:pt x="137" y="580"/>
                </a:lnTo>
                <a:lnTo>
                  <a:pt x="116" y="564"/>
                </a:lnTo>
                <a:lnTo>
                  <a:pt x="97" y="548"/>
                </a:lnTo>
                <a:lnTo>
                  <a:pt x="80" y="529"/>
                </a:lnTo>
                <a:lnTo>
                  <a:pt x="64" y="509"/>
                </a:lnTo>
                <a:lnTo>
                  <a:pt x="50" y="488"/>
                </a:lnTo>
                <a:lnTo>
                  <a:pt x="36" y="465"/>
                </a:lnTo>
                <a:lnTo>
                  <a:pt x="26" y="442"/>
                </a:lnTo>
                <a:lnTo>
                  <a:pt x="16" y="418"/>
                </a:lnTo>
                <a:lnTo>
                  <a:pt x="9" y="393"/>
                </a:lnTo>
                <a:lnTo>
                  <a:pt x="4" y="368"/>
                </a:lnTo>
                <a:lnTo>
                  <a:pt x="1" y="344"/>
                </a:lnTo>
                <a:lnTo>
                  <a:pt x="0" y="317"/>
                </a:lnTo>
                <a:lnTo>
                  <a:pt x="1" y="293"/>
                </a:lnTo>
                <a:lnTo>
                  <a:pt x="4" y="266"/>
                </a:lnTo>
                <a:lnTo>
                  <a:pt x="9" y="241"/>
                </a:lnTo>
                <a:lnTo>
                  <a:pt x="16" y="218"/>
                </a:lnTo>
                <a:lnTo>
                  <a:pt x="26" y="194"/>
                </a:lnTo>
                <a:lnTo>
                  <a:pt x="36" y="170"/>
                </a:lnTo>
                <a:lnTo>
                  <a:pt x="50" y="148"/>
                </a:lnTo>
                <a:lnTo>
                  <a:pt x="64" y="127"/>
                </a:lnTo>
                <a:lnTo>
                  <a:pt x="80" y="107"/>
                </a:lnTo>
                <a:lnTo>
                  <a:pt x="97" y="88"/>
                </a:lnTo>
                <a:lnTo>
                  <a:pt x="116" y="72"/>
                </a:lnTo>
                <a:lnTo>
                  <a:pt x="137" y="56"/>
                </a:lnTo>
                <a:lnTo>
                  <a:pt x="159" y="43"/>
                </a:lnTo>
                <a:lnTo>
                  <a:pt x="182" y="30"/>
                </a:lnTo>
                <a:lnTo>
                  <a:pt x="205" y="21"/>
                </a:lnTo>
                <a:lnTo>
                  <a:pt x="230" y="12"/>
                </a:lnTo>
                <a:lnTo>
                  <a:pt x="255" y="6"/>
                </a:lnTo>
                <a:lnTo>
                  <a:pt x="280" y="2"/>
                </a:lnTo>
                <a:lnTo>
                  <a:pt x="305" y="0"/>
                </a:lnTo>
                <a:lnTo>
                  <a:pt x="331" y="0"/>
                </a:lnTo>
                <a:lnTo>
                  <a:pt x="356" y="2"/>
                </a:lnTo>
                <a:lnTo>
                  <a:pt x="382" y="6"/>
                </a:lnTo>
                <a:lnTo>
                  <a:pt x="407" y="12"/>
                </a:lnTo>
                <a:lnTo>
                  <a:pt x="431" y="21"/>
                </a:lnTo>
                <a:lnTo>
                  <a:pt x="454" y="30"/>
                </a:lnTo>
                <a:lnTo>
                  <a:pt x="476" y="43"/>
                </a:lnTo>
                <a:lnTo>
                  <a:pt x="498" y="56"/>
                </a:lnTo>
                <a:lnTo>
                  <a:pt x="519" y="72"/>
                </a:lnTo>
                <a:lnTo>
                  <a:pt x="538" y="88"/>
                </a:lnTo>
                <a:lnTo>
                  <a:pt x="555" y="107"/>
                </a:lnTo>
                <a:lnTo>
                  <a:pt x="572" y="127"/>
                </a:lnTo>
                <a:lnTo>
                  <a:pt x="587" y="148"/>
                </a:lnTo>
                <a:lnTo>
                  <a:pt x="599" y="170"/>
                </a:lnTo>
                <a:lnTo>
                  <a:pt x="611" y="194"/>
                </a:lnTo>
                <a:lnTo>
                  <a:pt x="619" y="218"/>
                </a:lnTo>
                <a:lnTo>
                  <a:pt x="626" y="241"/>
                </a:lnTo>
                <a:lnTo>
                  <a:pt x="631" y="266"/>
                </a:lnTo>
                <a:lnTo>
                  <a:pt x="635" y="293"/>
                </a:lnTo>
                <a:lnTo>
                  <a:pt x="636" y="317"/>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377" name="Freeform 121">
            <a:extLst>
              <a:ext uri="{FF2B5EF4-FFF2-40B4-BE49-F238E27FC236}">
                <a16:creationId xmlns:a16="http://schemas.microsoft.com/office/drawing/2014/main" id="{F337DCE4-E917-9362-542B-A2FE5C722CD1}"/>
              </a:ext>
            </a:extLst>
          </p:cNvPr>
          <p:cNvSpPr>
            <a:spLocks/>
          </p:cNvSpPr>
          <p:nvPr/>
        </p:nvSpPr>
        <p:spPr bwMode="auto">
          <a:xfrm>
            <a:off x="1442804" y="2419101"/>
            <a:ext cx="252413" cy="251222"/>
          </a:xfrm>
          <a:custGeom>
            <a:avLst/>
            <a:gdLst>
              <a:gd name="T0" fmla="*/ 177811113 w 636"/>
              <a:gd name="T1" fmla="*/ 95442300 h 635"/>
              <a:gd name="T2" fmla="*/ 175571150 w 636"/>
              <a:gd name="T3" fmla="*/ 109355133 h 635"/>
              <a:gd name="T4" fmla="*/ 170810767 w 636"/>
              <a:gd name="T5" fmla="*/ 122989446 h 635"/>
              <a:gd name="T6" fmla="*/ 164370279 w 636"/>
              <a:gd name="T7" fmla="*/ 135511260 h 635"/>
              <a:gd name="T8" fmla="*/ 155689829 w 636"/>
              <a:gd name="T9" fmla="*/ 147198040 h 635"/>
              <a:gd name="T10" fmla="*/ 145609204 w 636"/>
              <a:gd name="T11" fmla="*/ 156936759 h 635"/>
              <a:gd name="T12" fmla="*/ 133568017 w 636"/>
              <a:gd name="T13" fmla="*/ 165006466 h 635"/>
              <a:gd name="T14" fmla="*/ 120687571 w 636"/>
              <a:gd name="T15" fmla="*/ 171128113 h 635"/>
              <a:gd name="T16" fmla="*/ 106966808 w 636"/>
              <a:gd name="T17" fmla="*/ 175023706 h 635"/>
              <a:gd name="T18" fmla="*/ 92685658 w 636"/>
              <a:gd name="T19" fmla="*/ 176693246 h 635"/>
              <a:gd name="T20" fmla="*/ 78405038 w 636"/>
              <a:gd name="T21" fmla="*/ 176136733 h 635"/>
              <a:gd name="T22" fmla="*/ 64403817 w 636"/>
              <a:gd name="T23" fmla="*/ 173075646 h 635"/>
              <a:gd name="T24" fmla="*/ 51243442 w 636"/>
              <a:gd name="T25" fmla="*/ 168345546 h 635"/>
              <a:gd name="T26" fmla="*/ 38642396 w 636"/>
              <a:gd name="T27" fmla="*/ 161110873 h 635"/>
              <a:gd name="T28" fmla="*/ 27441525 w 636"/>
              <a:gd name="T29" fmla="*/ 151928139 h 635"/>
              <a:gd name="T30" fmla="*/ 17921288 w 636"/>
              <a:gd name="T31" fmla="*/ 141632906 h 635"/>
              <a:gd name="T32" fmla="*/ 10360554 w 636"/>
              <a:gd name="T33" fmla="*/ 129389613 h 635"/>
              <a:gd name="T34" fmla="*/ 4760383 w 636"/>
              <a:gd name="T35" fmla="*/ 116311286 h 635"/>
              <a:gd name="T36" fmla="*/ 1400175 w 636"/>
              <a:gd name="T37" fmla="*/ 102398453 h 635"/>
              <a:gd name="T38" fmla="*/ 0 w 636"/>
              <a:gd name="T39" fmla="*/ 88207627 h 635"/>
              <a:gd name="T40" fmla="*/ 1400175 w 636"/>
              <a:gd name="T41" fmla="*/ 74016273 h 635"/>
              <a:gd name="T42" fmla="*/ 4760383 w 636"/>
              <a:gd name="T43" fmla="*/ 60103440 h 635"/>
              <a:gd name="T44" fmla="*/ 10360554 w 636"/>
              <a:gd name="T45" fmla="*/ 47025640 h 635"/>
              <a:gd name="T46" fmla="*/ 17921288 w 636"/>
              <a:gd name="T47" fmla="*/ 35338860 h 635"/>
              <a:gd name="T48" fmla="*/ 27441525 w 636"/>
              <a:gd name="T49" fmla="*/ 24486587 h 635"/>
              <a:gd name="T50" fmla="*/ 38642396 w 636"/>
              <a:gd name="T51" fmla="*/ 15582373 h 635"/>
              <a:gd name="T52" fmla="*/ 51243442 w 636"/>
              <a:gd name="T53" fmla="*/ 8347700 h 635"/>
              <a:gd name="T54" fmla="*/ 64403817 w 636"/>
              <a:gd name="T55" fmla="*/ 3339080 h 635"/>
              <a:gd name="T56" fmla="*/ 78405038 w 636"/>
              <a:gd name="T57" fmla="*/ 556513 h 635"/>
              <a:gd name="T58" fmla="*/ 92685658 w 636"/>
              <a:gd name="T59" fmla="*/ 0 h 635"/>
              <a:gd name="T60" fmla="*/ 106966808 w 636"/>
              <a:gd name="T61" fmla="*/ 1669540 h 635"/>
              <a:gd name="T62" fmla="*/ 120687571 w 636"/>
              <a:gd name="T63" fmla="*/ 5843654 h 635"/>
              <a:gd name="T64" fmla="*/ 133568017 w 636"/>
              <a:gd name="T65" fmla="*/ 11686780 h 635"/>
              <a:gd name="T66" fmla="*/ 145609204 w 636"/>
              <a:gd name="T67" fmla="*/ 20034480 h 635"/>
              <a:gd name="T68" fmla="*/ 155689829 w 636"/>
              <a:gd name="T69" fmla="*/ 29773727 h 635"/>
              <a:gd name="T70" fmla="*/ 164370279 w 636"/>
              <a:gd name="T71" fmla="*/ 41181986 h 635"/>
              <a:gd name="T72" fmla="*/ 170810767 w 636"/>
              <a:gd name="T73" fmla="*/ 53425280 h 635"/>
              <a:gd name="T74" fmla="*/ 175571150 w 636"/>
              <a:gd name="T75" fmla="*/ 67060120 h 635"/>
              <a:gd name="T76" fmla="*/ 177811113 w 636"/>
              <a:gd name="T77" fmla="*/ 81250946 h 6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36" h="635">
                <a:moveTo>
                  <a:pt x="636" y="317"/>
                </a:moveTo>
                <a:lnTo>
                  <a:pt x="635" y="343"/>
                </a:lnTo>
                <a:lnTo>
                  <a:pt x="632" y="368"/>
                </a:lnTo>
                <a:lnTo>
                  <a:pt x="627" y="393"/>
                </a:lnTo>
                <a:lnTo>
                  <a:pt x="620" y="418"/>
                </a:lnTo>
                <a:lnTo>
                  <a:pt x="610" y="442"/>
                </a:lnTo>
                <a:lnTo>
                  <a:pt x="600" y="465"/>
                </a:lnTo>
                <a:lnTo>
                  <a:pt x="587" y="487"/>
                </a:lnTo>
                <a:lnTo>
                  <a:pt x="573" y="509"/>
                </a:lnTo>
                <a:lnTo>
                  <a:pt x="556" y="529"/>
                </a:lnTo>
                <a:lnTo>
                  <a:pt x="538" y="546"/>
                </a:lnTo>
                <a:lnTo>
                  <a:pt x="520" y="564"/>
                </a:lnTo>
                <a:lnTo>
                  <a:pt x="499" y="579"/>
                </a:lnTo>
                <a:lnTo>
                  <a:pt x="477" y="593"/>
                </a:lnTo>
                <a:lnTo>
                  <a:pt x="454" y="605"/>
                </a:lnTo>
                <a:lnTo>
                  <a:pt x="431" y="615"/>
                </a:lnTo>
                <a:lnTo>
                  <a:pt x="406" y="622"/>
                </a:lnTo>
                <a:lnTo>
                  <a:pt x="382" y="629"/>
                </a:lnTo>
                <a:lnTo>
                  <a:pt x="356" y="633"/>
                </a:lnTo>
                <a:lnTo>
                  <a:pt x="331" y="635"/>
                </a:lnTo>
                <a:lnTo>
                  <a:pt x="305" y="635"/>
                </a:lnTo>
                <a:lnTo>
                  <a:pt x="280" y="633"/>
                </a:lnTo>
                <a:lnTo>
                  <a:pt x="254" y="629"/>
                </a:lnTo>
                <a:lnTo>
                  <a:pt x="230" y="622"/>
                </a:lnTo>
                <a:lnTo>
                  <a:pt x="205" y="615"/>
                </a:lnTo>
                <a:lnTo>
                  <a:pt x="183" y="605"/>
                </a:lnTo>
                <a:lnTo>
                  <a:pt x="160" y="593"/>
                </a:lnTo>
                <a:lnTo>
                  <a:pt x="138" y="579"/>
                </a:lnTo>
                <a:lnTo>
                  <a:pt x="117" y="564"/>
                </a:lnTo>
                <a:lnTo>
                  <a:pt x="98" y="546"/>
                </a:lnTo>
                <a:lnTo>
                  <a:pt x="81" y="529"/>
                </a:lnTo>
                <a:lnTo>
                  <a:pt x="64" y="509"/>
                </a:lnTo>
                <a:lnTo>
                  <a:pt x="49" y="487"/>
                </a:lnTo>
                <a:lnTo>
                  <a:pt x="37" y="465"/>
                </a:lnTo>
                <a:lnTo>
                  <a:pt x="26" y="442"/>
                </a:lnTo>
                <a:lnTo>
                  <a:pt x="17" y="418"/>
                </a:lnTo>
                <a:lnTo>
                  <a:pt x="10" y="393"/>
                </a:lnTo>
                <a:lnTo>
                  <a:pt x="5" y="368"/>
                </a:lnTo>
                <a:lnTo>
                  <a:pt x="1" y="343"/>
                </a:lnTo>
                <a:lnTo>
                  <a:pt x="0" y="317"/>
                </a:lnTo>
                <a:lnTo>
                  <a:pt x="1" y="292"/>
                </a:lnTo>
                <a:lnTo>
                  <a:pt x="5" y="266"/>
                </a:lnTo>
                <a:lnTo>
                  <a:pt x="10" y="241"/>
                </a:lnTo>
                <a:lnTo>
                  <a:pt x="17" y="216"/>
                </a:lnTo>
                <a:lnTo>
                  <a:pt x="26" y="192"/>
                </a:lnTo>
                <a:lnTo>
                  <a:pt x="37" y="169"/>
                </a:lnTo>
                <a:lnTo>
                  <a:pt x="49" y="148"/>
                </a:lnTo>
                <a:lnTo>
                  <a:pt x="64" y="127"/>
                </a:lnTo>
                <a:lnTo>
                  <a:pt x="81" y="107"/>
                </a:lnTo>
                <a:lnTo>
                  <a:pt x="98" y="88"/>
                </a:lnTo>
                <a:lnTo>
                  <a:pt x="117" y="72"/>
                </a:lnTo>
                <a:lnTo>
                  <a:pt x="138" y="56"/>
                </a:lnTo>
                <a:lnTo>
                  <a:pt x="160" y="42"/>
                </a:lnTo>
                <a:lnTo>
                  <a:pt x="183" y="30"/>
                </a:lnTo>
                <a:lnTo>
                  <a:pt x="205" y="21"/>
                </a:lnTo>
                <a:lnTo>
                  <a:pt x="230" y="12"/>
                </a:lnTo>
                <a:lnTo>
                  <a:pt x="254" y="6"/>
                </a:lnTo>
                <a:lnTo>
                  <a:pt x="280" y="2"/>
                </a:lnTo>
                <a:lnTo>
                  <a:pt x="305" y="0"/>
                </a:lnTo>
                <a:lnTo>
                  <a:pt x="331" y="0"/>
                </a:lnTo>
                <a:lnTo>
                  <a:pt x="356" y="2"/>
                </a:lnTo>
                <a:lnTo>
                  <a:pt x="382" y="6"/>
                </a:lnTo>
                <a:lnTo>
                  <a:pt x="406" y="12"/>
                </a:lnTo>
                <a:lnTo>
                  <a:pt x="431" y="21"/>
                </a:lnTo>
                <a:lnTo>
                  <a:pt x="454" y="30"/>
                </a:lnTo>
                <a:lnTo>
                  <a:pt x="477" y="42"/>
                </a:lnTo>
                <a:lnTo>
                  <a:pt x="499" y="56"/>
                </a:lnTo>
                <a:lnTo>
                  <a:pt x="520" y="72"/>
                </a:lnTo>
                <a:lnTo>
                  <a:pt x="538" y="88"/>
                </a:lnTo>
                <a:lnTo>
                  <a:pt x="556" y="107"/>
                </a:lnTo>
                <a:lnTo>
                  <a:pt x="573" y="127"/>
                </a:lnTo>
                <a:lnTo>
                  <a:pt x="587" y="148"/>
                </a:lnTo>
                <a:lnTo>
                  <a:pt x="600" y="169"/>
                </a:lnTo>
                <a:lnTo>
                  <a:pt x="610" y="192"/>
                </a:lnTo>
                <a:lnTo>
                  <a:pt x="620" y="216"/>
                </a:lnTo>
                <a:lnTo>
                  <a:pt x="627" y="241"/>
                </a:lnTo>
                <a:lnTo>
                  <a:pt x="632" y="266"/>
                </a:lnTo>
                <a:lnTo>
                  <a:pt x="635" y="292"/>
                </a:lnTo>
                <a:lnTo>
                  <a:pt x="636" y="317"/>
                </a:lnTo>
                <a:close/>
              </a:path>
            </a:pathLst>
          </a:custGeom>
          <a:solidFill>
            <a:srgbClr val="A50069"/>
          </a:solidFill>
          <a:ln>
            <a:noFill/>
          </a:ln>
        </p:spPr>
        <p:txBody>
          <a:bodyPr/>
          <a:lstStyle/>
          <a:p>
            <a:endParaRPr lang="en-US"/>
          </a:p>
        </p:txBody>
      </p:sp>
      <p:sp>
        <p:nvSpPr>
          <p:cNvPr id="480378" name="Freeform 122">
            <a:extLst>
              <a:ext uri="{FF2B5EF4-FFF2-40B4-BE49-F238E27FC236}">
                <a16:creationId xmlns:a16="http://schemas.microsoft.com/office/drawing/2014/main" id="{D86C3723-83B3-7E43-E277-3FD905EDD55B}"/>
              </a:ext>
            </a:extLst>
          </p:cNvPr>
          <p:cNvSpPr>
            <a:spLocks/>
          </p:cNvSpPr>
          <p:nvPr/>
        </p:nvSpPr>
        <p:spPr bwMode="auto">
          <a:xfrm>
            <a:off x="1442804" y="2419101"/>
            <a:ext cx="252413" cy="251222"/>
          </a:xfrm>
          <a:custGeom>
            <a:avLst/>
            <a:gdLst>
              <a:gd name="T0" fmla="*/ 177811113 w 636"/>
              <a:gd name="T1" fmla="*/ 95442300 h 635"/>
              <a:gd name="T2" fmla="*/ 175571150 w 636"/>
              <a:gd name="T3" fmla="*/ 109355133 h 635"/>
              <a:gd name="T4" fmla="*/ 170810767 w 636"/>
              <a:gd name="T5" fmla="*/ 122989446 h 635"/>
              <a:gd name="T6" fmla="*/ 164370279 w 636"/>
              <a:gd name="T7" fmla="*/ 135511260 h 635"/>
              <a:gd name="T8" fmla="*/ 155689829 w 636"/>
              <a:gd name="T9" fmla="*/ 147198040 h 635"/>
              <a:gd name="T10" fmla="*/ 145609204 w 636"/>
              <a:gd name="T11" fmla="*/ 156936759 h 635"/>
              <a:gd name="T12" fmla="*/ 133568017 w 636"/>
              <a:gd name="T13" fmla="*/ 165006466 h 635"/>
              <a:gd name="T14" fmla="*/ 120687571 w 636"/>
              <a:gd name="T15" fmla="*/ 171128113 h 635"/>
              <a:gd name="T16" fmla="*/ 106966808 w 636"/>
              <a:gd name="T17" fmla="*/ 175023706 h 635"/>
              <a:gd name="T18" fmla="*/ 92685658 w 636"/>
              <a:gd name="T19" fmla="*/ 176693246 h 635"/>
              <a:gd name="T20" fmla="*/ 78405038 w 636"/>
              <a:gd name="T21" fmla="*/ 176136733 h 635"/>
              <a:gd name="T22" fmla="*/ 64403817 w 636"/>
              <a:gd name="T23" fmla="*/ 173075646 h 635"/>
              <a:gd name="T24" fmla="*/ 51243442 w 636"/>
              <a:gd name="T25" fmla="*/ 168345546 h 635"/>
              <a:gd name="T26" fmla="*/ 38642396 w 636"/>
              <a:gd name="T27" fmla="*/ 161110873 h 635"/>
              <a:gd name="T28" fmla="*/ 27441525 w 636"/>
              <a:gd name="T29" fmla="*/ 151928139 h 635"/>
              <a:gd name="T30" fmla="*/ 17921288 w 636"/>
              <a:gd name="T31" fmla="*/ 141632906 h 635"/>
              <a:gd name="T32" fmla="*/ 10360554 w 636"/>
              <a:gd name="T33" fmla="*/ 129389613 h 635"/>
              <a:gd name="T34" fmla="*/ 4760383 w 636"/>
              <a:gd name="T35" fmla="*/ 116311286 h 635"/>
              <a:gd name="T36" fmla="*/ 1400175 w 636"/>
              <a:gd name="T37" fmla="*/ 102398453 h 635"/>
              <a:gd name="T38" fmla="*/ 0 w 636"/>
              <a:gd name="T39" fmla="*/ 88207627 h 635"/>
              <a:gd name="T40" fmla="*/ 1400175 w 636"/>
              <a:gd name="T41" fmla="*/ 74016273 h 635"/>
              <a:gd name="T42" fmla="*/ 4760383 w 636"/>
              <a:gd name="T43" fmla="*/ 60103440 h 635"/>
              <a:gd name="T44" fmla="*/ 10360554 w 636"/>
              <a:gd name="T45" fmla="*/ 47025640 h 635"/>
              <a:gd name="T46" fmla="*/ 17921288 w 636"/>
              <a:gd name="T47" fmla="*/ 35338860 h 635"/>
              <a:gd name="T48" fmla="*/ 27441525 w 636"/>
              <a:gd name="T49" fmla="*/ 24486587 h 635"/>
              <a:gd name="T50" fmla="*/ 38642396 w 636"/>
              <a:gd name="T51" fmla="*/ 15582373 h 635"/>
              <a:gd name="T52" fmla="*/ 51243442 w 636"/>
              <a:gd name="T53" fmla="*/ 8347700 h 635"/>
              <a:gd name="T54" fmla="*/ 64403817 w 636"/>
              <a:gd name="T55" fmla="*/ 3339080 h 635"/>
              <a:gd name="T56" fmla="*/ 78405038 w 636"/>
              <a:gd name="T57" fmla="*/ 556513 h 635"/>
              <a:gd name="T58" fmla="*/ 92685658 w 636"/>
              <a:gd name="T59" fmla="*/ 0 h 635"/>
              <a:gd name="T60" fmla="*/ 106966808 w 636"/>
              <a:gd name="T61" fmla="*/ 1669540 h 635"/>
              <a:gd name="T62" fmla="*/ 120687571 w 636"/>
              <a:gd name="T63" fmla="*/ 5843654 h 635"/>
              <a:gd name="T64" fmla="*/ 133568017 w 636"/>
              <a:gd name="T65" fmla="*/ 11686780 h 635"/>
              <a:gd name="T66" fmla="*/ 145609204 w 636"/>
              <a:gd name="T67" fmla="*/ 20034480 h 635"/>
              <a:gd name="T68" fmla="*/ 155689829 w 636"/>
              <a:gd name="T69" fmla="*/ 29773727 h 635"/>
              <a:gd name="T70" fmla="*/ 164370279 w 636"/>
              <a:gd name="T71" fmla="*/ 41181986 h 635"/>
              <a:gd name="T72" fmla="*/ 170810767 w 636"/>
              <a:gd name="T73" fmla="*/ 53425280 h 635"/>
              <a:gd name="T74" fmla="*/ 175571150 w 636"/>
              <a:gd name="T75" fmla="*/ 67060120 h 635"/>
              <a:gd name="T76" fmla="*/ 177811113 w 636"/>
              <a:gd name="T77" fmla="*/ 81250946 h 6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36" h="635">
                <a:moveTo>
                  <a:pt x="636" y="317"/>
                </a:moveTo>
                <a:lnTo>
                  <a:pt x="635" y="343"/>
                </a:lnTo>
                <a:lnTo>
                  <a:pt x="632" y="368"/>
                </a:lnTo>
                <a:lnTo>
                  <a:pt x="627" y="393"/>
                </a:lnTo>
                <a:lnTo>
                  <a:pt x="620" y="418"/>
                </a:lnTo>
                <a:lnTo>
                  <a:pt x="610" y="442"/>
                </a:lnTo>
                <a:lnTo>
                  <a:pt x="600" y="465"/>
                </a:lnTo>
                <a:lnTo>
                  <a:pt x="587" y="487"/>
                </a:lnTo>
                <a:lnTo>
                  <a:pt x="573" y="509"/>
                </a:lnTo>
                <a:lnTo>
                  <a:pt x="556" y="529"/>
                </a:lnTo>
                <a:lnTo>
                  <a:pt x="538" y="546"/>
                </a:lnTo>
                <a:lnTo>
                  <a:pt x="520" y="564"/>
                </a:lnTo>
                <a:lnTo>
                  <a:pt x="499" y="579"/>
                </a:lnTo>
                <a:lnTo>
                  <a:pt x="477" y="593"/>
                </a:lnTo>
                <a:lnTo>
                  <a:pt x="454" y="605"/>
                </a:lnTo>
                <a:lnTo>
                  <a:pt x="431" y="615"/>
                </a:lnTo>
                <a:lnTo>
                  <a:pt x="406" y="622"/>
                </a:lnTo>
                <a:lnTo>
                  <a:pt x="382" y="629"/>
                </a:lnTo>
                <a:lnTo>
                  <a:pt x="356" y="633"/>
                </a:lnTo>
                <a:lnTo>
                  <a:pt x="331" y="635"/>
                </a:lnTo>
                <a:lnTo>
                  <a:pt x="305" y="635"/>
                </a:lnTo>
                <a:lnTo>
                  <a:pt x="280" y="633"/>
                </a:lnTo>
                <a:lnTo>
                  <a:pt x="254" y="629"/>
                </a:lnTo>
                <a:lnTo>
                  <a:pt x="230" y="622"/>
                </a:lnTo>
                <a:lnTo>
                  <a:pt x="205" y="615"/>
                </a:lnTo>
                <a:lnTo>
                  <a:pt x="183" y="605"/>
                </a:lnTo>
                <a:lnTo>
                  <a:pt x="160" y="593"/>
                </a:lnTo>
                <a:lnTo>
                  <a:pt x="138" y="579"/>
                </a:lnTo>
                <a:lnTo>
                  <a:pt x="117" y="564"/>
                </a:lnTo>
                <a:lnTo>
                  <a:pt x="98" y="546"/>
                </a:lnTo>
                <a:lnTo>
                  <a:pt x="81" y="529"/>
                </a:lnTo>
                <a:lnTo>
                  <a:pt x="64" y="509"/>
                </a:lnTo>
                <a:lnTo>
                  <a:pt x="49" y="487"/>
                </a:lnTo>
                <a:lnTo>
                  <a:pt x="37" y="465"/>
                </a:lnTo>
                <a:lnTo>
                  <a:pt x="26" y="442"/>
                </a:lnTo>
                <a:lnTo>
                  <a:pt x="17" y="418"/>
                </a:lnTo>
                <a:lnTo>
                  <a:pt x="10" y="393"/>
                </a:lnTo>
                <a:lnTo>
                  <a:pt x="5" y="368"/>
                </a:lnTo>
                <a:lnTo>
                  <a:pt x="1" y="343"/>
                </a:lnTo>
                <a:lnTo>
                  <a:pt x="0" y="317"/>
                </a:lnTo>
                <a:lnTo>
                  <a:pt x="1" y="292"/>
                </a:lnTo>
                <a:lnTo>
                  <a:pt x="5" y="266"/>
                </a:lnTo>
                <a:lnTo>
                  <a:pt x="10" y="241"/>
                </a:lnTo>
                <a:lnTo>
                  <a:pt x="17" y="216"/>
                </a:lnTo>
                <a:lnTo>
                  <a:pt x="26" y="192"/>
                </a:lnTo>
                <a:lnTo>
                  <a:pt x="37" y="169"/>
                </a:lnTo>
                <a:lnTo>
                  <a:pt x="49" y="148"/>
                </a:lnTo>
                <a:lnTo>
                  <a:pt x="64" y="127"/>
                </a:lnTo>
                <a:lnTo>
                  <a:pt x="81" y="107"/>
                </a:lnTo>
                <a:lnTo>
                  <a:pt x="98" y="88"/>
                </a:lnTo>
                <a:lnTo>
                  <a:pt x="117" y="72"/>
                </a:lnTo>
                <a:lnTo>
                  <a:pt x="138" y="56"/>
                </a:lnTo>
                <a:lnTo>
                  <a:pt x="160" y="42"/>
                </a:lnTo>
                <a:lnTo>
                  <a:pt x="183" y="30"/>
                </a:lnTo>
                <a:lnTo>
                  <a:pt x="205" y="21"/>
                </a:lnTo>
                <a:lnTo>
                  <a:pt x="230" y="12"/>
                </a:lnTo>
                <a:lnTo>
                  <a:pt x="254" y="6"/>
                </a:lnTo>
                <a:lnTo>
                  <a:pt x="280" y="2"/>
                </a:lnTo>
                <a:lnTo>
                  <a:pt x="305" y="0"/>
                </a:lnTo>
                <a:lnTo>
                  <a:pt x="331" y="0"/>
                </a:lnTo>
                <a:lnTo>
                  <a:pt x="356" y="2"/>
                </a:lnTo>
                <a:lnTo>
                  <a:pt x="382" y="6"/>
                </a:lnTo>
                <a:lnTo>
                  <a:pt x="406" y="12"/>
                </a:lnTo>
                <a:lnTo>
                  <a:pt x="431" y="21"/>
                </a:lnTo>
                <a:lnTo>
                  <a:pt x="454" y="30"/>
                </a:lnTo>
                <a:lnTo>
                  <a:pt x="477" y="42"/>
                </a:lnTo>
                <a:lnTo>
                  <a:pt x="499" y="56"/>
                </a:lnTo>
                <a:lnTo>
                  <a:pt x="520" y="72"/>
                </a:lnTo>
                <a:lnTo>
                  <a:pt x="538" y="88"/>
                </a:lnTo>
                <a:lnTo>
                  <a:pt x="556" y="107"/>
                </a:lnTo>
                <a:lnTo>
                  <a:pt x="573" y="127"/>
                </a:lnTo>
                <a:lnTo>
                  <a:pt x="587" y="148"/>
                </a:lnTo>
                <a:lnTo>
                  <a:pt x="600" y="169"/>
                </a:lnTo>
                <a:lnTo>
                  <a:pt x="610" y="192"/>
                </a:lnTo>
                <a:lnTo>
                  <a:pt x="620" y="216"/>
                </a:lnTo>
                <a:lnTo>
                  <a:pt x="627" y="241"/>
                </a:lnTo>
                <a:lnTo>
                  <a:pt x="632" y="266"/>
                </a:lnTo>
                <a:lnTo>
                  <a:pt x="635" y="292"/>
                </a:lnTo>
                <a:lnTo>
                  <a:pt x="636" y="317"/>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379" name="Freeform 123">
            <a:extLst>
              <a:ext uri="{FF2B5EF4-FFF2-40B4-BE49-F238E27FC236}">
                <a16:creationId xmlns:a16="http://schemas.microsoft.com/office/drawing/2014/main" id="{DC2235FD-FA5D-03F4-1267-3A58D6E38302}"/>
              </a:ext>
            </a:extLst>
          </p:cNvPr>
          <p:cNvSpPr>
            <a:spLocks/>
          </p:cNvSpPr>
          <p:nvPr/>
        </p:nvSpPr>
        <p:spPr bwMode="auto">
          <a:xfrm>
            <a:off x="1213014" y="2127397"/>
            <a:ext cx="252413" cy="251222"/>
          </a:xfrm>
          <a:custGeom>
            <a:avLst/>
            <a:gdLst>
              <a:gd name="T0" fmla="*/ 177811113 w 636"/>
              <a:gd name="T1" fmla="*/ 95441488 h 635"/>
              <a:gd name="T2" fmla="*/ 175290692 w 636"/>
              <a:gd name="T3" fmla="*/ 109354279 h 635"/>
              <a:gd name="T4" fmla="*/ 171090696 w 636"/>
              <a:gd name="T5" fmla="*/ 122989079 h 635"/>
              <a:gd name="T6" fmla="*/ 164370279 w 636"/>
              <a:gd name="T7" fmla="*/ 135788847 h 635"/>
              <a:gd name="T8" fmla="*/ 155409900 w 636"/>
              <a:gd name="T9" fmla="*/ 147197073 h 635"/>
              <a:gd name="T10" fmla="*/ 145329275 w 636"/>
              <a:gd name="T11" fmla="*/ 156936291 h 635"/>
              <a:gd name="T12" fmla="*/ 133288087 w 636"/>
              <a:gd name="T13" fmla="*/ 165005446 h 635"/>
              <a:gd name="T14" fmla="*/ 120687571 w 636"/>
              <a:gd name="T15" fmla="*/ 171127075 h 635"/>
              <a:gd name="T16" fmla="*/ 106966808 w 636"/>
              <a:gd name="T17" fmla="*/ 175301176 h 635"/>
              <a:gd name="T18" fmla="*/ 92685658 w 636"/>
              <a:gd name="T19" fmla="*/ 176692191 h 635"/>
              <a:gd name="T20" fmla="*/ 78405038 w 636"/>
              <a:gd name="T21" fmla="*/ 176135680 h 635"/>
              <a:gd name="T22" fmla="*/ 64403817 w 636"/>
              <a:gd name="T23" fmla="*/ 173353121 h 635"/>
              <a:gd name="T24" fmla="*/ 50962983 w 636"/>
              <a:gd name="T25" fmla="*/ 168344516 h 635"/>
              <a:gd name="T26" fmla="*/ 38362467 w 636"/>
              <a:gd name="T27" fmla="*/ 161388384 h 635"/>
              <a:gd name="T28" fmla="*/ 27161596 w 636"/>
              <a:gd name="T29" fmla="*/ 152205678 h 635"/>
              <a:gd name="T30" fmla="*/ 17921288 w 636"/>
              <a:gd name="T31" fmla="*/ 141631956 h 635"/>
              <a:gd name="T32" fmla="*/ 10080625 w 636"/>
              <a:gd name="T33" fmla="*/ 129388699 h 635"/>
              <a:gd name="T34" fmla="*/ 4480454 w 636"/>
              <a:gd name="T35" fmla="*/ 116310939 h 635"/>
              <a:gd name="T36" fmla="*/ 1120246 w 636"/>
              <a:gd name="T37" fmla="*/ 102398147 h 635"/>
              <a:gd name="T38" fmla="*/ 0 w 636"/>
              <a:gd name="T39" fmla="*/ 88206836 h 635"/>
              <a:gd name="T40" fmla="*/ 1120246 w 636"/>
              <a:gd name="T41" fmla="*/ 74016052 h 635"/>
              <a:gd name="T42" fmla="*/ 4480454 w 636"/>
              <a:gd name="T43" fmla="*/ 60381252 h 635"/>
              <a:gd name="T44" fmla="*/ 10080625 w 636"/>
              <a:gd name="T45" fmla="*/ 47024972 h 635"/>
              <a:gd name="T46" fmla="*/ 17921288 w 636"/>
              <a:gd name="T47" fmla="*/ 35338227 h 635"/>
              <a:gd name="T48" fmla="*/ 27161596 w 636"/>
              <a:gd name="T49" fmla="*/ 24486513 h 635"/>
              <a:gd name="T50" fmla="*/ 38362467 w 636"/>
              <a:gd name="T51" fmla="*/ 15582327 h 635"/>
              <a:gd name="T52" fmla="*/ 50962983 w 636"/>
              <a:gd name="T53" fmla="*/ 8625667 h 635"/>
              <a:gd name="T54" fmla="*/ 64403817 w 636"/>
              <a:gd name="T55" fmla="*/ 3339070 h 635"/>
              <a:gd name="T56" fmla="*/ 78405038 w 636"/>
              <a:gd name="T57" fmla="*/ 556512 h 635"/>
              <a:gd name="T58" fmla="*/ 92685658 w 636"/>
              <a:gd name="T59" fmla="*/ 0 h 635"/>
              <a:gd name="T60" fmla="*/ 106966808 w 636"/>
              <a:gd name="T61" fmla="*/ 1669535 h 635"/>
              <a:gd name="T62" fmla="*/ 120687571 w 636"/>
              <a:gd name="T63" fmla="*/ 5843109 h 635"/>
              <a:gd name="T64" fmla="*/ 133288087 w 636"/>
              <a:gd name="T65" fmla="*/ 11686745 h 635"/>
              <a:gd name="T66" fmla="*/ 145329275 w 636"/>
              <a:gd name="T67" fmla="*/ 20034420 h 635"/>
              <a:gd name="T68" fmla="*/ 155409900 w 636"/>
              <a:gd name="T69" fmla="*/ 29773111 h 635"/>
              <a:gd name="T70" fmla="*/ 164370279 w 636"/>
              <a:gd name="T71" fmla="*/ 41181864 h 635"/>
              <a:gd name="T72" fmla="*/ 171090696 w 636"/>
              <a:gd name="T73" fmla="*/ 53703112 h 635"/>
              <a:gd name="T74" fmla="*/ 175290692 w 636"/>
              <a:gd name="T75" fmla="*/ 67059392 h 635"/>
              <a:gd name="T76" fmla="*/ 177811113 w 636"/>
              <a:gd name="T77" fmla="*/ 81250704 h 6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36" h="635">
                <a:moveTo>
                  <a:pt x="636" y="317"/>
                </a:moveTo>
                <a:lnTo>
                  <a:pt x="635" y="343"/>
                </a:lnTo>
                <a:lnTo>
                  <a:pt x="631" y="368"/>
                </a:lnTo>
                <a:lnTo>
                  <a:pt x="626" y="393"/>
                </a:lnTo>
                <a:lnTo>
                  <a:pt x="619" y="418"/>
                </a:lnTo>
                <a:lnTo>
                  <a:pt x="611" y="442"/>
                </a:lnTo>
                <a:lnTo>
                  <a:pt x="599" y="465"/>
                </a:lnTo>
                <a:lnTo>
                  <a:pt x="587" y="488"/>
                </a:lnTo>
                <a:lnTo>
                  <a:pt x="572" y="509"/>
                </a:lnTo>
                <a:lnTo>
                  <a:pt x="555" y="529"/>
                </a:lnTo>
                <a:lnTo>
                  <a:pt x="538" y="547"/>
                </a:lnTo>
                <a:lnTo>
                  <a:pt x="519" y="564"/>
                </a:lnTo>
                <a:lnTo>
                  <a:pt x="498" y="580"/>
                </a:lnTo>
                <a:lnTo>
                  <a:pt x="476" y="593"/>
                </a:lnTo>
                <a:lnTo>
                  <a:pt x="454" y="605"/>
                </a:lnTo>
                <a:lnTo>
                  <a:pt x="431" y="615"/>
                </a:lnTo>
                <a:lnTo>
                  <a:pt x="407" y="623"/>
                </a:lnTo>
                <a:lnTo>
                  <a:pt x="382" y="630"/>
                </a:lnTo>
                <a:lnTo>
                  <a:pt x="356" y="633"/>
                </a:lnTo>
                <a:lnTo>
                  <a:pt x="331" y="635"/>
                </a:lnTo>
                <a:lnTo>
                  <a:pt x="305" y="635"/>
                </a:lnTo>
                <a:lnTo>
                  <a:pt x="280" y="633"/>
                </a:lnTo>
                <a:lnTo>
                  <a:pt x="255" y="630"/>
                </a:lnTo>
                <a:lnTo>
                  <a:pt x="230" y="623"/>
                </a:lnTo>
                <a:lnTo>
                  <a:pt x="205" y="615"/>
                </a:lnTo>
                <a:lnTo>
                  <a:pt x="182" y="605"/>
                </a:lnTo>
                <a:lnTo>
                  <a:pt x="159" y="593"/>
                </a:lnTo>
                <a:lnTo>
                  <a:pt x="137" y="580"/>
                </a:lnTo>
                <a:lnTo>
                  <a:pt x="116" y="564"/>
                </a:lnTo>
                <a:lnTo>
                  <a:pt x="97" y="547"/>
                </a:lnTo>
                <a:lnTo>
                  <a:pt x="80" y="529"/>
                </a:lnTo>
                <a:lnTo>
                  <a:pt x="64" y="509"/>
                </a:lnTo>
                <a:lnTo>
                  <a:pt x="50" y="488"/>
                </a:lnTo>
                <a:lnTo>
                  <a:pt x="36" y="465"/>
                </a:lnTo>
                <a:lnTo>
                  <a:pt x="26" y="442"/>
                </a:lnTo>
                <a:lnTo>
                  <a:pt x="16" y="418"/>
                </a:lnTo>
                <a:lnTo>
                  <a:pt x="9" y="393"/>
                </a:lnTo>
                <a:lnTo>
                  <a:pt x="4" y="368"/>
                </a:lnTo>
                <a:lnTo>
                  <a:pt x="1" y="343"/>
                </a:lnTo>
                <a:lnTo>
                  <a:pt x="0" y="317"/>
                </a:lnTo>
                <a:lnTo>
                  <a:pt x="1" y="292"/>
                </a:lnTo>
                <a:lnTo>
                  <a:pt x="4" y="266"/>
                </a:lnTo>
                <a:lnTo>
                  <a:pt x="9" y="241"/>
                </a:lnTo>
                <a:lnTo>
                  <a:pt x="16" y="217"/>
                </a:lnTo>
                <a:lnTo>
                  <a:pt x="26" y="193"/>
                </a:lnTo>
                <a:lnTo>
                  <a:pt x="36" y="169"/>
                </a:lnTo>
                <a:lnTo>
                  <a:pt x="50" y="148"/>
                </a:lnTo>
                <a:lnTo>
                  <a:pt x="64" y="127"/>
                </a:lnTo>
                <a:lnTo>
                  <a:pt x="80" y="107"/>
                </a:lnTo>
                <a:lnTo>
                  <a:pt x="97" y="88"/>
                </a:lnTo>
                <a:lnTo>
                  <a:pt x="116" y="72"/>
                </a:lnTo>
                <a:lnTo>
                  <a:pt x="137" y="56"/>
                </a:lnTo>
                <a:lnTo>
                  <a:pt x="159" y="42"/>
                </a:lnTo>
                <a:lnTo>
                  <a:pt x="182" y="31"/>
                </a:lnTo>
                <a:lnTo>
                  <a:pt x="205" y="21"/>
                </a:lnTo>
                <a:lnTo>
                  <a:pt x="230" y="12"/>
                </a:lnTo>
                <a:lnTo>
                  <a:pt x="255" y="6"/>
                </a:lnTo>
                <a:lnTo>
                  <a:pt x="280" y="2"/>
                </a:lnTo>
                <a:lnTo>
                  <a:pt x="305" y="0"/>
                </a:lnTo>
                <a:lnTo>
                  <a:pt x="331" y="0"/>
                </a:lnTo>
                <a:lnTo>
                  <a:pt x="356" y="2"/>
                </a:lnTo>
                <a:lnTo>
                  <a:pt x="382" y="6"/>
                </a:lnTo>
                <a:lnTo>
                  <a:pt x="407" y="12"/>
                </a:lnTo>
                <a:lnTo>
                  <a:pt x="431" y="21"/>
                </a:lnTo>
                <a:lnTo>
                  <a:pt x="454" y="31"/>
                </a:lnTo>
                <a:lnTo>
                  <a:pt x="476" y="42"/>
                </a:lnTo>
                <a:lnTo>
                  <a:pt x="498" y="56"/>
                </a:lnTo>
                <a:lnTo>
                  <a:pt x="519" y="72"/>
                </a:lnTo>
                <a:lnTo>
                  <a:pt x="538" y="88"/>
                </a:lnTo>
                <a:lnTo>
                  <a:pt x="555" y="107"/>
                </a:lnTo>
                <a:lnTo>
                  <a:pt x="572" y="127"/>
                </a:lnTo>
                <a:lnTo>
                  <a:pt x="587" y="148"/>
                </a:lnTo>
                <a:lnTo>
                  <a:pt x="599" y="169"/>
                </a:lnTo>
                <a:lnTo>
                  <a:pt x="611" y="193"/>
                </a:lnTo>
                <a:lnTo>
                  <a:pt x="619" y="217"/>
                </a:lnTo>
                <a:lnTo>
                  <a:pt x="626" y="241"/>
                </a:lnTo>
                <a:lnTo>
                  <a:pt x="631" y="266"/>
                </a:lnTo>
                <a:lnTo>
                  <a:pt x="635" y="292"/>
                </a:lnTo>
                <a:lnTo>
                  <a:pt x="636" y="317"/>
                </a:lnTo>
                <a:close/>
              </a:path>
            </a:pathLst>
          </a:custGeom>
          <a:solidFill>
            <a:srgbClr val="A50069"/>
          </a:solidFill>
          <a:ln>
            <a:noFill/>
          </a:ln>
        </p:spPr>
        <p:txBody>
          <a:bodyPr/>
          <a:lstStyle/>
          <a:p>
            <a:endParaRPr lang="en-US"/>
          </a:p>
        </p:txBody>
      </p:sp>
      <p:sp>
        <p:nvSpPr>
          <p:cNvPr id="480380" name="Freeform 124">
            <a:extLst>
              <a:ext uri="{FF2B5EF4-FFF2-40B4-BE49-F238E27FC236}">
                <a16:creationId xmlns:a16="http://schemas.microsoft.com/office/drawing/2014/main" id="{B0A166C2-5851-0A43-9B00-AD6E747FF6C1}"/>
              </a:ext>
            </a:extLst>
          </p:cNvPr>
          <p:cNvSpPr>
            <a:spLocks/>
          </p:cNvSpPr>
          <p:nvPr/>
        </p:nvSpPr>
        <p:spPr bwMode="auto">
          <a:xfrm>
            <a:off x="1213014" y="2127397"/>
            <a:ext cx="252413" cy="251222"/>
          </a:xfrm>
          <a:custGeom>
            <a:avLst/>
            <a:gdLst>
              <a:gd name="T0" fmla="*/ 177811113 w 636"/>
              <a:gd name="T1" fmla="*/ 95441488 h 635"/>
              <a:gd name="T2" fmla="*/ 175290692 w 636"/>
              <a:gd name="T3" fmla="*/ 109354279 h 635"/>
              <a:gd name="T4" fmla="*/ 171090696 w 636"/>
              <a:gd name="T5" fmla="*/ 122989079 h 635"/>
              <a:gd name="T6" fmla="*/ 164370279 w 636"/>
              <a:gd name="T7" fmla="*/ 135788847 h 635"/>
              <a:gd name="T8" fmla="*/ 155409900 w 636"/>
              <a:gd name="T9" fmla="*/ 147197073 h 635"/>
              <a:gd name="T10" fmla="*/ 145329275 w 636"/>
              <a:gd name="T11" fmla="*/ 156936291 h 635"/>
              <a:gd name="T12" fmla="*/ 133288087 w 636"/>
              <a:gd name="T13" fmla="*/ 165005446 h 635"/>
              <a:gd name="T14" fmla="*/ 120687571 w 636"/>
              <a:gd name="T15" fmla="*/ 171127075 h 635"/>
              <a:gd name="T16" fmla="*/ 106966808 w 636"/>
              <a:gd name="T17" fmla="*/ 175301176 h 635"/>
              <a:gd name="T18" fmla="*/ 92685658 w 636"/>
              <a:gd name="T19" fmla="*/ 176692191 h 635"/>
              <a:gd name="T20" fmla="*/ 78405038 w 636"/>
              <a:gd name="T21" fmla="*/ 176135680 h 635"/>
              <a:gd name="T22" fmla="*/ 64403817 w 636"/>
              <a:gd name="T23" fmla="*/ 173353121 h 635"/>
              <a:gd name="T24" fmla="*/ 50962983 w 636"/>
              <a:gd name="T25" fmla="*/ 168344516 h 635"/>
              <a:gd name="T26" fmla="*/ 38362467 w 636"/>
              <a:gd name="T27" fmla="*/ 161388384 h 635"/>
              <a:gd name="T28" fmla="*/ 27161596 w 636"/>
              <a:gd name="T29" fmla="*/ 152205678 h 635"/>
              <a:gd name="T30" fmla="*/ 17921288 w 636"/>
              <a:gd name="T31" fmla="*/ 141631956 h 635"/>
              <a:gd name="T32" fmla="*/ 10080625 w 636"/>
              <a:gd name="T33" fmla="*/ 129388699 h 635"/>
              <a:gd name="T34" fmla="*/ 4480454 w 636"/>
              <a:gd name="T35" fmla="*/ 116310939 h 635"/>
              <a:gd name="T36" fmla="*/ 1120246 w 636"/>
              <a:gd name="T37" fmla="*/ 102398147 h 635"/>
              <a:gd name="T38" fmla="*/ 0 w 636"/>
              <a:gd name="T39" fmla="*/ 88206836 h 635"/>
              <a:gd name="T40" fmla="*/ 1120246 w 636"/>
              <a:gd name="T41" fmla="*/ 74016052 h 635"/>
              <a:gd name="T42" fmla="*/ 4480454 w 636"/>
              <a:gd name="T43" fmla="*/ 60381252 h 635"/>
              <a:gd name="T44" fmla="*/ 10080625 w 636"/>
              <a:gd name="T45" fmla="*/ 47024972 h 635"/>
              <a:gd name="T46" fmla="*/ 17921288 w 636"/>
              <a:gd name="T47" fmla="*/ 35338227 h 635"/>
              <a:gd name="T48" fmla="*/ 27161596 w 636"/>
              <a:gd name="T49" fmla="*/ 24486513 h 635"/>
              <a:gd name="T50" fmla="*/ 38362467 w 636"/>
              <a:gd name="T51" fmla="*/ 15582327 h 635"/>
              <a:gd name="T52" fmla="*/ 50962983 w 636"/>
              <a:gd name="T53" fmla="*/ 8625667 h 635"/>
              <a:gd name="T54" fmla="*/ 64403817 w 636"/>
              <a:gd name="T55" fmla="*/ 3339070 h 635"/>
              <a:gd name="T56" fmla="*/ 78405038 w 636"/>
              <a:gd name="T57" fmla="*/ 556512 h 635"/>
              <a:gd name="T58" fmla="*/ 92685658 w 636"/>
              <a:gd name="T59" fmla="*/ 0 h 635"/>
              <a:gd name="T60" fmla="*/ 106966808 w 636"/>
              <a:gd name="T61" fmla="*/ 1669535 h 635"/>
              <a:gd name="T62" fmla="*/ 120687571 w 636"/>
              <a:gd name="T63" fmla="*/ 5843109 h 635"/>
              <a:gd name="T64" fmla="*/ 133288087 w 636"/>
              <a:gd name="T65" fmla="*/ 11686745 h 635"/>
              <a:gd name="T66" fmla="*/ 145329275 w 636"/>
              <a:gd name="T67" fmla="*/ 20034420 h 635"/>
              <a:gd name="T68" fmla="*/ 155409900 w 636"/>
              <a:gd name="T69" fmla="*/ 29773111 h 635"/>
              <a:gd name="T70" fmla="*/ 164370279 w 636"/>
              <a:gd name="T71" fmla="*/ 41181864 h 635"/>
              <a:gd name="T72" fmla="*/ 171090696 w 636"/>
              <a:gd name="T73" fmla="*/ 53703112 h 635"/>
              <a:gd name="T74" fmla="*/ 175290692 w 636"/>
              <a:gd name="T75" fmla="*/ 67059392 h 635"/>
              <a:gd name="T76" fmla="*/ 177811113 w 636"/>
              <a:gd name="T77" fmla="*/ 81250704 h 6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36" h="635">
                <a:moveTo>
                  <a:pt x="636" y="317"/>
                </a:moveTo>
                <a:lnTo>
                  <a:pt x="635" y="343"/>
                </a:lnTo>
                <a:lnTo>
                  <a:pt x="631" y="368"/>
                </a:lnTo>
                <a:lnTo>
                  <a:pt x="626" y="393"/>
                </a:lnTo>
                <a:lnTo>
                  <a:pt x="619" y="418"/>
                </a:lnTo>
                <a:lnTo>
                  <a:pt x="611" y="442"/>
                </a:lnTo>
                <a:lnTo>
                  <a:pt x="599" y="465"/>
                </a:lnTo>
                <a:lnTo>
                  <a:pt x="587" y="488"/>
                </a:lnTo>
                <a:lnTo>
                  <a:pt x="572" y="509"/>
                </a:lnTo>
                <a:lnTo>
                  <a:pt x="555" y="529"/>
                </a:lnTo>
                <a:lnTo>
                  <a:pt x="538" y="547"/>
                </a:lnTo>
                <a:lnTo>
                  <a:pt x="519" y="564"/>
                </a:lnTo>
                <a:lnTo>
                  <a:pt x="498" y="580"/>
                </a:lnTo>
                <a:lnTo>
                  <a:pt x="476" y="593"/>
                </a:lnTo>
                <a:lnTo>
                  <a:pt x="454" y="605"/>
                </a:lnTo>
                <a:lnTo>
                  <a:pt x="431" y="615"/>
                </a:lnTo>
                <a:lnTo>
                  <a:pt x="407" y="623"/>
                </a:lnTo>
                <a:lnTo>
                  <a:pt x="382" y="630"/>
                </a:lnTo>
                <a:lnTo>
                  <a:pt x="356" y="633"/>
                </a:lnTo>
                <a:lnTo>
                  <a:pt x="331" y="635"/>
                </a:lnTo>
                <a:lnTo>
                  <a:pt x="305" y="635"/>
                </a:lnTo>
                <a:lnTo>
                  <a:pt x="280" y="633"/>
                </a:lnTo>
                <a:lnTo>
                  <a:pt x="255" y="630"/>
                </a:lnTo>
                <a:lnTo>
                  <a:pt x="230" y="623"/>
                </a:lnTo>
                <a:lnTo>
                  <a:pt x="205" y="615"/>
                </a:lnTo>
                <a:lnTo>
                  <a:pt x="182" y="605"/>
                </a:lnTo>
                <a:lnTo>
                  <a:pt x="159" y="593"/>
                </a:lnTo>
                <a:lnTo>
                  <a:pt x="137" y="580"/>
                </a:lnTo>
                <a:lnTo>
                  <a:pt x="116" y="564"/>
                </a:lnTo>
                <a:lnTo>
                  <a:pt x="97" y="547"/>
                </a:lnTo>
                <a:lnTo>
                  <a:pt x="80" y="529"/>
                </a:lnTo>
                <a:lnTo>
                  <a:pt x="64" y="509"/>
                </a:lnTo>
                <a:lnTo>
                  <a:pt x="50" y="488"/>
                </a:lnTo>
                <a:lnTo>
                  <a:pt x="36" y="465"/>
                </a:lnTo>
                <a:lnTo>
                  <a:pt x="26" y="442"/>
                </a:lnTo>
                <a:lnTo>
                  <a:pt x="16" y="418"/>
                </a:lnTo>
                <a:lnTo>
                  <a:pt x="9" y="393"/>
                </a:lnTo>
                <a:lnTo>
                  <a:pt x="4" y="368"/>
                </a:lnTo>
                <a:lnTo>
                  <a:pt x="1" y="343"/>
                </a:lnTo>
                <a:lnTo>
                  <a:pt x="0" y="317"/>
                </a:lnTo>
                <a:lnTo>
                  <a:pt x="1" y="292"/>
                </a:lnTo>
                <a:lnTo>
                  <a:pt x="4" y="266"/>
                </a:lnTo>
                <a:lnTo>
                  <a:pt x="9" y="241"/>
                </a:lnTo>
                <a:lnTo>
                  <a:pt x="16" y="217"/>
                </a:lnTo>
                <a:lnTo>
                  <a:pt x="26" y="193"/>
                </a:lnTo>
                <a:lnTo>
                  <a:pt x="36" y="169"/>
                </a:lnTo>
                <a:lnTo>
                  <a:pt x="50" y="148"/>
                </a:lnTo>
                <a:lnTo>
                  <a:pt x="64" y="127"/>
                </a:lnTo>
                <a:lnTo>
                  <a:pt x="80" y="107"/>
                </a:lnTo>
                <a:lnTo>
                  <a:pt x="97" y="88"/>
                </a:lnTo>
                <a:lnTo>
                  <a:pt x="116" y="72"/>
                </a:lnTo>
                <a:lnTo>
                  <a:pt x="137" y="56"/>
                </a:lnTo>
                <a:lnTo>
                  <a:pt x="159" y="42"/>
                </a:lnTo>
                <a:lnTo>
                  <a:pt x="182" y="31"/>
                </a:lnTo>
                <a:lnTo>
                  <a:pt x="205" y="21"/>
                </a:lnTo>
                <a:lnTo>
                  <a:pt x="230" y="12"/>
                </a:lnTo>
                <a:lnTo>
                  <a:pt x="255" y="6"/>
                </a:lnTo>
                <a:lnTo>
                  <a:pt x="280" y="2"/>
                </a:lnTo>
                <a:lnTo>
                  <a:pt x="305" y="0"/>
                </a:lnTo>
                <a:lnTo>
                  <a:pt x="331" y="0"/>
                </a:lnTo>
                <a:lnTo>
                  <a:pt x="356" y="2"/>
                </a:lnTo>
                <a:lnTo>
                  <a:pt x="382" y="6"/>
                </a:lnTo>
                <a:lnTo>
                  <a:pt x="407" y="12"/>
                </a:lnTo>
                <a:lnTo>
                  <a:pt x="431" y="21"/>
                </a:lnTo>
                <a:lnTo>
                  <a:pt x="454" y="31"/>
                </a:lnTo>
                <a:lnTo>
                  <a:pt x="476" y="42"/>
                </a:lnTo>
                <a:lnTo>
                  <a:pt x="498" y="56"/>
                </a:lnTo>
                <a:lnTo>
                  <a:pt x="519" y="72"/>
                </a:lnTo>
                <a:lnTo>
                  <a:pt x="538" y="88"/>
                </a:lnTo>
                <a:lnTo>
                  <a:pt x="555" y="107"/>
                </a:lnTo>
                <a:lnTo>
                  <a:pt x="572" y="127"/>
                </a:lnTo>
                <a:lnTo>
                  <a:pt x="587" y="148"/>
                </a:lnTo>
                <a:lnTo>
                  <a:pt x="599" y="169"/>
                </a:lnTo>
                <a:lnTo>
                  <a:pt x="611" y="193"/>
                </a:lnTo>
                <a:lnTo>
                  <a:pt x="619" y="217"/>
                </a:lnTo>
                <a:lnTo>
                  <a:pt x="626" y="241"/>
                </a:lnTo>
                <a:lnTo>
                  <a:pt x="631" y="266"/>
                </a:lnTo>
                <a:lnTo>
                  <a:pt x="635" y="292"/>
                </a:lnTo>
                <a:lnTo>
                  <a:pt x="636" y="317"/>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381" name="Text Box 125">
            <a:extLst>
              <a:ext uri="{FF2B5EF4-FFF2-40B4-BE49-F238E27FC236}">
                <a16:creationId xmlns:a16="http://schemas.microsoft.com/office/drawing/2014/main" id="{83CB0B6B-63B7-F91B-A68B-C8E5394D18CC}"/>
              </a:ext>
            </a:extLst>
          </p:cNvPr>
          <p:cNvSpPr txBox="1">
            <a:spLocks noChangeArrowheads="1"/>
          </p:cNvSpPr>
          <p:nvPr/>
        </p:nvSpPr>
        <p:spPr bwMode="auto">
          <a:xfrm>
            <a:off x="2306007" y="2681884"/>
            <a:ext cx="1772120" cy="282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1400" b="1" dirty="0">
                <a:latin typeface="Arial" charset="0"/>
              </a:rPr>
              <a:t>Body Centred</a:t>
            </a:r>
            <a:endParaRPr lang="en-US" sz="1400" b="1" dirty="0">
              <a:latin typeface="Arial" charset="0"/>
            </a:endParaRPr>
          </a:p>
        </p:txBody>
      </p:sp>
      <p:sp>
        <p:nvSpPr>
          <p:cNvPr id="480382" name="Text Box 126">
            <a:extLst>
              <a:ext uri="{FF2B5EF4-FFF2-40B4-BE49-F238E27FC236}">
                <a16:creationId xmlns:a16="http://schemas.microsoft.com/office/drawing/2014/main" id="{53AB81E4-F55E-632E-D08D-CEDF204FE211}"/>
              </a:ext>
            </a:extLst>
          </p:cNvPr>
          <p:cNvSpPr txBox="1">
            <a:spLocks noChangeArrowheads="1"/>
          </p:cNvSpPr>
          <p:nvPr/>
        </p:nvSpPr>
        <p:spPr bwMode="auto">
          <a:xfrm>
            <a:off x="6127856" y="2748055"/>
            <a:ext cx="1818608" cy="298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1500" b="1" dirty="0">
                <a:latin typeface="Arial" charset="0"/>
              </a:rPr>
              <a:t>Face Centred</a:t>
            </a:r>
            <a:endParaRPr lang="en-US" sz="1500" b="1" dirty="0">
              <a:latin typeface="Arial" charset="0"/>
            </a:endParaRPr>
          </a:p>
        </p:txBody>
      </p:sp>
      <p:sp>
        <p:nvSpPr>
          <p:cNvPr id="2" name="Title 1">
            <a:extLst>
              <a:ext uri="{FF2B5EF4-FFF2-40B4-BE49-F238E27FC236}">
                <a16:creationId xmlns:a16="http://schemas.microsoft.com/office/drawing/2014/main" id="{6EBD2D69-C511-A55D-68EB-64C2FF791084}"/>
              </a:ext>
            </a:extLst>
          </p:cNvPr>
          <p:cNvSpPr>
            <a:spLocks noGrp="1"/>
          </p:cNvSpPr>
          <p:nvPr>
            <p:ph type="title"/>
          </p:nvPr>
        </p:nvSpPr>
        <p:spPr/>
        <p:txBody>
          <a:bodyPr/>
          <a:lstStyle/>
          <a:p>
            <a:r>
              <a:rPr lang="en-US" altLang="en-US" sz="3200" b="1" dirty="0"/>
              <a:t>Space-Lattice Types</a:t>
            </a:r>
            <a:br>
              <a:rPr lang="en-US" altLang="en-US" sz="3200" b="1" dirty="0"/>
            </a:br>
            <a:endParaRPr lang="en-US" dirty="0"/>
          </a:p>
        </p:txBody>
      </p:sp>
      <p:sp>
        <p:nvSpPr>
          <p:cNvPr id="4" name="Slide Number Placeholder 3">
            <a:extLst>
              <a:ext uri="{FF2B5EF4-FFF2-40B4-BE49-F238E27FC236}">
                <a16:creationId xmlns:a16="http://schemas.microsoft.com/office/drawing/2014/main" id="{305043BF-53D2-2815-B78F-8AD7FB8DDA2E}"/>
              </a:ext>
            </a:extLst>
          </p:cNvPr>
          <p:cNvSpPr>
            <a:spLocks noGrp="1"/>
          </p:cNvSpPr>
          <p:nvPr>
            <p:ph type="sldNum" sz="quarter" idx="4"/>
          </p:nvPr>
        </p:nvSpPr>
        <p:spPr/>
        <p:txBody>
          <a:bodyPr/>
          <a:lstStyle/>
          <a:p>
            <a:fld id="{3A2281A5-0AAD-5C43-9874-F8F3A9F5B29A}"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03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03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03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03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034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03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03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03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03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03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03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03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803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035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8035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036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036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036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8036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8036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8036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8036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8036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8036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8036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8037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8037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8037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8037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8037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8037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8037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8037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8037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8037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8038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80381"/>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48029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8029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8029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8029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8029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8030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8030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8030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8030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8030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80305"/>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80306"/>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8030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48030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480309"/>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480310"/>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80311"/>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480312"/>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480313"/>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80314"/>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480315"/>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480316"/>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480317"/>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480318"/>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480319"/>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480320"/>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80321"/>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480322"/>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480323"/>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480324"/>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480325"/>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480326"/>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480327"/>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480328"/>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480329"/>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480330"/>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480331"/>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480332"/>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480333"/>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480334"/>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480335"/>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480336"/>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480337"/>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480338"/>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480339"/>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480340"/>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480341"/>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480342"/>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480343"/>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480344"/>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480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381" grpId="0"/>
      <p:bldP spid="48038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151" name="Text Box 87">
            <a:extLst>
              <a:ext uri="{FF2B5EF4-FFF2-40B4-BE49-F238E27FC236}">
                <a16:creationId xmlns:a16="http://schemas.microsoft.com/office/drawing/2014/main" id="{97EDC4AC-B519-535E-0453-A9CE5F57371D}"/>
              </a:ext>
            </a:extLst>
          </p:cNvPr>
          <p:cNvSpPr txBox="1">
            <a:spLocks noChangeArrowheads="1"/>
          </p:cNvSpPr>
          <p:nvPr/>
        </p:nvSpPr>
        <p:spPr bwMode="auto">
          <a:xfrm>
            <a:off x="3624690" y="4714407"/>
            <a:ext cx="2048979" cy="2827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marL="457200" marR="0" lvl="0" indent="-457200" algn="ctr" rtl="0">
              <a:lnSpc>
                <a:spcPct val="100000"/>
              </a:lnSpc>
              <a:spcBef>
                <a:spcPts val="0"/>
              </a:spcBef>
              <a:spcAft>
                <a:spcPts val="0"/>
              </a:spcAft>
              <a:buClr>
                <a:schemeClr val="dk1"/>
              </a:buClr>
              <a:buSzPts val="2000"/>
              <a:buFont typeface="Arial"/>
              <a:buNone/>
            </a:pPr>
            <a:r>
              <a:rPr lang="en-US" sz="1400" b="1" i="0" u="none" dirty="0">
                <a:solidFill>
                  <a:schemeClr val="accent3"/>
                </a:solidFill>
                <a:latin typeface="Arial"/>
                <a:ea typeface="Arial"/>
                <a:cs typeface="Arial"/>
                <a:sym typeface="Arial"/>
              </a:rPr>
              <a:t>Grain size, d</a:t>
            </a:r>
            <a:r>
              <a:rPr lang="en-US" sz="1400" b="1" i="0" u="none" baseline="30000" dirty="0">
                <a:solidFill>
                  <a:schemeClr val="accent3"/>
                </a:solidFill>
                <a:latin typeface="Arial"/>
                <a:ea typeface="Arial"/>
                <a:cs typeface="Arial"/>
                <a:sym typeface="Arial"/>
              </a:rPr>
              <a:t>-1/2</a:t>
            </a:r>
            <a:r>
              <a:rPr lang="en-US" sz="1400" b="1" i="0" u="none" dirty="0">
                <a:solidFill>
                  <a:schemeClr val="accent3"/>
                </a:solidFill>
                <a:latin typeface="Arial"/>
                <a:ea typeface="Arial"/>
                <a:cs typeface="Arial"/>
                <a:sym typeface="Arial"/>
              </a:rPr>
              <a:t>, mm</a:t>
            </a:r>
            <a:r>
              <a:rPr lang="en-US" sz="1400" b="1" i="0" u="none" baseline="30000" dirty="0">
                <a:solidFill>
                  <a:schemeClr val="accent3"/>
                </a:solidFill>
                <a:latin typeface="Arial"/>
                <a:ea typeface="Arial"/>
                <a:cs typeface="Arial"/>
                <a:sym typeface="Arial"/>
              </a:rPr>
              <a:t>-1/2</a:t>
            </a:r>
            <a:endParaRPr lang="en-US" sz="1000" b="1" dirty="0">
              <a:solidFill>
                <a:schemeClr val="accent3"/>
              </a:solidFill>
            </a:endParaRPr>
          </a:p>
        </p:txBody>
      </p:sp>
      <p:sp>
        <p:nvSpPr>
          <p:cNvPr id="2" name="Title 1">
            <a:extLst>
              <a:ext uri="{FF2B5EF4-FFF2-40B4-BE49-F238E27FC236}">
                <a16:creationId xmlns:a16="http://schemas.microsoft.com/office/drawing/2014/main" id="{A6F2A36B-8FB4-36EE-4200-5681B6AFFC62}"/>
              </a:ext>
            </a:extLst>
          </p:cNvPr>
          <p:cNvSpPr>
            <a:spLocks noGrp="1"/>
          </p:cNvSpPr>
          <p:nvPr>
            <p:ph type="title"/>
          </p:nvPr>
        </p:nvSpPr>
        <p:spPr/>
        <p:txBody>
          <a:bodyPr/>
          <a:lstStyle/>
          <a:p>
            <a:r>
              <a:rPr lang="en-US" dirty="0"/>
              <a:t>Grain Size</a:t>
            </a:r>
          </a:p>
        </p:txBody>
      </p:sp>
      <p:sp>
        <p:nvSpPr>
          <p:cNvPr id="4" name="Rectangle 3">
            <a:extLst>
              <a:ext uri="{FF2B5EF4-FFF2-40B4-BE49-F238E27FC236}">
                <a16:creationId xmlns:a16="http://schemas.microsoft.com/office/drawing/2014/main" id="{7ECD529E-F568-CC2A-4F47-647A7A599293}"/>
              </a:ext>
            </a:extLst>
          </p:cNvPr>
          <p:cNvSpPr/>
          <p:nvPr/>
        </p:nvSpPr>
        <p:spPr>
          <a:xfrm>
            <a:off x="2973252" y="1429347"/>
            <a:ext cx="3406266" cy="289083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39C39D2-7105-F0DE-6D87-90659163B2D4}"/>
              </a:ext>
            </a:extLst>
          </p:cNvPr>
          <p:cNvSpPr txBox="1"/>
          <p:nvPr/>
        </p:nvSpPr>
        <p:spPr>
          <a:xfrm>
            <a:off x="2545818" y="1237415"/>
            <a:ext cx="416563" cy="3154390"/>
          </a:xfrm>
          <a:prstGeom prst="rect">
            <a:avLst/>
          </a:prstGeom>
          <a:noFill/>
        </p:spPr>
        <p:txBody>
          <a:bodyPr wrap="square" rtlCol="0">
            <a:spAutoFit/>
          </a:bodyPr>
          <a:lstStyle/>
          <a:p>
            <a:pPr algn="ctr">
              <a:lnSpc>
                <a:spcPts val="2200"/>
              </a:lnSpc>
            </a:pPr>
            <a:r>
              <a:rPr lang="en-US" sz="1000" dirty="0">
                <a:latin typeface="Arial" panose="020B0604020202020204" pitchFamily="34" charset="0"/>
                <a:cs typeface="Arial" panose="020B0604020202020204" pitchFamily="34" charset="0"/>
              </a:rPr>
              <a:t>450 </a:t>
            </a:r>
          </a:p>
          <a:p>
            <a:pPr algn="ctr">
              <a:lnSpc>
                <a:spcPts val="2200"/>
              </a:lnSpc>
            </a:pPr>
            <a:endParaRPr lang="en-US" sz="1000" dirty="0">
              <a:latin typeface="Arial" panose="020B0604020202020204" pitchFamily="34" charset="0"/>
              <a:cs typeface="Arial" panose="020B0604020202020204" pitchFamily="34" charset="0"/>
            </a:endParaRPr>
          </a:p>
          <a:p>
            <a:pPr algn="ctr">
              <a:lnSpc>
                <a:spcPts val="2200"/>
              </a:lnSpc>
            </a:pPr>
            <a:r>
              <a:rPr lang="en-US" sz="1000" dirty="0">
                <a:latin typeface="Arial" panose="020B0604020202020204" pitchFamily="34" charset="0"/>
                <a:cs typeface="Arial" panose="020B0604020202020204" pitchFamily="34" charset="0"/>
              </a:rPr>
              <a:t>375</a:t>
            </a:r>
          </a:p>
          <a:p>
            <a:pPr algn="ctr">
              <a:lnSpc>
                <a:spcPts val="2200"/>
              </a:lnSpc>
            </a:pPr>
            <a:endParaRPr lang="en-US" sz="1000" dirty="0">
              <a:latin typeface="Arial" panose="020B0604020202020204" pitchFamily="34" charset="0"/>
              <a:cs typeface="Arial" panose="020B0604020202020204" pitchFamily="34" charset="0"/>
            </a:endParaRPr>
          </a:p>
          <a:p>
            <a:pPr algn="ctr">
              <a:lnSpc>
                <a:spcPts val="2200"/>
              </a:lnSpc>
            </a:pPr>
            <a:r>
              <a:rPr lang="en-US" sz="1000" dirty="0">
                <a:latin typeface="Arial" panose="020B0604020202020204" pitchFamily="34" charset="0"/>
                <a:cs typeface="Arial" panose="020B0604020202020204" pitchFamily="34" charset="0"/>
              </a:rPr>
              <a:t>300</a:t>
            </a:r>
          </a:p>
          <a:p>
            <a:pPr algn="ctr">
              <a:lnSpc>
                <a:spcPts val="2200"/>
              </a:lnSpc>
            </a:pPr>
            <a:endParaRPr lang="en-US" sz="1000" dirty="0">
              <a:latin typeface="Arial" panose="020B0604020202020204" pitchFamily="34" charset="0"/>
              <a:cs typeface="Arial" panose="020B0604020202020204" pitchFamily="34" charset="0"/>
            </a:endParaRPr>
          </a:p>
          <a:p>
            <a:pPr algn="ctr">
              <a:lnSpc>
                <a:spcPts val="2200"/>
              </a:lnSpc>
            </a:pPr>
            <a:r>
              <a:rPr lang="en-US" sz="1000" dirty="0">
                <a:latin typeface="Arial" panose="020B0604020202020204" pitchFamily="34" charset="0"/>
                <a:cs typeface="Arial" panose="020B0604020202020204" pitchFamily="34" charset="0"/>
              </a:rPr>
              <a:t>225</a:t>
            </a:r>
          </a:p>
          <a:p>
            <a:pPr algn="ctr">
              <a:lnSpc>
                <a:spcPts val="2200"/>
              </a:lnSpc>
            </a:pPr>
            <a:endParaRPr lang="en-US" sz="1000" dirty="0">
              <a:latin typeface="Arial" panose="020B0604020202020204" pitchFamily="34" charset="0"/>
              <a:cs typeface="Arial" panose="020B0604020202020204" pitchFamily="34" charset="0"/>
            </a:endParaRPr>
          </a:p>
          <a:p>
            <a:pPr algn="ctr">
              <a:lnSpc>
                <a:spcPts val="2200"/>
              </a:lnSpc>
            </a:pPr>
            <a:r>
              <a:rPr lang="en-US" sz="1000" dirty="0">
                <a:latin typeface="Arial" panose="020B0604020202020204" pitchFamily="34" charset="0"/>
                <a:cs typeface="Arial" panose="020B0604020202020204" pitchFamily="34" charset="0"/>
              </a:rPr>
              <a:t>150</a:t>
            </a:r>
          </a:p>
          <a:p>
            <a:pPr algn="ctr">
              <a:lnSpc>
                <a:spcPts val="2200"/>
              </a:lnSpc>
            </a:pPr>
            <a:endParaRPr lang="en-US" sz="1000" dirty="0">
              <a:latin typeface="Arial" panose="020B0604020202020204" pitchFamily="34" charset="0"/>
              <a:cs typeface="Arial" panose="020B0604020202020204" pitchFamily="34" charset="0"/>
            </a:endParaRPr>
          </a:p>
          <a:p>
            <a:pPr algn="ctr">
              <a:lnSpc>
                <a:spcPts val="2200"/>
              </a:lnSpc>
            </a:pPr>
            <a:r>
              <a:rPr lang="en-US" sz="1000" dirty="0">
                <a:latin typeface="Arial" panose="020B0604020202020204" pitchFamily="34" charset="0"/>
                <a:cs typeface="Arial" panose="020B0604020202020204" pitchFamily="34" charset="0"/>
              </a:rPr>
              <a:t>75</a:t>
            </a:r>
          </a:p>
        </p:txBody>
      </p:sp>
      <p:sp>
        <p:nvSpPr>
          <p:cNvPr id="18" name="TextBox 17">
            <a:extLst>
              <a:ext uri="{FF2B5EF4-FFF2-40B4-BE49-F238E27FC236}">
                <a16:creationId xmlns:a16="http://schemas.microsoft.com/office/drawing/2014/main" id="{CB888D96-F104-2A49-C56A-C965BEEB5DC5}"/>
              </a:ext>
            </a:extLst>
          </p:cNvPr>
          <p:cNvSpPr txBox="1"/>
          <p:nvPr/>
        </p:nvSpPr>
        <p:spPr>
          <a:xfrm>
            <a:off x="3276600" y="4394186"/>
            <a:ext cx="3048000"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5                 10                  15                  20</a:t>
            </a:r>
          </a:p>
        </p:txBody>
      </p:sp>
      <p:sp>
        <p:nvSpPr>
          <p:cNvPr id="3" name="TextBox 2">
            <a:extLst>
              <a:ext uri="{FF2B5EF4-FFF2-40B4-BE49-F238E27FC236}">
                <a16:creationId xmlns:a16="http://schemas.microsoft.com/office/drawing/2014/main" id="{CFD36FB1-08F7-1E7F-4384-E40FF9C307DB}"/>
              </a:ext>
            </a:extLst>
          </p:cNvPr>
          <p:cNvSpPr txBox="1"/>
          <p:nvPr/>
        </p:nvSpPr>
        <p:spPr>
          <a:xfrm rot="16200000">
            <a:off x="1282427" y="2510228"/>
            <a:ext cx="2024360" cy="307777"/>
          </a:xfrm>
          <a:prstGeom prst="rect">
            <a:avLst/>
          </a:prstGeom>
          <a:noFill/>
        </p:spPr>
        <p:txBody>
          <a:bodyPr wrap="square" rtlCol="0">
            <a:spAutoFit/>
          </a:bodyPr>
          <a:lstStyle/>
          <a:p>
            <a:r>
              <a:rPr lang="en-US" sz="1400" b="1" dirty="0">
                <a:solidFill>
                  <a:schemeClr val="accent3"/>
                </a:solidFill>
                <a:latin typeface="Arial" panose="020B0604020202020204" pitchFamily="34" charset="0"/>
                <a:cs typeface="Arial" panose="020B0604020202020204" pitchFamily="34" charset="0"/>
              </a:rPr>
              <a:t>Yield Stress, MPa</a:t>
            </a:r>
          </a:p>
        </p:txBody>
      </p:sp>
      <p:sp>
        <p:nvSpPr>
          <p:cNvPr id="11" name="TextBox 10">
            <a:extLst>
              <a:ext uri="{FF2B5EF4-FFF2-40B4-BE49-F238E27FC236}">
                <a16:creationId xmlns:a16="http://schemas.microsoft.com/office/drawing/2014/main" id="{9533A846-FC8D-5662-3084-5CD0B550C679}"/>
              </a:ext>
            </a:extLst>
          </p:cNvPr>
          <p:cNvSpPr txBox="1"/>
          <p:nvPr/>
        </p:nvSpPr>
        <p:spPr>
          <a:xfrm>
            <a:off x="3636999" y="816144"/>
            <a:ext cx="2024360" cy="307777"/>
          </a:xfrm>
          <a:prstGeom prst="rect">
            <a:avLst/>
          </a:prstGeom>
          <a:noFill/>
        </p:spPr>
        <p:txBody>
          <a:bodyPr wrap="square" rtlCol="0">
            <a:spAutoFit/>
          </a:bodyPr>
          <a:lstStyle/>
          <a:p>
            <a:pPr algn="ctr"/>
            <a:r>
              <a:rPr lang="en-US" sz="1400" b="1" dirty="0">
                <a:solidFill>
                  <a:schemeClr val="accent3"/>
                </a:solidFill>
                <a:latin typeface="Arial" panose="020B0604020202020204" pitchFamily="34" charset="0"/>
                <a:cs typeface="Arial" panose="020B0604020202020204" pitchFamily="34" charset="0"/>
              </a:rPr>
              <a:t>Grain Size, um</a:t>
            </a:r>
          </a:p>
        </p:txBody>
      </p:sp>
      <p:sp>
        <p:nvSpPr>
          <p:cNvPr id="20" name="TextBox 19">
            <a:extLst>
              <a:ext uri="{FF2B5EF4-FFF2-40B4-BE49-F238E27FC236}">
                <a16:creationId xmlns:a16="http://schemas.microsoft.com/office/drawing/2014/main" id="{398A29F0-6A1F-548B-251B-92A4A5CC87D5}"/>
              </a:ext>
            </a:extLst>
          </p:cNvPr>
          <p:cNvSpPr txBox="1"/>
          <p:nvPr/>
        </p:nvSpPr>
        <p:spPr>
          <a:xfrm>
            <a:off x="6831945" y="2725344"/>
            <a:ext cx="1926863" cy="523220"/>
          </a:xfrm>
          <a:prstGeom prst="rect">
            <a:avLst/>
          </a:prstGeom>
          <a:noFill/>
        </p:spPr>
        <p:txBody>
          <a:bodyPr wrap="square" rtlCol="0">
            <a:spAutoFit/>
          </a:bodyPr>
          <a:lstStyle/>
          <a:p>
            <a:pPr algn="ctr"/>
            <a:r>
              <a:rPr lang="en-US" sz="1400" b="1" dirty="0">
                <a:solidFill>
                  <a:schemeClr val="accent3"/>
                </a:solidFill>
                <a:latin typeface="Arial" panose="020B0604020202020204" pitchFamily="34" charset="0"/>
                <a:cs typeface="Arial" panose="020B0604020202020204" pitchFamily="34" charset="0"/>
              </a:rPr>
              <a:t>Ductile Brittle Trans Temp. °C</a:t>
            </a:r>
          </a:p>
        </p:txBody>
      </p:sp>
      <p:sp>
        <p:nvSpPr>
          <p:cNvPr id="21" name="TextBox 20">
            <a:extLst>
              <a:ext uri="{FF2B5EF4-FFF2-40B4-BE49-F238E27FC236}">
                <a16:creationId xmlns:a16="http://schemas.microsoft.com/office/drawing/2014/main" id="{7B3981C3-C9D0-568D-0A91-342CA55A72FC}"/>
              </a:ext>
            </a:extLst>
          </p:cNvPr>
          <p:cNvSpPr txBox="1"/>
          <p:nvPr/>
        </p:nvSpPr>
        <p:spPr>
          <a:xfrm>
            <a:off x="6390389" y="1258493"/>
            <a:ext cx="465386" cy="3154390"/>
          </a:xfrm>
          <a:prstGeom prst="rect">
            <a:avLst/>
          </a:prstGeom>
          <a:noFill/>
        </p:spPr>
        <p:txBody>
          <a:bodyPr wrap="square" rtlCol="0">
            <a:spAutoFit/>
          </a:bodyPr>
          <a:lstStyle/>
          <a:p>
            <a:pPr algn="ctr">
              <a:lnSpc>
                <a:spcPts val="2200"/>
              </a:lnSpc>
            </a:pPr>
            <a:r>
              <a:rPr lang="en-US" sz="1000" dirty="0">
                <a:latin typeface="Arial" panose="020B0604020202020204" pitchFamily="34" charset="0"/>
                <a:cs typeface="Arial" panose="020B0604020202020204" pitchFamily="34" charset="0"/>
              </a:rPr>
              <a:t>50</a:t>
            </a:r>
          </a:p>
          <a:p>
            <a:pPr algn="ctr">
              <a:lnSpc>
                <a:spcPts val="2200"/>
              </a:lnSpc>
            </a:pPr>
            <a:endParaRPr lang="en-US" sz="1000" dirty="0">
              <a:latin typeface="Arial" panose="020B0604020202020204" pitchFamily="34" charset="0"/>
              <a:cs typeface="Arial" panose="020B0604020202020204" pitchFamily="34" charset="0"/>
            </a:endParaRPr>
          </a:p>
          <a:p>
            <a:pPr algn="ctr">
              <a:lnSpc>
                <a:spcPts val="2200"/>
              </a:lnSpc>
            </a:pPr>
            <a:r>
              <a:rPr lang="en-US" sz="1000" dirty="0">
                <a:latin typeface="Arial" panose="020B0604020202020204" pitchFamily="34" charset="0"/>
                <a:cs typeface="Arial" panose="020B0604020202020204" pitchFamily="34" charset="0"/>
              </a:rPr>
              <a:t>0</a:t>
            </a:r>
          </a:p>
          <a:p>
            <a:pPr algn="ctr">
              <a:lnSpc>
                <a:spcPts val="2200"/>
              </a:lnSpc>
            </a:pPr>
            <a:endParaRPr lang="en-US" sz="1000" dirty="0">
              <a:latin typeface="Arial" panose="020B0604020202020204" pitchFamily="34" charset="0"/>
              <a:cs typeface="Arial" panose="020B0604020202020204" pitchFamily="34" charset="0"/>
            </a:endParaRPr>
          </a:p>
          <a:p>
            <a:pPr algn="ctr">
              <a:lnSpc>
                <a:spcPts val="2200"/>
              </a:lnSpc>
            </a:pPr>
            <a:r>
              <a:rPr lang="en-US" sz="1000" dirty="0">
                <a:latin typeface="Arial" panose="020B0604020202020204" pitchFamily="34" charset="0"/>
                <a:cs typeface="Arial" panose="020B0604020202020204" pitchFamily="34" charset="0"/>
              </a:rPr>
              <a:t>-50</a:t>
            </a:r>
          </a:p>
          <a:p>
            <a:pPr algn="ctr">
              <a:lnSpc>
                <a:spcPts val="2200"/>
              </a:lnSpc>
            </a:pPr>
            <a:endParaRPr lang="en-US" sz="1000" dirty="0">
              <a:latin typeface="Arial" panose="020B0604020202020204" pitchFamily="34" charset="0"/>
              <a:cs typeface="Arial" panose="020B0604020202020204" pitchFamily="34" charset="0"/>
            </a:endParaRPr>
          </a:p>
          <a:p>
            <a:pPr algn="ctr">
              <a:lnSpc>
                <a:spcPts val="2200"/>
              </a:lnSpc>
            </a:pPr>
            <a:r>
              <a:rPr lang="en-US" sz="1000" dirty="0">
                <a:latin typeface="Arial" panose="020B0604020202020204" pitchFamily="34" charset="0"/>
                <a:cs typeface="Arial" panose="020B0604020202020204" pitchFamily="34" charset="0"/>
              </a:rPr>
              <a:t>-100</a:t>
            </a:r>
          </a:p>
          <a:p>
            <a:pPr algn="ctr">
              <a:lnSpc>
                <a:spcPts val="2200"/>
              </a:lnSpc>
            </a:pPr>
            <a:endParaRPr lang="en-US" sz="1000" dirty="0">
              <a:latin typeface="Arial" panose="020B0604020202020204" pitchFamily="34" charset="0"/>
              <a:cs typeface="Arial" panose="020B0604020202020204" pitchFamily="34" charset="0"/>
            </a:endParaRPr>
          </a:p>
          <a:p>
            <a:pPr algn="ctr">
              <a:lnSpc>
                <a:spcPts val="2200"/>
              </a:lnSpc>
            </a:pPr>
            <a:r>
              <a:rPr lang="en-US" sz="1000" dirty="0">
                <a:latin typeface="Arial" panose="020B0604020202020204" pitchFamily="34" charset="0"/>
                <a:cs typeface="Arial" panose="020B0604020202020204" pitchFamily="34" charset="0"/>
              </a:rPr>
              <a:t>-150</a:t>
            </a:r>
          </a:p>
          <a:p>
            <a:pPr algn="ctr">
              <a:lnSpc>
                <a:spcPts val="2200"/>
              </a:lnSpc>
            </a:pPr>
            <a:endParaRPr lang="en-US" sz="1000" dirty="0">
              <a:latin typeface="Arial" panose="020B0604020202020204" pitchFamily="34" charset="0"/>
              <a:cs typeface="Arial" panose="020B0604020202020204" pitchFamily="34" charset="0"/>
            </a:endParaRPr>
          </a:p>
          <a:p>
            <a:pPr algn="ctr">
              <a:lnSpc>
                <a:spcPts val="2200"/>
              </a:lnSpc>
            </a:pPr>
            <a:r>
              <a:rPr lang="en-US" sz="1000" dirty="0">
                <a:latin typeface="Arial" panose="020B0604020202020204" pitchFamily="34" charset="0"/>
                <a:cs typeface="Arial" panose="020B0604020202020204" pitchFamily="34" charset="0"/>
              </a:rPr>
              <a:t>-200</a:t>
            </a:r>
          </a:p>
        </p:txBody>
      </p:sp>
      <p:sp>
        <p:nvSpPr>
          <p:cNvPr id="26" name="TextBox 25">
            <a:extLst>
              <a:ext uri="{FF2B5EF4-FFF2-40B4-BE49-F238E27FC236}">
                <a16:creationId xmlns:a16="http://schemas.microsoft.com/office/drawing/2014/main" id="{7560EDDE-F139-CBB8-0905-5BEB1352432C}"/>
              </a:ext>
            </a:extLst>
          </p:cNvPr>
          <p:cNvSpPr txBox="1"/>
          <p:nvPr/>
        </p:nvSpPr>
        <p:spPr>
          <a:xfrm>
            <a:off x="2973251" y="1160921"/>
            <a:ext cx="3503749"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110     40        16       10        6        4.5        3      2.25</a:t>
            </a:r>
          </a:p>
        </p:txBody>
      </p:sp>
      <p:sp>
        <p:nvSpPr>
          <p:cNvPr id="27" name="TextBox 26">
            <a:extLst>
              <a:ext uri="{FF2B5EF4-FFF2-40B4-BE49-F238E27FC236}">
                <a16:creationId xmlns:a16="http://schemas.microsoft.com/office/drawing/2014/main" id="{00B5C713-3FF7-9653-CEFA-273C5227E8A3}"/>
              </a:ext>
            </a:extLst>
          </p:cNvPr>
          <p:cNvSpPr txBox="1"/>
          <p:nvPr/>
        </p:nvSpPr>
        <p:spPr>
          <a:xfrm>
            <a:off x="2794815" y="1796006"/>
            <a:ext cx="416563" cy="2631490"/>
          </a:xfrm>
          <a:prstGeom prst="rect">
            <a:avLst/>
          </a:prstGeom>
          <a:noFill/>
        </p:spPr>
        <p:txBody>
          <a:bodyPr wrap="square" rtlCol="0">
            <a:spAutoFit/>
          </a:bodyPr>
          <a:lstStyle/>
          <a:p>
            <a:pPr algn="ctr">
              <a:lnSpc>
                <a:spcPts val="2200"/>
              </a:lnSpc>
            </a:pPr>
            <a:r>
              <a:rPr lang="en-US" sz="1600" dirty="0">
                <a:latin typeface="Arial" panose="020B0604020202020204" pitchFamily="34" charset="0"/>
                <a:cs typeface="Arial" panose="020B0604020202020204" pitchFamily="34" charset="0"/>
              </a:rPr>
              <a:t>-</a:t>
            </a:r>
          </a:p>
          <a:p>
            <a:pPr algn="ctr">
              <a:lnSpc>
                <a:spcPts val="2200"/>
              </a:lnSpc>
            </a:pPr>
            <a:endParaRPr lang="en-US" sz="1600" dirty="0">
              <a:latin typeface="Arial" panose="020B0604020202020204" pitchFamily="34" charset="0"/>
              <a:cs typeface="Arial" panose="020B0604020202020204" pitchFamily="34" charset="0"/>
            </a:endParaRPr>
          </a:p>
          <a:p>
            <a:pPr algn="ctr">
              <a:lnSpc>
                <a:spcPts val="2200"/>
              </a:lnSpc>
            </a:pPr>
            <a:r>
              <a:rPr lang="en-US" sz="1600" dirty="0">
                <a:latin typeface="Arial" panose="020B0604020202020204" pitchFamily="34" charset="0"/>
                <a:cs typeface="Arial" panose="020B0604020202020204" pitchFamily="34" charset="0"/>
              </a:rPr>
              <a:t>-</a:t>
            </a:r>
          </a:p>
          <a:p>
            <a:pPr algn="ctr">
              <a:lnSpc>
                <a:spcPts val="2200"/>
              </a:lnSpc>
            </a:pPr>
            <a:endParaRPr lang="en-US" sz="1600" dirty="0">
              <a:latin typeface="Arial" panose="020B0604020202020204" pitchFamily="34" charset="0"/>
              <a:cs typeface="Arial" panose="020B0604020202020204" pitchFamily="34" charset="0"/>
            </a:endParaRPr>
          </a:p>
          <a:p>
            <a:pPr algn="ctr">
              <a:lnSpc>
                <a:spcPts val="2200"/>
              </a:lnSpc>
            </a:pPr>
            <a:r>
              <a:rPr lang="en-US" sz="1600" dirty="0">
                <a:latin typeface="Arial" panose="020B0604020202020204" pitchFamily="34" charset="0"/>
                <a:cs typeface="Arial" panose="020B0604020202020204" pitchFamily="34" charset="0"/>
              </a:rPr>
              <a:t>-</a:t>
            </a:r>
          </a:p>
          <a:p>
            <a:pPr algn="ctr">
              <a:lnSpc>
                <a:spcPts val="2200"/>
              </a:lnSpc>
            </a:pPr>
            <a:endParaRPr lang="en-US" sz="1600" dirty="0">
              <a:latin typeface="Arial" panose="020B0604020202020204" pitchFamily="34" charset="0"/>
              <a:cs typeface="Arial" panose="020B0604020202020204" pitchFamily="34" charset="0"/>
            </a:endParaRPr>
          </a:p>
          <a:p>
            <a:pPr algn="ctr">
              <a:lnSpc>
                <a:spcPts val="2200"/>
              </a:lnSpc>
            </a:pPr>
            <a:r>
              <a:rPr lang="en-US" sz="1600" dirty="0">
                <a:latin typeface="Arial" panose="020B0604020202020204" pitchFamily="34" charset="0"/>
                <a:cs typeface="Arial" panose="020B0604020202020204" pitchFamily="34" charset="0"/>
              </a:rPr>
              <a:t>-</a:t>
            </a:r>
          </a:p>
          <a:p>
            <a:pPr algn="ctr">
              <a:lnSpc>
                <a:spcPts val="2200"/>
              </a:lnSpc>
            </a:pPr>
            <a:endParaRPr lang="en-US" sz="1600" dirty="0">
              <a:latin typeface="Arial" panose="020B0604020202020204" pitchFamily="34" charset="0"/>
              <a:cs typeface="Arial" panose="020B0604020202020204" pitchFamily="34" charset="0"/>
            </a:endParaRPr>
          </a:p>
          <a:p>
            <a:pPr algn="ctr">
              <a:lnSpc>
                <a:spcPts val="2200"/>
              </a:lnSpc>
            </a:pPr>
            <a:endParaRPr lang="en-US" sz="16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CAFD90DA-575C-C6DA-FBBF-426EE274BA26}"/>
              </a:ext>
            </a:extLst>
          </p:cNvPr>
          <p:cNvSpPr txBox="1"/>
          <p:nvPr/>
        </p:nvSpPr>
        <p:spPr>
          <a:xfrm>
            <a:off x="6141392" y="1835048"/>
            <a:ext cx="416563" cy="2631490"/>
          </a:xfrm>
          <a:prstGeom prst="rect">
            <a:avLst/>
          </a:prstGeom>
          <a:noFill/>
        </p:spPr>
        <p:txBody>
          <a:bodyPr wrap="square" rtlCol="0">
            <a:spAutoFit/>
          </a:bodyPr>
          <a:lstStyle/>
          <a:p>
            <a:pPr algn="ctr">
              <a:lnSpc>
                <a:spcPts val="2200"/>
              </a:lnSpc>
            </a:pPr>
            <a:r>
              <a:rPr lang="en-US" sz="1600" dirty="0">
                <a:latin typeface="Arial" panose="020B0604020202020204" pitchFamily="34" charset="0"/>
                <a:cs typeface="Arial" panose="020B0604020202020204" pitchFamily="34" charset="0"/>
              </a:rPr>
              <a:t>-</a:t>
            </a:r>
          </a:p>
          <a:p>
            <a:pPr algn="ctr">
              <a:lnSpc>
                <a:spcPts val="2200"/>
              </a:lnSpc>
            </a:pPr>
            <a:endParaRPr lang="en-US" sz="1600" dirty="0">
              <a:latin typeface="Arial" panose="020B0604020202020204" pitchFamily="34" charset="0"/>
              <a:cs typeface="Arial" panose="020B0604020202020204" pitchFamily="34" charset="0"/>
            </a:endParaRPr>
          </a:p>
          <a:p>
            <a:pPr algn="ctr">
              <a:lnSpc>
                <a:spcPts val="2200"/>
              </a:lnSpc>
            </a:pPr>
            <a:r>
              <a:rPr lang="en-US" sz="1600" dirty="0">
                <a:latin typeface="Arial" panose="020B0604020202020204" pitchFamily="34" charset="0"/>
                <a:cs typeface="Arial" panose="020B0604020202020204" pitchFamily="34" charset="0"/>
              </a:rPr>
              <a:t>-</a:t>
            </a:r>
          </a:p>
          <a:p>
            <a:pPr algn="ctr">
              <a:lnSpc>
                <a:spcPts val="2200"/>
              </a:lnSpc>
            </a:pPr>
            <a:endParaRPr lang="en-US" sz="1600" dirty="0">
              <a:latin typeface="Arial" panose="020B0604020202020204" pitchFamily="34" charset="0"/>
              <a:cs typeface="Arial" panose="020B0604020202020204" pitchFamily="34" charset="0"/>
            </a:endParaRPr>
          </a:p>
          <a:p>
            <a:pPr algn="ctr">
              <a:lnSpc>
                <a:spcPts val="2200"/>
              </a:lnSpc>
            </a:pPr>
            <a:r>
              <a:rPr lang="en-US" sz="1600" dirty="0">
                <a:latin typeface="Arial" panose="020B0604020202020204" pitchFamily="34" charset="0"/>
                <a:cs typeface="Arial" panose="020B0604020202020204" pitchFamily="34" charset="0"/>
              </a:rPr>
              <a:t>-</a:t>
            </a:r>
          </a:p>
          <a:p>
            <a:pPr algn="ctr">
              <a:lnSpc>
                <a:spcPts val="2200"/>
              </a:lnSpc>
            </a:pPr>
            <a:endParaRPr lang="en-US" sz="1600" dirty="0">
              <a:latin typeface="Arial" panose="020B0604020202020204" pitchFamily="34" charset="0"/>
              <a:cs typeface="Arial" panose="020B0604020202020204" pitchFamily="34" charset="0"/>
            </a:endParaRPr>
          </a:p>
          <a:p>
            <a:pPr algn="ctr">
              <a:lnSpc>
                <a:spcPts val="2200"/>
              </a:lnSpc>
            </a:pPr>
            <a:r>
              <a:rPr lang="en-US" sz="1600" dirty="0">
                <a:latin typeface="Arial" panose="020B0604020202020204" pitchFamily="34" charset="0"/>
                <a:cs typeface="Arial" panose="020B0604020202020204" pitchFamily="34" charset="0"/>
              </a:rPr>
              <a:t>-</a:t>
            </a:r>
          </a:p>
          <a:p>
            <a:pPr algn="ctr">
              <a:lnSpc>
                <a:spcPts val="2200"/>
              </a:lnSpc>
            </a:pPr>
            <a:endParaRPr lang="en-US" sz="1600" dirty="0">
              <a:latin typeface="Arial" panose="020B0604020202020204" pitchFamily="34" charset="0"/>
              <a:cs typeface="Arial" panose="020B0604020202020204" pitchFamily="34" charset="0"/>
            </a:endParaRPr>
          </a:p>
          <a:p>
            <a:pPr algn="ctr">
              <a:lnSpc>
                <a:spcPts val="2200"/>
              </a:lnSpc>
            </a:pPr>
            <a:endParaRPr lang="en-US" sz="1600" dirty="0">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2D36A4FD-7BA3-9296-FFF2-8F06F637A5FA}"/>
              </a:ext>
            </a:extLst>
          </p:cNvPr>
          <p:cNvGrpSpPr/>
          <p:nvPr/>
        </p:nvGrpSpPr>
        <p:grpSpPr>
          <a:xfrm>
            <a:off x="3657600" y="4242204"/>
            <a:ext cx="2209800" cy="77982"/>
            <a:chOff x="3657600" y="4242204"/>
            <a:chExt cx="2209800" cy="77982"/>
          </a:xfrm>
        </p:grpSpPr>
        <p:cxnSp>
          <p:nvCxnSpPr>
            <p:cNvPr id="31" name="Straight Connector 30">
              <a:extLst>
                <a:ext uri="{FF2B5EF4-FFF2-40B4-BE49-F238E27FC236}">
                  <a16:creationId xmlns:a16="http://schemas.microsoft.com/office/drawing/2014/main" id="{36B9AE1F-E668-D4EE-F7C3-AF69EC728132}"/>
                </a:ext>
              </a:extLst>
            </p:cNvPr>
            <p:cNvCxnSpPr>
              <a:cxnSpLocks/>
            </p:cNvCxnSpPr>
            <p:nvPr/>
          </p:nvCxnSpPr>
          <p:spPr>
            <a:xfrm>
              <a:off x="3657600" y="4242204"/>
              <a:ext cx="0" cy="72036"/>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FBB31BFC-E466-4106-E8D7-098D5531C87E}"/>
                </a:ext>
              </a:extLst>
            </p:cNvPr>
            <p:cNvCxnSpPr>
              <a:cxnSpLocks/>
            </p:cNvCxnSpPr>
            <p:nvPr/>
          </p:nvCxnSpPr>
          <p:spPr>
            <a:xfrm>
              <a:off x="4343400" y="4242204"/>
              <a:ext cx="0" cy="72036"/>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39E573ED-231C-5A28-AD41-80C9C30EDFD1}"/>
                </a:ext>
              </a:extLst>
            </p:cNvPr>
            <p:cNvCxnSpPr>
              <a:cxnSpLocks/>
            </p:cNvCxnSpPr>
            <p:nvPr/>
          </p:nvCxnSpPr>
          <p:spPr>
            <a:xfrm>
              <a:off x="5867400" y="4248150"/>
              <a:ext cx="0" cy="72036"/>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87382404-6764-F012-B999-7E6F755CC9AA}"/>
                </a:ext>
              </a:extLst>
            </p:cNvPr>
            <p:cNvCxnSpPr>
              <a:cxnSpLocks/>
            </p:cNvCxnSpPr>
            <p:nvPr/>
          </p:nvCxnSpPr>
          <p:spPr>
            <a:xfrm>
              <a:off x="5105400" y="4248150"/>
              <a:ext cx="0" cy="72036"/>
            </a:xfrm>
            <a:prstGeom prst="line">
              <a:avLst/>
            </a:prstGeom>
            <a:ln w="6350"/>
          </p:spPr>
          <p:style>
            <a:lnRef idx="1">
              <a:schemeClr val="dk1"/>
            </a:lnRef>
            <a:fillRef idx="0">
              <a:schemeClr val="dk1"/>
            </a:fillRef>
            <a:effectRef idx="0">
              <a:schemeClr val="dk1"/>
            </a:effectRef>
            <a:fontRef idx="minor">
              <a:schemeClr val="tx1"/>
            </a:fontRef>
          </p:style>
        </p:cxnSp>
      </p:grpSp>
      <p:cxnSp>
        <p:nvCxnSpPr>
          <p:cNvPr id="49" name="Straight Connector 48">
            <a:extLst>
              <a:ext uri="{FF2B5EF4-FFF2-40B4-BE49-F238E27FC236}">
                <a16:creationId xmlns:a16="http://schemas.microsoft.com/office/drawing/2014/main" id="{9AC37EB8-DA52-F2D3-1037-8572BCEC9CE3}"/>
              </a:ext>
            </a:extLst>
          </p:cNvPr>
          <p:cNvCxnSpPr>
            <a:cxnSpLocks/>
          </p:cNvCxnSpPr>
          <p:nvPr/>
        </p:nvCxnSpPr>
        <p:spPr>
          <a:xfrm>
            <a:off x="3314987" y="1430003"/>
            <a:ext cx="0" cy="72036"/>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B6331984-F08F-1720-6740-E0A43501F89E}"/>
              </a:ext>
            </a:extLst>
          </p:cNvPr>
          <p:cNvCxnSpPr>
            <a:cxnSpLocks/>
          </p:cNvCxnSpPr>
          <p:nvPr/>
        </p:nvCxnSpPr>
        <p:spPr>
          <a:xfrm>
            <a:off x="3673820" y="1435949"/>
            <a:ext cx="0" cy="72036"/>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54E0345E-BCAA-EFD7-501E-53640ECD9909}"/>
              </a:ext>
            </a:extLst>
          </p:cNvPr>
          <p:cNvCxnSpPr>
            <a:cxnSpLocks/>
          </p:cNvCxnSpPr>
          <p:nvPr/>
        </p:nvCxnSpPr>
        <p:spPr>
          <a:xfrm>
            <a:off x="4495800" y="1435949"/>
            <a:ext cx="0" cy="72036"/>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EBC050FB-2E70-8692-3B83-0A822C618139}"/>
              </a:ext>
            </a:extLst>
          </p:cNvPr>
          <p:cNvCxnSpPr>
            <a:cxnSpLocks/>
          </p:cNvCxnSpPr>
          <p:nvPr/>
        </p:nvCxnSpPr>
        <p:spPr>
          <a:xfrm>
            <a:off x="4114800" y="1435949"/>
            <a:ext cx="0" cy="72036"/>
          </a:xfrm>
          <a:prstGeom prst="line">
            <a:avLst/>
          </a:prstGeom>
          <a:ln w="635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C663F9F5-9CB9-B8C9-26C8-7DBEEEE19C7D}"/>
              </a:ext>
            </a:extLst>
          </p:cNvPr>
          <p:cNvCxnSpPr>
            <a:cxnSpLocks/>
          </p:cNvCxnSpPr>
          <p:nvPr/>
        </p:nvCxnSpPr>
        <p:spPr>
          <a:xfrm>
            <a:off x="4876800" y="1430003"/>
            <a:ext cx="0" cy="72036"/>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3A254AB0-0AB0-1C30-6BA3-CF20CB5DE98C}"/>
              </a:ext>
            </a:extLst>
          </p:cNvPr>
          <p:cNvCxnSpPr>
            <a:cxnSpLocks/>
          </p:cNvCxnSpPr>
          <p:nvPr/>
        </p:nvCxnSpPr>
        <p:spPr>
          <a:xfrm>
            <a:off x="5257800" y="1435949"/>
            <a:ext cx="0" cy="72036"/>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9E9DE4A4-11AF-C876-ED2F-4DEE991E5CF9}"/>
              </a:ext>
            </a:extLst>
          </p:cNvPr>
          <p:cNvCxnSpPr>
            <a:cxnSpLocks/>
          </p:cNvCxnSpPr>
          <p:nvPr/>
        </p:nvCxnSpPr>
        <p:spPr>
          <a:xfrm>
            <a:off x="5715000" y="1435949"/>
            <a:ext cx="0" cy="72036"/>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3ECA815F-A51F-025A-DBCE-D85FCAB4272A}"/>
              </a:ext>
            </a:extLst>
          </p:cNvPr>
          <p:cNvCxnSpPr>
            <a:cxnSpLocks/>
          </p:cNvCxnSpPr>
          <p:nvPr/>
        </p:nvCxnSpPr>
        <p:spPr>
          <a:xfrm>
            <a:off x="6096000" y="1435949"/>
            <a:ext cx="0" cy="72036"/>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9885A2EC-B21E-9F57-FE18-04E5EF175D87}"/>
              </a:ext>
            </a:extLst>
          </p:cNvPr>
          <p:cNvCxnSpPr/>
          <p:nvPr/>
        </p:nvCxnSpPr>
        <p:spPr>
          <a:xfrm>
            <a:off x="3276600" y="1733550"/>
            <a:ext cx="2971800" cy="2209800"/>
          </a:xfrm>
          <a:prstGeom prst="line">
            <a:avLst/>
          </a:prstGeom>
          <a:ln w="28575">
            <a:solidFill>
              <a:srgbClr val="A5006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9222495-51CE-0EE0-CD67-80C6611AE7D2}"/>
              </a:ext>
            </a:extLst>
          </p:cNvPr>
          <p:cNvCxnSpPr/>
          <p:nvPr/>
        </p:nvCxnSpPr>
        <p:spPr>
          <a:xfrm flipV="1">
            <a:off x="3376069" y="1661179"/>
            <a:ext cx="2765323" cy="2205971"/>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61" name="TextBox 60">
            <a:extLst>
              <a:ext uri="{FF2B5EF4-FFF2-40B4-BE49-F238E27FC236}">
                <a16:creationId xmlns:a16="http://schemas.microsoft.com/office/drawing/2014/main" id="{13FFE579-8D6F-77D7-5A80-193D9ED60A7C}"/>
              </a:ext>
            </a:extLst>
          </p:cNvPr>
          <p:cNvSpPr txBox="1"/>
          <p:nvPr/>
        </p:nvSpPr>
        <p:spPr>
          <a:xfrm rot="2238318">
            <a:off x="3270133" y="2173872"/>
            <a:ext cx="786994" cy="261610"/>
          </a:xfrm>
          <a:prstGeom prst="rect">
            <a:avLst/>
          </a:prstGeom>
          <a:noFill/>
        </p:spPr>
        <p:txBody>
          <a:bodyPr wrap="square" rtlCol="0">
            <a:spAutoFit/>
          </a:bodyPr>
          <a:lstStyle/>
          <a:p>
            <a:pPr algn="ctr"/>
            <a:r>
              <a:rPr lang="en-US" sz="1050" dirty="0">
                <a:solidFill>
                  <a:srgbClr val="A50069"/>
                </a:solidFill>
                <a:latin typeface="Arial" panose="020B0604020202020204" pitchFamily="34" charset="0"/>
                <a:cs typeface="Arial" panose="020B0604020202020204" pitchFamily="34" charset="0"/>
              </a:rPr>
              <a:t>DBTT</a:t>
            </a:r>
          </a:p>
        </p:txBody>
      </p:sp>
      <p:sp>
        <p:nvSpPr>
          <p:cNvPr id="62" name="TextBox 61">
            <a:extLst>
              <a:ext uri="{FF2B5EF4-FFF2-40B4-BE49-F238E27FC236}">
                <a16:creationId xmlns:a16="http://schemas.microsoft.com/office/drawing/2014/main" id="{3087D19D-C2EA-DF91-A42E-22F0E12D368A}"/>
              </a:ext>
            </a:extLst>
          </p:cNvPr>
          <p:cNvSpPr txBox="1"/>
          <p:nvPr/>
        </p:nvSpPr>
        <p:spPr>
          <a:xfrm rot="19220935">
            <a:off x="3781537" y="3266398"/>
            <a:ext cx="977942" cy="253916"/>
          </a:xfrm>
          <a:prstGeom prst="rect">
            <a:avLst/>
          </a:prstGeom>
          <a:noFill/>
        </p:spPr>
        <p:txBody>
          <a:bodyPr wrap="square" rtlCol="0">
            <a:spAutoFit/>
          </a:bodyPr>
          <a:lstStyle/>
          <a:p>
            <a:pPr algn="ctr"/>
            <a:r>
              <a:rPr lang="en-US" sz="1050" dirty="0">
                <a:solidFill>
                  <a:schemeClr val="accent4"/>
                </a:solidFill>
                <a:latin typeface="Arial" panose="020B0604020202020204" pitchFamily="34" charset="0"/>
                <a:cs typeface="Arial" panose="020B0604020202020204" pitchFamily="34" charset="0"/>
              </a:rPr>
              <a:t>Yield Stress</a:t>
            </a:r>
          </a:p>
        </p:txBody>
      </p:sp>
      <p:sp>
        <p:nvSpPr>
          <p:cNvPr id="63" name="Slide Number Placeholder 62">
            <a:extLst>
              <a:ext uri="{FF2B5EF4-FFF2-40B4-BE49-F238E27FC236}">
                <a16:creationId xmlns:a16="http://schemas.microsoft.com/office/drawing/2014/main" id="{7363F22B-080E-81AD-174E-8990BF71E31F}"/>
              </a:ext>
            </a:extLst>
          </p:cNvPr>
          <p:cNvSpPr>
            <a:spLocks noGrp="1"/>
          </p:cNvSpPr>
          <p:nvPr>
            <p:ph type="sldNum" sz="quarter" idx="4"/>
          </p:nvPr>
        </p:nvSpPr>
        <p:spPr/>
        <p:txBody>
          <a:bodyPr/>
          <a:lstStyle/>
          <a:p>
            <a:fld id="{3A2281A5-0AAD-5C43-9874-F8F3A9F5B29A}" type="slidenum">
              <a:rPr lang="en-US" smtClean="0"/>
              <a:pPr/>
              <a:t>21</a:t>
            </a:fld>
            <a:endParaRPr lang="en-US"/>
          </a:p>
        </p:txBody>
      </p:sp>
    </p:spTree>
    <p:extLst>
      <p:ext uri="{BB962C8B-B14F-4D97-AF65-F5344CB8AC3E}">
        <p14:creationId xmlns:p14="http://schemas.microsoft.com/office/powerpoint/2010/main" val="3397799309"/>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75" name="Text Box 67">
            <a:extLst>
              <a:ext uri="{FF2B5EF4-FFF2-40B4-BE49-F238E27FC236}">
                <a16:creationId xmlns:a16="http://schemas.microsoft.com/office/drawing/2014/main" id="{58EA57B0-E752-645C-3241-A8F4CFEC4F26}"/>
              </a:ext>
            </a:extLst>
          </p:cNvPr>
          <p:cNvSpPr txBox="1">
            <a:spLocks noChangeArrowheads="1"/>
          </p:cNvSpPr>
          <p:nvPr/>
        </p:nvSpPr>
        <p:spPr bwMode="auto">
          <a:xfrm>
            <a:off x="4060416" y="1632942"/>
            <a:ext cx="848791" cy="205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900" b="1" dirty="0">
                <a:solidFill>
                  <a:srgbClr val="719500"/>
                </a:solidFill>
                <a:latin typeface="Arial" charset="0"/>
              </a:rPr>
              <a:t>BCC</a:t>
            </a:r>
            <a:endParaRPr lang="en-US" sz="900" b="1" dirty="0">
              <a:solidFill>
                <a:srgbClr val="719500"/>
              </a:solidFill>
              <a:latin typeface="Arial" charset="0"/>
            </a:endParaRPr>
          </a:p>
        </p:txBody>
      </p:sp>
      <p:sp>
        <p:nvSpPr>
          <p:cNvPr id="43010" name="Line 37">
            <a:extLst>
              <a:ext uri="{FF2B5EF4-FFF2-40B4-BE49-F238E27FC236}">
                <a16:creationId xmlns:a16="http://schemas.microsoft.com/office/drawing/2014/main" id="{6357FBCE-0202-5F79-2C00-0ED26BB0201D}"/>
              </a:ext>
            </a:extLst>
          </p:cNvPr>
          <p:cNvSpPr>
            <a:spLocks noChangeShapeType="1"/>
          </p:cNvSpPr>
          <p:nvPr/>
        </p:nvSpPr>
        <p:spPr bwMode="auto">
          <a:xfrm>
            <a:off x="3875870" y="1338858"/>
            <a:ext cx="1190" cy="303371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1" name="Line 38">
            <a:extLst>
              <a:ext uri="{FF2B5EF4-FFF2-40B4-BE49-F238E27FC236}">
                <a16:creationId xmlns:a16="http://schemas.microsoft.com/office/drawing/2014/main" id="{62FBFDA1-A46D-A254-3453-FA41746543E8}"/>
              </a:ext>
            </a:extLst>
          </p:cNvPr>
          <p:cNvSpPr>
            <a:spLocks noChangeShapeType="1"/>
          </p:cNvSpPr>
          <p:nvPr/>
        </p:nvSpPr>
        <p:spPr bwMode="auto">
          <a:xfrm>
            <a:off x="3875870" y="4372571"/>
            <a:ext cx="2361009" cy="119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2" name="Line 39">
            <a:extLst>
              <a:ext uri="{FF2B5EF4-FFF2-40B4-BE49-F238E27FC236}">
                <a16:creationId xmlns:a16="http://schemas.microsoft.com/office/drawing/2014/main" id="{5D8BEA59-BE26-2282-66C8-41D518B7D3D3}"/>
              </a:ext>
            </a:extLst>
          </p:cNvPr>
          <p:cNvSpPr>
            <a:spLocks noChangeShapeType="1"/>
          </p:cNvSpPr>
          <p:nvPr/>
        </p:nvSpPr>
        <p:spPr bwMode="auto">
          <a:xfrm>
            <a:off x="4004457" y="1338858"/>
            <a:ext cx="70247" cy="276225"/>
          </a:xfrm>
          <a:prstGeom prst="line">
            <a:avLst/>
          </a:prstGeom>
          <a:noFill/>
          <a:ln w="25400">
            <a:solidFill>
              <a:srgbClr val="A5006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3" name="Line 40">
            <a:extLst>
              <a:ext uri="{FF2B5EF4-FFF2-40B4-BE49-F238E27FC236}">
                <a16:creationId xmlns:a16="http://schemas.microsoft.com/office/drawing/2014/main" id="{ED53CEC1-10CD-DFD2-DBAE-B4FAB7FA9F57}"/>
              </a:ext>
            </a:extLst>
          </p:cNvPr>
          <p:cNvSpPr>
            <a:spLocks noChangeShapeType="1"/>
          </p:cNvSpPr>
          <p:nvPr/>
        </p:nvSpPr>
        <p:spPr bwMode="auto">
          <a:xfrm>
            <a:off x="4074703" y="1615084"/>
            <a:ext cx="185738" cy="1190"/>
          </a:xfrm>
          <a:prstGeom prst="line">
            <a:avLst/>
          </a:prstGeom>
          <a:noFill/>
          <a:ln w="25400">
            <a:solidFill>
              <a:srgbClr val="A5006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4" name="Line 41">
            <a:extLst>
              <a:ext uri="{FF2B5EF4-FFF2-40B4-BE49-F238E27FC236}">
                <a16:creationId xmlns:a16="http://schemas.microsoft.com/office/drawing/2014/main" id="{9AEC357C-DDC4-4DB2-FF38-35A4093E7C05}"/>
              </a:ext>
            </a:extLst>
          </p:cNvPr>
          <p:cNvSpPr>
            <a:spLocks noChangeShapeType="1"/>
          </p:cNvSpPr>
          <p:nvPr/>
        </p:nvSpPr>
        <p:spPr bwMode="auto">
          <a:xfrm>
            <a:off x="4260441" y="1615084"/>
            <a:ext cx="104775" cy="353615"/>
          </a:xfrm>
          <a:prstGeom prst="line">
            <a:avLst/>
          </a:prstGeom>
          <a:noFill/>
          <a:ln w="25400">
            <a:solidFill>
              <a:srgbClr val="A5006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5" name="Line 42">
            <a:extLst>
              <a:ext uri="{FF2B5EF4-FFF2-40B4-BE49-F238E27FC236}">
                <a16:creationId xmlns:a16="http://schemas.microsoft.com/office/drawing/2014/main" id="{41257935-79D1-0504-2FAA-50277D594280}"/>
              </a:ext>
            </a:extLst>
          </p:cNvPr>
          <p:cNvSpPr>
            <a:spLocks noChangeShapeType="1"/>
          </p:cNvSpPr>
          <p:nvPr/>
        </p:nvSpPr>
        <p:spPr bwMode="auto">
          <a:xfrm>
            <a:off x="4365216" y="1968698"/>
            <a:ext cx="129779" cy="1191"/>
          </a:xfrm>
          <a:prstGeom prst="line">
            <a:avLst/>
          </a:prstGeom>
          <a:noFill/>
          <a:ln w="25400">
            <a:solidFill>
              <a:srgbClr val="A5006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6" name="Line 43">
            <a:extLst>
              <a:ext uri="{FF2B5EF4-FFF2-40B4-BE49-F238E27FC236}">
                <a16:creationId xmlns:a16="http://schemas.microsoft.com/office/drawing/2014/main" id="{95C5544B-2F36-DF34-8C0D-B2019953A8FE}"/>
              </a:ext>
            </a:extLst>
          </p:cNvPr>
          <p:cNvSpPr>
            <a:spLocks noChangeShapeType="1"/>
          </p:cNvSpPr>
          <p:nvPr/>
        </p:nvSpPr>
        <p:spPr bwMode="auto">
          <a:xfrm>
            <a:off x="4494994" y="1968698"/>
            <a:ext cx="308372" cy="1206104"/>
          </a:xfrm>
          <a:prstGeom prst="line">
            <a:avLst/>
          </a:prstGeom>
          <a:noFill/>
          <a:ln w="25400">
            <a:solidFill>
              <a:srgbClr val="A5006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7" name="Line 44">
            <a:extLst>
              <a:ext uri="{FF2B5EF4-FFF2-40B4-BE49-F238E27FC236}">
                <a16:creationId xmlns:a16="http://schemas.microsoft.com/office/drawing/2014/main" id="{5F753391-904A-AC44-03A5-D9BAB81CF132}"/>
              </a:ext>
            </a:extLst>
          </p:cNvPr>
          <p:cNvSpPr>
            <a:spLocks noChangeShapeType="1"/>
          </p:cNvSpPr>
          <p:nvPr/>
        </p:nvSpPr>
        <p:spPr bwMode="auto">
          <a:xfrm>
            <a:off x="4803366" y="3174802"/>
            <a:ext cx="92869" cy="1190"/>
          </a:xfrm>
          <a:prstGeom prst="line">
            <a:avLst/>
          </a:prstGeom>
          <a:noFill/>
          <a:ln w="25400">
            <a:solidFill>
              <a:srgbClr val="A5006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8" name="Line 45">
            <a:extLst>
              <a:ext uri="{FF2B5EF4-FFF2-40B4-BE49-F238E27FC236}">
                <a16:creationId xmlns:a16="http://schemas.microsoft.com/office/drawing/2014/main" id="{A8E78096-F4D9-4664-F569-DF70401124DC}"/>
              </a:ext>
            </a:extLst>
          </p:cNvPr>
          <p:cNvSpPr>
            <a:spLocks noChangeShapeType="1"/>
          </p:cNvSpPr>
          <p:nvPr/>
        </p:nvSpPr>
        <p:spPr bwMode="auto">
          <a:xfrm>
            <a:off x="4896235" y="3174802"/>
            <a:ext cx="116681" cy="453628"/>
          </a:xfrm>
          <a:prstGeom prst="line">
            <a:avLst/>
          </a:prstGeom>
          <a:noFill/>
          <a:ln w="25400">
            <a:solidFill>
              <a:srgbClr val="A5006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9" name="Line 46">
            <a:extLst>
              <a:ext uri="{FF2B5EF4-FFF2-40B4-BE49-F238E27FC236}">
                <a16:creationId xmlns:a16="http://schemas.microsoft.com/office/drawing/2014/main" id="{19AB51C9-38DA-66CF-4C60-C2C5EA5376EC}"/>
              </a:ext>
            </a:extLst>
          </p:cNvPr>
          <p:cNvSpPr>
            <a:spLocks noChangeShapeType="1"/>
          </p:cNvSpPr>
          <p:nvPr/>
        </p:nvSpPr>
        <p:spPr bwMode="auto">
          <a:xfrm>
            <a:off x="5012916" y="3628430"/>
            <a:ext cx="92869" cy="1191"/>
          </a:xfrm>
          <a:prstGeom prst="line">
            <a:avLst/>
          </a:prstGeom>
          <a:noFill/>
          <a:ln w="25400">
            <a:solidFill>
              <a:srgbClr val="A5006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0" name="Line 47">
            <a:extLst>
              <a:ext uri="{FF2B5EF4-FFF2-40B4-BE49-F238E27FC236}">
                <a16:creationId xmlns:a16="http://schemas.microsoft.com/office/drawing/2014/main" id="{E6D2BDA8-58A8-8790-3538-2286CFC16B52}"/>
              </a:ext>
            </a:extLst>
          </p:cNvPr>
          <p:cNvSpPr>
            <a:spLocks noChangeShapeType="1"/>
          </p:cNvSpPr>
          <p:nvPr/>
        </p:nvSpPr>
        <p:spPr bwMode="auto">
          <a:xfrm>
            <a:off x="5105785" y="3628430"/>
            <a:ext cx="191691" cy="744141"/>
          </a:xfrm>
          <a:prstGeom prst="line">
            <a:avLst/>
          </a:prstGeom>
          <a:noFill/>
          <a:ln w="25400">
            <a:solidFill>
              <a:srgbClr val="A5006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1" name="Line 48">
            <a:extLst>
              <a:ext uri="{FF2B5EF4-FFF2-40B4-BE49-F238E27FC236}">
                <a16:creationId xmlns:a16="http://schemas.microsoft.com/office/drawing/2014/main" id="{05DECF8B-1471-0A1A-60DA-2CCAB87F5CA6}"/>
              </a:ext>
            </a:extLst>
          </p:cNvPr>
          <p:cNvSpPr>
            <a:spLocks noChangeShapeType="1"/>
          </p:cNvSpPr>
          <p:nvPr/>
        </p:nvSpPr>
        <p:spPr bwMode="auto">
          <a:xfrm flipH="1">
            <a:off x="3875870" y="1615084"/>
            <a:ext cx="198834" cy="119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2" name="Line 49">
            <a:extLst>
              <a:ext uri="{FF2B5EF4-FFF2-40B4-BE49-F238E27FC236}">
                <a16:creationId xmlns:a16="http://schemas.microsoft.com/office/drawing/2014/main" id="{FE9DF59C-2686-BA65-D306-CD7F7B879BFA}"/>
              </a:ext>
            </a:extLst>
          </p:cNvPr>
          <p:cNvSpPr>
            <a:spLocks noChangeShapeType="1"/>
          </p:cNvSpPr>
          <p:nvPr/>
        </p:nvSpPr>
        <p:spPr bwMode="auto">
          <a:xfrm flipH="1">
            <a:off x="3875869" y="1968698"/>
            <a:ext cx="489347" cy="119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3" name="Line 50">
            <a:extLst>
              <a:ext uri="{FF2B5EF4-FFF2-40B4-BE49-F238E27FC236}">
                <a16:creationId xmlns:a16="http://schemas.microsoft.com/office/drawing/2014/main" id="{7305A4F4-728D-EDFC-99A4-C180BF875BCB}"/>
              </a:ext>
            </a:extLst>
          </p:cNvPr>
          <p:cNvSpPr>
            <a:spLocks noChangeShapeType="1"/>
          </p:cNvSpPr>
          <p:nvPr/>
        </p:nvSpPr>
        <p:spPr bwMode="auto">
          <a:xfrm flipH="1">
            <a:off x="3875869" y="3174802"/>
            <a:ext cx="927497" cy="119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4" name="Line 51">
            <a:extLst>
              <a:ext uri="{FF2B5EF4-FFF2-40B4-BE49-F238E27FC236}">
                <a16:creationId xmlns:a16="http://schemas.microsoft.com/office/drawing/2014/main" id="{88D1D439-A833-228F-BA02-01E6932942AF}"/>
              </a:ext>
            </a:extLst>
          </p:cNvPr>
          <p:cNvSpPr>
            <a:spLocks noChangeShapeType="1"/>
          </p:cNvSpPr>
          <p:nvPr/>
        </p:nvSpPr>
        <p:spPr bwMode="auto">
          <a:xfrm flipH="1">
            <a:off x="3875869" y="3628430"/>
            <a:ext cx="1137047" cy="119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8260" name="Text Box 52">
            <a:extLst>
              <a:ext uri="{FF2B5EF4-FFF2-40B4-BE49-F238E27FC236}">
                <a16:creationId xmlns:a16="http://schemas.microsoft.com/office/drawing/2014/main" id="{73DA1A15-5736-CB35-243F-893E27683443}"/>
              </a:ext>
            </a:extLst>
          </p:cNvPr>
          <p:cNvSpPr txBox="1">
            <a:spLocks noChangeArrowheads="1"/>
          </p:cNvSpPr>
          <p:nvPr/>
        </p:nvSpPr>
        <p:spPr bwMode="auto">
          <a:xfrm>
            <a:off x="2517365" y="1232892"/>
            <a:ext cx="1119699" cy="298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1500" b="1">
                <a:latin typeface="Arial" charset="0"/>
              </a:rPr>
              <a:t>F     </a:t>
            </a:r>
            <a:r>
              <a:rPr lang="en-CA" sz="1500" b="1">
                <a:solidFill>
                  <a:schemeClr val="accent2"/>
                </a:solidFill>
                <a:latin typeface="Arial" charset="0"/>
              </a:rPr>
              <a:t>C</a:t>
            </a:r>
            <a:endParaRPr lang="en-US" sz="1500" b="1">
              <a:solidFill>
                <a:schemeClr val="accent2"/>
              </a:solidFill>
              <a:latin typeface="Arial" charset="0"/>
            </a:endParaRPr>
          </a:p>
        </p:txBody>
      </p:sp>
      <p:sp>
        <p:nvSpPr>
          <p:cNvPr id="478261" name="Text Box 53">
            <a:extLst>
              <a:ext uri="{FF2B5EF4-FFF2-40B4-BE49-F238E27FC236}">
                <a16:creationId xmlns:a16="http://schemas.microsoft.com/office/drawing/2014/main" id="{FCB4112A-61AE-C7DD-7C10-AE29D5C43C58}"/>
              </a:ext>
            </a:extLst>
          </p:cNvPr>
          <p:cNvSpPr txBox="1">
            <a:spLocks noChangeArrowheads="1"/>
          </p:cNvSpPr>
          <p:nvPr/>
        </p:nvSpPr>
        <p:spPr bwMode="auto">
          <a:xfrm>
            <a:off x="5714828" y="4361316"/>
            <a:ext cx="1044101" cy="298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1500" b="1" dirty="0">
                <a:latin typeface="Arial" charset="0"/>
              </a:rPr>
              <a:t>Time</a:t>
            </a:r>
            <a:endParaRPr lang="en-US" sz="1500" b="1" dirty="0">
              <a:latin typeface="Arial" charset="0"/>
            </a:endParaRPr>
          </a:p>
        </p:txBody>
      </p:sp>
      <p:sp>
        <p:nvSpPr>
          <p:cNvPr id="478263" name="Line 55">
            <a:extLst>
              <a:ext uri="{FF2B5EF4-FFF2-40B4-BE49-F238E27FC236}">
                <a16:creationId xmlns:a16="http://schemas.microsoft.com/office/drawing/2014/main" id="{F5224B6E-873C-9CE0-B5D0-72B90F9FEC7C}"/>
              </a:ext>
            </a:extLst>
          </p:cNvPr>
          <p:cNvSpPr>
            <a:spLocks noChangeShapeType="1"/>
          </p:cNvSpPr>
          <p:nvPr/>
        </p:nvSpPr>
        <p:spPr bwMode="auto">
          <a:xfrm>
            <a:off x="5374866" y="4490442"/>
            <a:ext cx="74295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67866" tIns="33338" rIns="67866" bIns="33338"/>
          <a:lstStyle/>
          <a:p>
            <a:pPr>
              <a:buFont typeface="Arial" charset="0"/>
              <a:buChar char="–"/>
              <a:defRPr/>
            </a:pPr>
            <a:endParaRPr lang="en-US">
              <a:latin typeface="Arial" charset="0"/>
              <a:ea typeface="ＭＳ Ｐゴシック" charset="0"/>
            </a:endParaRPr>
          </a:p>
        </p:txBody>
      </p:sp>
      <p:sp>
        <p:nvSpPr>
          <p:cNvPr id="478264" name="Text Box 56">
            <a:extLst>
              <a:ext uri="{FF2B5EF4-FFF2-40B4-BE49-F238E27FC236}">
                <a16:creationId xmlns:a16="http://schemas.microsoft.com/office/drawing/2014/main" id="{8FB0E16E-8D4F-1AE4-CF60-ED9E7E24142E}"/>
              </a:ext>
            </a:extLst>
          </p:cNvPr>
          <p:cNvSpPr txBox="1">
            <a:spLocks noChangeArrowheads="1"/>
          </p:cNvSpPr>
          <p:nvPr/>
        </p:nvSpPr>
        <p:spPr bwMode="auto">
          <a:xfrm>
            <a:off x="2345916" y="1461492"/>
            <a:ext cx="1467550" cy="2519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1200" b="1" dirty="0">
                <a:latin typeface="Arial" charset="0"/>
              </a:rPr>
              <a:t>2780  </a:t>
            </a:r>
            <a:r>
              <a:rPr lang="en-CA" sz="1200" b="1" dirty="0">
                <a:solidFill>
                  <a:schemeClr val="accent2"/>
                </a:solidFill>
                <a:latin typeface="Arial" charset="0"/>
              </a:rPr>
              <a:t>(1527)</a:t>
            </a:r>
            <a:endParaRPr lang="en-US" sz="1200" b="1" dirty="0">
              <a:solidFill>
                <a:schemeClr val="accent2"/>
              </a:solidFill>
              <a:latin typeface="Arial" charset="0"/>
            </a:endParaRPr>
          </a:p>
        </p:txBody>
      </p:sp>
      <p:sp>
        <p:nvSpPr>
          <p:cNvPr id="478266" name="Text Box 58">
            <a:extLst>
              <a:ext uri="{FF2B5EF4-FFF2-40B4-BE49-F238E27FC236}">
                <a16:creationId xmlns:a16="http://schemas.microsoft.com/office/drawing/2014/main" id="{91016BBC-82A0-94C2-18E9-9A427D9D9AF3}"/>
              </a:ext>
            </a:extLst>
          </p:cNvPr>
          <p:cNvSpPr txBox="1">
            <a:spLocks noChangeArrowheads="1"/>
          </p:cNvSpPr>
          <p:nvPr/>
        </p:nvSpPr>
        <p:spPr bwMode="auto">
          <a:xfrm>
            <a:off x="2345916" y="1804392"/>
            <a:ext cx="1467550" cy="2519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1200" b="1" dirty="0">
                <a:latin typeface="Arial" charset="0"/>
              </a:rPr>
              <a:t>2550  </a:t>
            </a:r>
            <a:r>
              <a:rPr lang="en-CA" sz="1200" b="1" dirty="0">
                <a:solidFill>
                  <a:schemeClr val="accent2"/>
                </a:solidFill>
                <a:latin typeface="Arial" charset="0"/>
              </a:rPr>
              <a:t>(1398)</a:t>
            </a:r>
            <a:endParaRPr lang="en-US" sz="1200" b="1" dirty="0">
              <a:solidFill>
                <a:schemeClr val="accent2"/>
              </a:solidFill>
              <a:latin typeface="Arial" charset="0"/>
            </a:endParaRPr>
          </a:p>
        </p:txBody>
      </p:sp>
      <p:sp>
        <p:nvSpPr>
          <p:cNvPr id="478267" name="Text Box 59">
            <a:extLst>
              <a:ext uri="{FF2B5EF4-FFF2-40B4-BE49-F238E27FC236}">
                <a16:creationId xmlns:a16="http://schemas.microsoft.com/office/drawing/2014/main" id="{6040640D-C717-DEAC-ED6A-4C37596F0A48}"/>
              </a:ext>
            </a:extLst>
          </p:cNvPr>
          <p:cNvSpPr txBox="1">
            <a:spLocks noChangeArrowheads="1"/>
          </p:cNvSpPr>
          <p:nvPr/>
        </p:nvSpPr>
        <p:spPr bwMode="auto">
          <a:xfrm>
            <a:off x="2403065" y="3004542"/>
            <a:ext cx="1382591" cy="2519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1200" b="1" dirty="0">
                <a:latin typeface="Arial" charset="0"/>
              </a:rPr>
              <a:t>1670  </a:t>
            </a:r>
            <a:r>
              <a:rPr lang="en-CA" sz="1200" b="1" dirty="0">
                <a:solidFill>
                  <a:schemeClr val="accent2"/>
                </a:solidFill>
                <a:latin typeface="Arial" charset="0"/>
              </a:rPr>
              <a:t>(910)</a:t>
            </a:r>
            <a:endParaRPr lang="en-US" sz="1200" b="1" dirty="0">
              <a:solidFill>
                <a:schemeClr val="accent2"/>
              </a:solidFill>
              <a:latin typeface="Arial" charset="0"/>
            </a:endParaRPr>
          </a:p>
        </p:txBody>
      </p:sp>
      <p:sp>
        <p:nvSpPr>
          <p:cNvPr id="478268" name="Text Box 60">
            <a:extLst>
              <a:ext uri="{FF2B5EF4-FFF2-40B4-BE49-F238E27FC236}">
                <a16:creationId xmlns:a16="http://schemas.microsoft.com/office/drawing/2014/main" id="{35B74224-1506-BF7E-A590-88620CFAAD5E}"/>
              </a:ext>
            </a:extLst>
          </p:cNvPr>
          <p:cNvSpPr txBox="1">
            <a:spLocks noChangeArrowheads="1"/>
          </p:cNvSpPr>
          <p:nvPr/>
        </p:nvSpPr>
        <p:spPr bwMode="auto">
          <a:xfrm>
            <a:off x="2403065" y="3461742"/>
            <a:ext cx="1382591" cy="2519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1200" b="1" dirty="0">
                <a:latin typeface="Arial" charset="0"/>
              </a:rPr>
              <a:t>1415  </a:t>
            </a:r>
            <a:r>
              <a:rPr lang="en-CA" sz="1200" b="1" dirty="0">
                <a:solidFill>
                  <a:schemeClr val="accent2"/>
                </a:solidFill>
                <a:latin typeface="Arial" charset="0"/>
              </a:rPr>
              <a:t>(770)</a:t>
            </a:r>
            <a:endParaRPr lang="en-US" sz="1200" b="1" dirty="0">
              <a:solidFill>
                <a:schemeClr val="accent2"/>
              </a:solidFill>
              <a:latin typeface="Arial" charset="0"/>
            </a:endParaRPr>
          </a:p>
        </p:txBody>
      </p:sp>
      <p:sp>
        <p:nvSpPr>
          <p:cNvPr id="478269" name="Text Box 61">
            <a:extLst>
              <a:ext uri="{FF2B5EF4-FFF2-40B4-BE49-F238E27FC236}">
                <a16:creationId xmlns:a16="http://schemas.microsoft.com/office/drawing/2014/main" id="{5BD090DC-8871-33B4-26A7-7CAC170E8D27}"/>
              </a:ext>
            </a:extLst>
          </p:cNvPr>
          <p:cNvSpPr txBox="1">
            <a:spLocks noChangeArrowheads="1"/>
          </p:cNvSpPr>
          <p:nvPr/>
        </p:nvSpPr>
        <p:spPr bwMode="auto">
          <a:xfrm>
            <a:off x="3586330" y="1346926"/>
            <a:ext cx="906499" cy="190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800" b="1" dirty="0">
                <a:latin typeface="Arial" charset="0"/>
              </a:rPr>
              <a:t>Liquid</a:t>
            </a:r>
            <a:endParaRPr lang="en-US" sz="800" b="1" dirty="0">
              <a:latin typeface="Arial" charset="0"/>
            </a:endParaRPr>
          </a:p>
        </p:txBody>
      </p:sp>
      <p:sp>
        <p:nvSpPr>
          <p:cNvPr id="478271" name="Text Box 63">
            <a:extLst>
              <a:ext uri="{FF2B5EF4-FFF2-40B4-BE49-F238E27FC236}">
                <a16:creationId xmlns:a16="http://schemas.microsoft.com/office/drawing/2014/main" id="{392C5ED6-AF32-0507-ACA0-7F8FCE8416DA}"/>
              </a:ext>
            </a:extLst>
          </p:cNvPr>
          <p:cNvSpPr txBox="1">
            <a:spLocks noChangeArrowheads="1"/>
          </p:cNvSpPr>
          <p:nvPr/>
        </p:nvSpPr>
        <p:spPr bwMode="auto">
          <a:xfrm>
            <a:off x="3403588" y="2562971"/>
            <a:ext cx="1199849" cy="190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800" b="1" dirty="0">
                <a:latin typeface="Arial" charset="0"/>
              </a:rPr>
              <a:t>Gamma iron</a:t>
            </a:r>
            <a:endParaRPr lang="en-US" sz="800" b="1" dirty="0">
              <a:latin typeface="Arial" charset="0"/>
            </a:endParaRPr>
          </a:p>
        </p:txBody>
      </p:sp>
      <p:sp>
        <p:nvSpPr>
          <p:cNvPr id="478272" name="Text Box 64">
            <a:extLst>
              <a:ext uri="{FF2B5EF4-FFF2-40B4-BE49-F238E27FC236}">
                <a16:creationId xmlns:a16="http://schemas.microsoft.com/office/drawing/2014/main" id="{A04E3E82-BD8C-1094-C348-CDA39178CE67}"/>
              </a:ext>
            </a:extLst>
          </p:cNvPr>
          <p:cNvSpPr txBox="1">
            <a:spLocks noChangeArrowheads="1"/>
          </p:cNvSpPr>
          <p:nvPr/>
        </p:nvSpPr>
        <p:spPr bwMode="auto">
          <a:xfrm>
            <a:off x="3414062" y="3245326"/>
            <a:ext cx="1506022" cy="3258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800" b="1" dirty="0">
                <a:latin typeface="Arial" charset="0"/>
              </a:rPr>
              <a:t>Non-magnetic iron</a:t>
            </a:r>
          </a:p>
          <a:p>
            <a:pPr>
              <a:spcBef>
                <a:spcPct val="10000"/>
              </a:spcBef>
              <a:buFont typeface="Arial" charset="0"/>
              <a:buNone/>
              <a:defRPr/>
            </a:pPr>
            <a:r>
              <a:rPr lang="en-CA" sz="800" b="1" dirty="0">
                <a:latin typeface="Arial" charset="0"/>
              </a:rPr>
              <a:t>(Alpha iron)</a:t>
            </a:r>
            <a:endParaRPr lang="en-US" sz="800" b="1" dirty="0">
              <a:latin typeface="Arial" charset="0"/>
            </a:endParaRPr>
          </a:p>
        </p:txBody>
      </p:sp>
      <p:sp>
        <p:nvSpPr>
          <p:cNvPr id="478273" name="Text Box 65">
            <a:extLst>
              <a:ext uri="{FF2B5EF4-FFF2-40B4-BE49-F238E27FC236}">
                <a16:creationId xmlns:a16="http://schemas.microsoft.com/office/drawing/2014/main" id="{B4A63AB1-F584-CC4F-8919-1D0AB301A77C}"/>
              </a:ext>
            </a:extLst>
          </p:cNvPr>
          <p:cNvSpPr txBox="1">
            <a:spLocks noChangeArrowheads="1"/>
          </p:cNvSpPr>
          <p:nvPr/>
        </p:nvSpPr>
        <p:spPr bwMode="auto">
          <a:xfrm>
            <a:off x="3418319" y="3803321"/>
            <a:ext cx="1267175" cy="3258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800" b="1" dirty="0">
                <a:latin typeface="Arial" charset="0"/>
              </a:rPr>
              <a:t>Magnetic iron</a:t>
            </a:r>
          </a:p>
          <a:p>
            <a:pPr>
              <a:spcBef>
                <a:spcPct val="10000"/>
              </a:spcBef>
              <a:buFont typeface="Arial" charset="0"/>
              <a:buNone/>
              <a:defRPr/>
            </a:pPr>
            <a:r>
              <a:rPr lang="en-CA" sz="800" b="1" dirty="0">
                <a:latin typeface="Arial" charset="0"/>
              </a:rPr>
              <a:t>(Alpha iron)</a:t>
            </a:r>
            <a:endParaRPr lang="en-US" sz="800" b="1" dirty="0">
              <a:latin typeface="Arial" charset="0"/>
            </a:endParaRPr>
          </a:p>
        </p:txBody>
      </p:sp>
      <p:sp>
        <p:nvSpPr>
          <p:cNvPr id="478274" name="Text Box 66">
            <a:extLst>
              <a:ext uri="{FF2B5EF4-FFF2-40B4-BE49-F238E27FC236}">
                <a16:creationId xmlns:a16="http://schemas.microsoft.com/office/drawing/2014/main" id="{CE05D877-3788-C4F2-F3FD-CDE87BCB752A}"/>
              </a:ext>
            </a:extLst>
          </p:cNvPr>
          <p:cNvSpPr txBox="1">
            <a:spLocks noChangeArrowheads="1"/>
          </p:cNvSpPr>
          <p:nvPr/>
        </p:nvSpPr>
        <p:spPr bwMode="auto">
          <a:xfrm>
            <a:off x="2979318" y="4245971"/>
            <a:ext cx="1297632" cy="358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900" b="1" dirty="0">
                <a:latin typeface="Arial" charset="0"/>
              </a:rPr>
              <a:t>Room</a:t>
            </a:r>
          </a:p>
          <a:p>
            <a:pPr>
              <a:spcBef>
                <a:spcPct val="10000"/>
              </a:spcBef>
              <a:buFont typeface="Arial" charset="0"/>
              <a:buNone/>
              <a:defRPr/>
            </a:pPr>
            <a:r>
              <a:rPr lang="en-CA" sz="900" b="1" dirty="0">
                <a:latin typeface="Arial" charset="0"/>
              </a:rPr>
              <a:t>Temperature</a:t>
            </a:r>
            <a:endParaRPr lang="en-US" sz="900" b="1" dirty="0">
              <a:latin typeface="Arial" charset="0"/>
            </a:endParaRPr>
          </a:p>
        </p:txBody>
      </p:sp>
      <p:sp>
        <p:nvSpPr>
          <p:cNvPr id="478276" name="Text Box 68">
            <a:extLst>
              <a:ext uri="{FF2B5EF4-FFF2-40B4-BE49-F238E27FC236}">
                <a16:creationId xmlns:a16="http://schemas.microsoft.com/office/drawing/2014/main" id="{FEC62F51-F884-C1F1-7E2A-4FC099C56318}"/>
              </a:ext>
            </a:extLst>
          </p:cNvPr>
          <p:cNvSpPr txBox="1">
            <a:spLocks noChangeArrowheads="1"/>
          </p:cNvSpPr>
          <p:nvPr/>
        </p:nvSpPr>
        <p:spPr bwMode="auto">
          <a:xfrm>
            <a:off x="4689066" y="3290292"/>
            <a:ext cx="848791" cy="205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900" b="1" dirty="0">
                <a:solidFill>
                  <a:srgbClr val="719500"/>
                </a:solidFill>
                <a:latin typeface="Arial" charset="0"/>
              </a:rPr>
              <a:t>BCC</a:t>
            </a:r>
            <a:endParaRPr lang="en-US" sz="900" b="1" dirty="0">
              <a:solidFill>
                <a:srgbClr val="719500"/>
              </a:solidFill>
              <a:latin typeface="Arial" charset="0"/>
            </a:endParaRPr>
          </a:p>
        </p:txBody>
      </p:sp>
      <p:sp>
        <p:nvSpPr>
          <p:cNvPr id="478277" name="Text Box 69">
            <a:extLst>
              <a:ext uri="{FF2B5EF4-FFF2-40B4-BE49-F238E27FC236}">
                <a16:creationId xmlns:a16="http://schemas.microsoft.com/office/drawing/2014/main" id="{81E57F10-6B65-7127-914D-8AAB5A38F139}"/>
              </a:ext>
            </a:extLst>
          </p:cNvPr>
          <p:cNvSpPr txBox="1">
            <a:spLocks noChangeArrowheads="1"/>
          </p:cNvSpPr>
          <p:nvPr/>
        </p:nvSpPr>
        <p:spPr bwMode="auto">
          <a:xfrm>
            <a:off x="4346166" y="2433042"/>
            <a:ext cx="835967" cy="205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900" b="1" dirty="0">
                <a:solidFill>
                  <a:srgbClr val="719500"/>
                </a:solidFill>
                <a:latin typeface="Arial" charset="0"/>
              </a:rPr>
              <a:t>FCC</a:t>
            </a:r>
            <a:endParaRPr lang="en-US" sz="900" b="1" dirty="0">
              <a:solidFill>
                <a:srgbClr val="719500"/>
              </a:solidFill>
              <a:latin typeface="Arial" charset="0"/>
            </a:endParaRPr>
          </a:p>
        </p:txBody>
      </p:sp>
      <p:sp>
        <p:nvSpPr>
          <p:cNvPr id="2" name="Title 1">
            <a:extLst>
              <a:ext uri="{FF2B5EF4-FFF2-40B4-BE49-F238E27FC236}">
                <a16:creationId xmlns:a16="http://schemas.microsoft.com/office/drawing/2014/main" id="{8C4C417D-4BB8-A7B5-0D15-79836E3E4C22}"/>
              </a:ext>
            </a:extLst>
          </p:cNvPr>
          <p:cNvSpPr>
            <a:spLocks noGrp="1"/>
          </p:cNvSpPr>
          <p:nvPr>
            <p:ph type="title"/>
          </p:nvPr>
        </p:nvSpPr>
        <p:spPr/>
        <p:txBody>
          <a:bodyPr/>
          <a:lstStyle/>
          <a:p>
            <a:r>
              <a:rPr lang="en-US" dirty="0"/>
              <a:t>Cooling Molten Iron</a:t>
            </a:r>
          </a:p>
        </p:txBody>
      </p:sp>
      <p:sp>
        <p:nvSpPr>
          <p:cNvPr id="478270" name="Text Box 62">
            <a:extLst>
              <a:ext uri="{FF2B5EF4-FFF2-40B4-BE49-F238E27FC236}">
                <a16:creationId xmlns:a16="http://schemas.microsoft.com/office/drawing/2014/main" id="{499FC53F-6020-7D6B-631F-0B30CEA89FB0}"/>
              </a:ext>
            </a:extLst>
          </p:cNvPr>
          <p:cNvSpPr txBox="1">
            <a:spLocks noChangeArrowheads="1"/>
          </p:cNvSpPr>
          <p:nvPr/>
        </p:nvSpPr>
        <p:spPr bwMode="auto">
          <a:xfrm>
            <a:off x="3352292" y="1648364"/>
            <a:ext cx="1140537" cy="3258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800" b="1" dirty="0">
                <a:latin typeface="Arial" charset="0"/>
              </a:rPr>
              <a:t>Solid</a:t>
            </a:r>
          </a:p>
          <a:p>
            <a:pPr>
              <a:spcBef>
                <a:spcPct val="10000"/>
              </a:spcBef>
              <a:buFont typeface="Arial" charset="0"/>
              <a:buNone/>
              <a:defRPr/>
            </a:pPr>
            <a:r>
              <a:rPr lang="en-CA" sz="800" b="1" dirty="0">
                <a:latin typeface="Arial" charset="0"/>
              </a:rPr>
              <a:t>(Delta iron)</a:t>
            </a:r>
            <a:endParaRPr lang="en-US" sz="800" b="1" dirty="0">
              <a:latin typeface="Arial" charset="0"/>
            </a:endParaRPr>
          </a:p>
        </p:txBody>
      </p:sp>
      <p:sp>
        <p:nvSpPr>
          <p:cNvPr id="4" name="Slide Number Placeholder 3">
            <a:extLst>
              <a:ext uri="{FF2B5EF4-FFF2-40B4-BE49-F238E27FC236}">
                <a16:creationId xmlns:a16="http://schemas.microsoft.com/office/drawing/2014/main" id="{99A96CC1-AD8C-8393-3A8B-DD6A45680AFC}"/>
              </a:ext>
            </a:extLst>
          </p:cNvPr>
          <p:cNvSpPr>
            <a:spLocks noGrp="1"/>
          </p:cNvSpPr>
          <p:nvPr>
            <p:ph type="sldNum" sz="quarter" idx="4"/>
          </p:nvPr>
        </p:nvSpPr>
        <p:spPr/>
        <p:txBody>
          <a:bodyPr/>
          <a:lstStyle/>
          <a:p>
            <a:fld id="{3A2281A5-0AAD-5C43-9874-F8F3A9F5B29A}" type="slidenum">
              <a:rPr lang="en-US" smtClean="0"/>
              <a:pPr/>
              <a:t>22</a:t>
            </a:fld>
            <a:endParaRPr lang="en-US"/>
          </a:p>
        </p:txBody>
      </p:sp>
      <p:sp>
        <p:nvSpPr>
          <p:cNvPr id="3" name="Text Box 68">
            <a:extLst>
              <a:ext uri="{FF2B5EF4-FFF2-40B4-BE49-F238E27FC236}">
                <a16:creationId xmlns:a16="http://schemas.microsoft.com/office/drawing/2014/main" id="{41AA2706-8D39-4BBC-962C-9DFE3E514345}"/>
              </a:ext>
            </a:extLst>
          </p:cNvPr>
          <p:cNvSpPr txBox="1">
            <a:spLocks noChangeArrowheads="1"/>
          </p:cNvSpPr>
          <p:nvPr/>
        </p:nvSpPr>
        <p:spPr bwMode="auto">
          <a:xfrm>
            <a:off x="4888818" y="3886332"/>
            <a:ext cx="848791" cy="205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900" b="1" dirty="0">
                <a:solidFill>
                  <a:srgbClr val="719500"/>
                </a:solidFill>
                <a:latin typeface="Arial" charset="0"/>
              </a:rPr>
              <a:t>BCC</a:t>
            </a:r>
            <a:endParaRPr lang="en-US" sz="900" b="1" dirty="0">
              <a:solidFill>
                <a:srgbClr val="719500"/>
              </a:solidFill>
              <a:latin typeface="Arial" charset="0"/>
            </a:endParaRPr>
          </a:p>
        </p:txBody>
      </p:sp>
    </p:spTree>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38">
            <a:extLst>
              <a:ext uri="{FF2B5EF4-FFF2-40B4-BE49-F238E27FC236}">
                <a16:creationId xmlns:a16="http://schemas.microsoft.com/office/drawing/2014/main" id="{05DAC75A-5AE3-88A0-5F61-C9C721BED25D}"/>
              </a:ext>
            </a:extLst>
          </p:cNvPr>
          <p:cNvSpPr>
            <a:spLocks noChangeShapeType="1"/>
          </p:cNvSpPr>
          <p:nvPr/>
        </p:nvSpPr>
        <p:spPr bwMode="auto">
          <a:xfrm>
            <a:off x="2761060" y="1413272"/>
            <a:ext cx="1190" cy="267057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59" name="Line 39">
            <a:extLst>
              <a:ext uri="{FF2B5EF4-FFF2-40B4-BE49-F238E27FC236}">
                <a16:creationId xmlns:a16="http://schemas.microsoft.com/office/drawing/2014/main" id="{A6DF0475-2AB0-7C0F-35F3-3CAC2329962E}"/>
              </a:ext>
            </a:extLst>
          </p:cNvPr>
          <p:cNvSpPr>
            <a:spLocks noChangeShapeType="1"/>
          </p:cNvSpPr>
          <p:nvPr/>
        </p:nvSpPr>
        <p:spPr bwMode="auto">
          <a:xfrm>
            <a:off x="2761060" y="4083844"/>
            <a:ext cx="3421856" cy="119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0" name="Line 40">
            <a:extLst>
              <a:ext uri="{FF2B5EF4-FFF2-40B4-BE49-F238E27FC236}">
                <a16:creationId xmlns:a16="http://schemas.microsoft.com/office/drawing/2014/main" id="{7BF980CF-A1E9-6A3C-9357-53173C865DC0}"/>
              </a:ext>
            </a:extLst>
          </p:cNvPr>
          <p:cNvSpPr>
            <a:spLocks noChangeShapeType="1"/>
          </p:cNvSpPr>
          <p:nvPr/>
        </p:nvSpPr>
        <p:spPr bwMode="auto">
          <a:xfrm flipH="1">
            <a:off x="2731294" y="1454944"/>
            <a:ext cx="59531" cy="119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1" name="Line 41">
            <a:extLst>
              <a:ext uri="{FF2B5EF4-FFF2-40B4-BE49-F238E27FC236}">
                <a16:creationId xmlns:a16="http://schemas.microsoft.com/office/drawing/2014/main" id="{B1C7B749-22BE-BF14-1F49-87B9F6D4D0FA}"/>
              </a:ext>
            </a:extLst>
          </p:cNvPr>
          <p:cNvSpPr>
            <a:spLocks noChangeShapeType="1"/>
          </p:cNvSpPr>
          <p:nvPr/>
        </p:nvSpPr>
        <p:spPr bwMode="auto">
          <a:xfrm flipH="1">
            <a:off x="2731294" y="1756173"/>
            <a:ext cx="59531" cy="119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2" name="Line 42">
            <a:extLst>
              <a:ext uri="{FF2B5EF4-FFF2-40B4-BE49-F238E27FC236}">
                <a16:creationId xmlns:a16="http://schemas.microsoft.com/office/drawing/2014/main" id="{E4CE3675-8A92-557E-460B-46233E1BEF14}"/>
              </a:ext>
            </a:extLst>
          </p:cNvPr>
          <p:cNvSpPr>
            <a:spLocks noChangeShapeType="1"/>
          </p:cNvSpPr>
          <p:nvPr/>
        </p:nvSpPr>
        <p:spPr bwMode="auto">
          <a:xfrm flipH="1">
            <a:off x="2731294" y="2064544"/>
            <a:ext cx="59531" cy="119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3" name="Line 43">
            <a:extLst>
              <a:ext uri="{FF2B5EF4-FFF2-40B4-BE49-F238E27FC236}">
                <a16:creationId xmlns:a16="http://schemas.microsoft.com/office/drawing/2014/main" id="{F3ADBC44-9F6F-09ED-35A5-96EF9B2C390D}"/>
              </a:ext>
            </a:extLst>
          </p:cNvPr>
          <p:cNvSpPr>
            <a:spLocks noChangeShapeType="1"/>
          </p:cNvSpPr>
          <p:nvPr/>
        </p:nvSpPr>
        <p:spPr bwMode="auto">
          <a:xfrm flipH="1">
            <a:off x="2731294" y="2408635"/>
            <a:ext cx="59531" cy="119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4" name="Line 44">
            <a:extLst>
              <a:ext uri="{FF2B5EF4-FFF2-40B4-BE49-F238E27FC236}">
                <a16:creationId xmlns:a16="http://schemas.microsoft.com/office/drawing/2014/main" id="{B531798A-E480-3B0A-87F1-93CFF3304D17}"/>
              </a:ext>
            </a:extLst>
          </p:cNvPr>
          <p:cNvSpPr>
            <a:spLocks noChangeShapeType="1"/>
          </p:cNvSpPr>
          <p:nvPr/>
        </p:nvSpPr>
        <p:spPr bwMode="auto">
          <a:xfrm flipH="1">
            <a:off x="2731294" y="2749154"/>
            <a:ext cx="59531" cy="119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5" name="Line 45">
            <a:extLst>
              <a:ext uri="{FF2B5EF4-FFF2-40B4-BE49-F238E27FC236}">
                <a16:creationId xmlns:a16="http://schemas.microsoft.com/office/drawing/2014/main" id="{CCE64541-D365-F6E9-9269-6B1B6B745C35}"/>
              </a:ext>
            </a:extLst>
          </p:cNvPr>
          <p:cNvSpPr>
            <a:spLocks noChangeShapeType="1"/>
          </p:cNvSpPr>
          <p:nvPr/>
        </p:nvSpPr>
        <p:spPr bwMode="auto">
          <a:xfrm flipH="1">
            <a:off x="2731294" y="3053954"/>
            <a:ext cx="59531" cy="119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6" name="Line 46">
            <a:extLst>
              <a:ext uri="{FF2B5EF4-FFF2-40B4-BE49-F238E27FC236}">
                <a16:creationId xmlns:a16="http://schemas.microsoft.com/office/drawing/2014/main" id="{680F2DD1-977B-6DCE-9A54-B4C68846CB72}"/>
              </a:ext>
            </a:extLst>
          </p:cNvPr>
          <p:cNvSpPr>
            <a:spLocks noChangeShapeType="1"/>
          </p:cNvSpPr>
          <p:nvPr/>
        </p:nvSpPr>
        <p:spPr bwMode="auto">
          <a:xfrm flipH="1">
            <a:off x="2731294" y="3383756"/>
            <a:ext cx="59531" cy="119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7" name="Line 47">
            <a:extLst>
              <a:ext uri="{FF2B5EF4-FFF2-40B4-BE49-F238E27FC236}">
                <a16:creationId xmlns:a16="http://schemas.microsoft.com/office/drawing/2014/main" id="{F9A7D20B-2711-C747-30EA-C1159FA46943}"/>
              </a:ext>
            </a:extLst>
          </p:cNvPr>
          <p:cNvSpPr>
            <a:spLocks noChangeShapeType="1"/>
          </p:cNvSpPr>
          <p:nvPr/>
        </p:nvSpPr>
        <p:spPr bwMode="auto">
          <a:xfrm flipH="1">
            <a:off x="2731294" y="3712369"/>
            <a:ext cx="59531" cy="119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8" name="Line 48">
            <a:extLst>
              <a:ext uri="{FF2B5EF4-FFF2-40B4-BE49-F238E27FC236}">
                <a16:creationId xmlns:a16="http://schemas.microsoft.com/office/drawing/2014/main" id="{18834CDA-FD10-F70F-51B6-3675A852E2FA}"/>
              </a:ext>
            </a:extLst>
          </p:cNvPr>
          <p:cNvSpPr>
            <a:spLocks noChangeShapeType="1"/>
          </p:cNvSpPr>
          <p:nvPr/>
        </p:nvSpPr>
        <p:spPr bwMode="auto">
          <a:xfrm>
            <a:off x="3076575" y="4055269"/>
            <a:ext cx="1191" cy="583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9" name="Line 49">
            <a:extLst>
              <a:ext uri="{FF2B5EF4-FFF2-40B4-BE49-F238E27FC236}">
                <a16:creationId xmlns:a16="http://schemas.microsoft.com/office/drawing/2014/main" id="{69FEB660-1AD8-2CA3-C70B-6634E747A251}"/>
              </a:ext>
            </a:extLst>
          </p:cNvPr>
          <p:cNvSpPr>
            <a:spLocks noChangeShapeType="1"/>
          </p:cNvSpPr>
          <p:nvPr/>
        </p:nvSpPr>
        <p:spPr bwMode="auto">
          <a:xfrm>
            <a:off x="3420667" y="4055269"/>
            <a:ext cx="1190" cy="583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0" name="Line 50">
            <a:extLst>
              <a:ext uri="{FF2B5EF4-FFF2-40B4-BE49-F238E27FC236}">
                <a16:creationId xmlns:a16="http://schemas.microsoft.com/office/drawing/2014/main" id="{CEAAD30A-1E36-ED00-36E5-781A17E88369}"/>
              </a:ext>
            </a:extLst>
          </p:cNvPr>
          <p:cNvSpPr>
            <a:spLocks noChangeShapeType="1"/>
          </p:cNvSpPr>
          <p:nvPr/>
        </p:nvSpPr>
        <p:spPr bwMode="auto">
          <a:xfrm>
            <a:off x="3736181" y="4055269"/>
            <a:ext cx="1191" cy="583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1" name="Line 51">
            <a:extLst>
              <a:ext uri="{FF2B5EF4-FFF2-40B4-BE49-F238E27FC236}">
                <a16:creationId xmlns:a16="http://schemas.microsoft.com/office/drawing/2014/main" id="{95877244-B237-7503-CA27-B3C1036BB4CA}"/>
              </a:ext>
            </a:extLst>
          </p:cNvPr>
          <p:cNvSpPr>
            <a:spLocks noChangeShapeType="1"/>
          </p:cNvSpPr>
          <p:nvPr/>
        </p:nvSpPr>
        <p:spPr bwMode="auto">
          <a:xfrm>
            <a:off x="4086225" y="4055269"/>
            <a:ext cx="1191" cy="583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2" name="Line 52">
            <a:extLst>
              <a:ext uri="{FF2B5EF4-FFF2-40B4-BE49-F238E27FC236}">
                <a16:creationId xmlns:a16="http://schemas.microsoft.com/office/drawing/2014/main" id="{F23003DC-9B29-12FA-DF01-DF4FADA6500A}"/>
              </a:ext>
            </a:extLst>
          </p:cNvPr>
          <p:cNvSpPr>
            <a:spLocks noChangeShapeType="1"/>
          </p:cNvSpPr>
          <p:nvPr/>
        </p:nvSpPr>
        <p:spPr bwMode="auto">
          <a:xfrm>
            <a:off x="4401742" y="4055269"/>
            <a:ext cx="1190" cy="583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3" name="Line 53">
            <a:extLst>
              <a:ext uri="{FF2B5EF4-FFF2-40B4-BE49-F238E27FC236}">
                <a16:creationId xmlns:a16="http://schemas.microsoft.com/office/drawing/2014/main" id="{7522D3F9-0AF8-EC24-7C67-99D29AD1D7D8}"/>
              </a:ext>
            </a:extLst>
          </p:cNvPr>
          <p:cNvSpPr>
            <a:spLocks noChangeShapeType="1"/>
          </p:cNvSpPr>
          <p:nvPr/>
        </p:nvSpPr>
        <p:spPr bwMode="auto">
          <a:xfrm>
            <a:off x="4724400" y="4055269"/>
            <a:ext cx="1191" cy="583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4" name="Line 54">
            <a:extLst>
              <a:ext uri="{FF2B5EF4-FFF2-40B4-BE49-F238E27FC236}">
                <a16:creationId xmlns:a16="http://schemas.microsoft.com/office/drawing/2014/main" id="{3047CA1F-C49C-3965-B2D1-991AF8B5FDA6}"/>
              </a:ext>
            </a:extLst>
          </p:cNvPr>
          <p:cNvSpPr>
            <a:spLocks noChangeShapeType="1"/>
          </p:cNvSpPr>
          <p:nvPr/>
        </p:nvSpPr>
        <p:spPr bwMode="auto">
          <a:xfrm>
            <a:off x="5061348" y="4083844"/>
            <a:ext cx="1190" cy="2976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5" name="Line 55">
            <a:extLst>
              <a:ext uri="{FF2B5EF4-FFF2-40B4-BE49-F238E27FC236}">
                <a16:creationId xmlns:a16="http://schemas.microsoft.com/office/drawing/2014/main" id="{BBBE11FF-96F3-584E-A19D-FF74A7F4AA36}"/>
              </a:ext>
            </a:extLst>
          </p:cNvPr>
          <p:cNvSpPr>
            <a:spLocks noChangeShapeType="1"/>
          </p:cNvSpPr>
          <p:nvPr/>
        </p:nvSpPr>
        <p:spPr bwMode="auto">
          <a:xfrm>
            <a:off x="5397104" y="4055269"/>
            <a:ext cx="1190" cy="583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6" name="Line 56">
            <a:extLst>
              <a:ext uri="{FF2B5EF4-FFF2-40B4-BE49-F238E27FC236}">
                <a16:creationId xmlns:a16="http://schemas.microsoft.com/office/drawing/2014/main" id="{DDE2041E-6125-4B1D-654F-8C00C867AC87}"/>
              </a:ext>
            </a:extLst>
          </p:cNvPr>
          <p:cNvSpPr>
            <a:spLocks noChangeShapeType="1"/>
          </p:cNvSpPr>
          <p:nvPr/>
        </p:nvSpPr>
        <p:spPr bwMode="auto">
          <a:xfrm>
            <a:off x="5734050" y="4055269"/>
            <a:ext cx="1191" cy="583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7" name="Line 57">
            <a:extLst>
              <a:ext uri="{FF2B5EF4-FFF2-40B4-BE49-F238E27FC236}">
                <a16:creationId xmlns:a16="http://schemas.microsoft.com/office/drawing/2014/main" id="{013D3655-232C-41A5-36EF-4C970DE56783}"/>
              </a:ext>
            </a:extLst>
          </p:cNvPr>
          <p:cNvSpPr>
            <a:spLocks noChangeShapeType="1"/>
          </p:cNvSpPr>
          <p:nvPr/>
        </p:nvSpPr>
        <p:spPr bwMode="auto">
          <a:xfrm>
            <a:off x="6078142" y="4055269"/>
            <a:ext cx="1190" cy="583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8" name="Freeform 58">
            <a:extLst>
              <a:ext uri="{FF2B5EF4-FFF2-40B4-BE49-F238E27FC236}">
                <a16:creationId xmlns:a16="http://schemas.microsoft.com/office/drawing/2014/main" id="{48C461D8-7C7C-C23D-7084-2F7012547D9F}"/>
              </a:ext>
            </a:extLst>
          </p:cNvPr>
          <p:cNvSpPr>
            <a:spLocks/>
          </p:cNvSpPr>
          <p:nvPr/>
        </p:nvSpPr>
        <p:spPr bwMode="auto">
          <a:xfrm>
            <a:off x="2907506" y="1714501"/>
            <a:ext cx="3163491" cy="2145506"/>
          </a:xfrm>
          <a:custGeom>
            <a:avLst/>
            <a:gdLst>
              <a:gd name="T0" fmla="*/ 53426128 w 10625"/>
              <a:gd name="T1" fmla="*/ 10083611 h 7207"/>
              <a:gd name="T2" fmla="*/ 143414768 w 10625"/>
              <a:gd name="T3" fmla="*/ 28832206 h 7207"/>
              <a:gd name="T4" fmla="*/ 258777236 w 10625"/>
              <a:gd name="T5" fmla="*/ 54356000 h 7207"/>
              <a:gd name="T6" fmla="*/ 325756503 w 10625"/>
              <a:gd name="T7" fmla="*/ 69323439 h 7207"/>
              <a:gd name="T8" fmla="*/ 368465964 w 10625"/>
              <a:gd name="T9" fmla="*/ 79091888 h 7207"/>
              <a:gd name="T10" fmla="*/ 411017424 w 10625"/>
              <a:gd name="T11" fmla="*/ 89805428 h 7207"/>
              <a:gd name="T12" fmla="*/ 453411677 w 10625"/>
              <a:gd name="T13" fmla="*/ 102094780 h 7207"/>
              <a:gd name="T14" fmla="*/ 495332722 w 10625"/>
              <a:gd name="T15" fmla="*/ 115959547 h 7207"/>
              <a:gd name="T16" fmla="*/ 535678124 w 10625"/>
              <a:gd name="T17" fmla="*/ 132659983 h 7207"/>
              <a:gd name="T18" fmla="*/ 574447488 w 10625"/>
              <a:gd name="T19" fmla="*/ 152354065 h 7207"/>
              <a:gd name="T20" fmla="*/ 606755093 w 10625"/>
              <a:gd name="T21" fmla="*/ 172363310 h 7207"/>
              <a:gd name="T22" fmla="*/ 637171848 w 10625"/>
              <a:gd name="T23" fmla="*/ 194893457 h 7207"/>
              <a:gd name="T24" fmla="*/ 666169771 w 10625"/>
              <a:gd name="T25" fmla="*/ 220102089 h 7207"/>
              <a:gd name="T26" fmla="*/ 693434448 w 10625"/>
              <a:gd name="T27" fmla="*/ 247043717 h 7207"/>
              <a:gd name="T28" fmla="*/ 719123087 w 10625"/>
              <a:gd name="T29" fmla="*/ 275718739 h 7207"/>
              <a:gd name="T30" fmla="*/ 743550895 w 10625"/>
              <a:gd name="T31" fmla="*/ 305811199 h 7207"/>
              <a:gd name="T32" fmla="*/ 766402663 w 10625"/>
              <a:gd name="T33" fmla="*/ 336849145 h 7207"/>
              <a:gd name="T34" fmla="*/ 791303283 w 10625"/>
              <a:gd name="T35" fmla="*/ 373401641 h 7207"/>
              <a:gd name="T36" fmla="*/ 820143999 w 10625"/>
              <a:gd name="T37" fmla="*/ 420667677 h 7207"/>
              <a:gd name="T38" fmla="*/ 846463053 w 10625"/>
              <a:gd name="T39" fmla="*/ 468879200 h 7207"/>
              <a:gd name="T40" fmla="*/ 870575653 w 10625"/>
              <a:gd name="T41" fmla="*/ 518193395 h 7207"/>
              <a:gd name="T42" fmla="*/ 892954610 w 10625"/>
              <a:gd name="T43" fmla="*/ 568768239 h 7207"/>
              <a:gd name="T44" fmla="*/ 912811905 w 10625"/>
              <a:gd name="T45" fmla="*/ 618397596 h 7207"/>
              <a:gd name="T46" fmla="*/ 930620746 w 10625"/>
              <a:gd name="T47" fmla="*/ 665978397 h 7207"/>
              <a:gd name="T48" fmla="*/ 948113983 w 10625"/>
              <a:gd name="T49" fmla="*/ 713402014 h 7207"/>
              <a:gd name="T50" fmla="*/ 966868448 w 10625"/>
              <a:gd name="T51" fmla="*/ 760353284 h 7207"/>
              <a:gd name="T52" fmla="*/ 987513763 w 10625"/>
              <a:gd name="T53" fmla="*/ 806201089 h 7207"/>
              <a:gd name="T54" fmla="*/ 1009104700 w 10625"/>
              <a:gd name="T55" fmla="*/ 845904813 h 7207"/>
              <a:gd name="T56" fmla="*/ 1028489581 w 10625"/>
              <a:gd name="T57" fmla="*/ 875997272 h 7207"/>
              <a:gd name="T58" fmla="*/ 1050080518 w 10625"/>
              <a:gd name="T59" fmla="*/ 904829478 h 7207"/>
              <a:gd name="T60" fmla="*/ 1073877911 w 10625"/>
              <a:gd name="T61" fmla="*/ 932086269 h 7207"/>
              <a:gd name="T62" fmla="*/ 1099408945 w 10625"/>
              <a:gd name="T63" fmla="*/ 957767644 h 7207"/>
              <a:gd name="T64" fmla="*/ 1126831227 w 10625"/>
              <a:gd name="T65" fmla="*/ 981400464 h 7207"/>
              <a:gd name="T66" fmla="*/ 1155829150 w 10625"/>
              <a:gd name="T67" fmla="*/ 1003458265 h 7207"/>
              <a:gd name="T68" fmla="*/ 1188294755 w 10625"/>
              <a:gd name="T69" fmla="*/ 1024412600 h 7207"/>
              <a:gd name="T70" fmla="*/ 1223281626 w 10625"/>
              <a:gd name="T71" fmla="*/ 1043949498 h 7207"/>
              <a:gd name="T72" fmla="*/ 1259214120 w 10625"/>
              <a:gd name="T73" fmla="*/ 1061280258 h 7207"/>
              <a:gd name="T74" fmla="*/ 1295934633 w 10625"/>
              <a:gd name="T75" fmla="*/ 1076405279 h 7207"/>
              <a:gd name="T76" fmla="*/ 1333285562 w 10625"/>
              <a:gd name="T77" fmla="*/ 1089482140 h 7207"/>
              <a:gd name="T78" fmla="*/ 1370794095 w 10625"/>
              <a:gd name="T79" fmla="*/ 1100353657 h 7207"/>
              <a:gd name="T80" fmla="*/ 1410509082 w 10625"/>
              <a:gd name="T81" fmla="*/ 1110121709 h 7207"/>
              <a:gd name="T82" fmla="*/ 1454636580 w 10625"/>
              <a:gd name="T83" fmla="*/ 1118472324 h 7207"/>
              <a:gd name="T84" fmla="*/ 1499079287 w 10625"/>
              <a:gd name="T85" fmla="*/ 1124774383 h 7207"/>
              <a:gd name="T86" fmla="*/ 1544310410 w 10625"/>
              <a:gd name="T87" fmla="*/ 1129343445 h 7207"/>
              <a:gd name="T88" fmla="*/ 1594269252 w 10625"/>
              <a:gd name="T89" fmla="*/ 1132651857 h 7207"/>
              <a:gd name="T90" fmla="*/ 1653999138 w 10625"/>
              <a:gd name="T91" fmla="*/ 1135015179 h 7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25" h="7207">
                <a:moveTo>
                  <a:pt x="0" y="0"/>
                </a:moveTo>
                <a:lnTo>
                  <a:pt x="171" y="32"/>
                </a:lnTo>
                <a:lnTo>
                  <a:pt x="339" y="64"/>
                </a:lnTo>
                <a:lnTo>
                  <a:pt x="501" y="96"/>
                </a:lnTo>
                <a:lnTo>
                  <a:pt x="661" y="130"/>
                </a:lnTo>
                <a:lnTo>
                  <a:pt x="910" y="183"/>
                </a:lnTo>
                <a:lnTo>
                  <a:pt x="1156" y="237"/>
                </a:lnTo>
                <a:lnTo>
                  <a:pt x="1400" y="291"/>
                </a:lnTo>
                <a:lnTo>
                  <a:pt x="1642" y="345"/>
                </a:lnTo>
                <a:lnTo>
                  <a:pt x="1888" y="400"/>
                </a:lnTo>
                <a:lnTo>
                  <a:pt x="1977" y="421"/>
                </a:lnTo>
                <a:lnTo>
                  <a:pt x="2067" y="440"/>
                </a:lnTo>
                <a:lnTo>
                  <a:pt x="2157" y="461"/>
                </a:lnTo>
                <a:lnTo>
                  <a:pt x="2247" y="481"/>
                </a:lnTo>
                <a:lnTo>
                  <a:pt x="2338" y="502"/>
                </a:lnTo>
                <a:lnTo>
                  <a:pt x="2428" y="524"/>
                </a:lnTo>
                <a:lnTo>
                  <a:pt x="2518" y="547"/>
                </a:lnTo>
                <a:lnTo>
                  <a:pt x="2608" y="570"/>
                </a:lnTo>
                <a:lnTo>
                  <a:pt x="2698" y="595"/>
                </a:lnTo>
                <a:lnTo>
                  <a:pt x="2788" y="621"/>
                </a:lnTo>
                <a:lnTo>
                  <a:pt x="2877" y="648"/>
                </a:lnTo>
                <a:lnTo>
                  <a:pt x="2966" y="676"/>
                </a:lnTo>
                <a:lnTo>
                  <a:pt x="3055" y="706"/>
                </a:lnTo>
                <a:lnTo>
                  <a:pt x="3143" y="736"/>
                </a:lnTo>
                <a:lnTo>
                  <a:pt x="3229" y="770"/>
                </a:lnTo>
                <a:lnTo>
                  <a:pt x="3314" y="805"/>
                </a:lnTo>
                <a:lnTo>
                  <a:pt x="3399" y="842"/>
                </a:lnTo>
                <a:lnTo>
                  <a:pt x="3483" y="882"/>
                </a:lnTo>
                <a:lnTo>
                  <a:pt x="3564" y="923"/>
                </a:lnTo>
                <a:lnTo>
                  <a:pt x="3645" y="967"/>
                </a:lnTo>
                <a:lnTo>
                  <a:pt x="3715" y="1007"/>
                </a:lnTo>
                <a:lnTo>
                  <a:pt x="3783" y="1049"/>
                </a:lnTo>
                <a:lnTo>
                  <a:pt x="3850" y="1094"/>
                </a:lnTo>
                <a:lnTo>
                  <a:pt x="3915" y="1141"/>
                </a:lnTo>
                <a:lnTo>
                  <a:pt x="3980" y="1188"/>
                </a:lnTo>
                <a:lnTo>
                  <a:pt x="4043" y="1237"/>
                </a:lnTo>
                <a:lnTo>
                  <a:pt x="4105" y="1289"/>
                </a:lnTo>
                <a:lnTo>
                  <a:pt x="4167" y="1342"/>
                </a:lnTo>
                <a:lnTo>
                  <a:pt x="4227" y="1397"/>
                </a:lnTo>
                <a:lnTo>
                  <a:pt x="4285" y="1452"/>
                </a:lnTo>
                <a:lnTo>
                  <a:pt x="4343" y="1509"/>
                </a:lnTo>
                <a:lnTo>
                  <a:pt x="4400" y="1568"/>
                </a:lnTo>
                <a:lnTo>
                  <a:pt x="4455" y="1628"/>
                </a:lnTo>
                <a:lnTo>
                  <a:pt x="4511" y="1688"/>
                </a:lnTo>
                <a:lnTo>
                  <a:pt x="4563" y="1750"/>
                </a:lnTo>
                <a:lnTo>
                  <a:pt x="4616" y="1812"/>
                </a:lnTo>
                <a:lnTo>
                  <a:pt x="4668" y="1876"/>
                </a:lnTo>
                <a:lnTo>
                  <a:pt x="4718" y="1941"/>
                </a:lnTo>
                <a:lnTo>
                  <a:pt x="4768" y="2005"/>
                </a:lnTo>
                <a:lnTo>
                  <a:pt x="4816" y="2071"/>
                </a:lnTo>
                <a:lnTo>
                  <a:pt x="4863" y="2138"/>
                </a:lnTo>
                <a:lnTo>
                  <a:pt x="4911" y="2205"/>
                </a:lnTo>
                <a:lnTo>
                  <a:pt x="4956" y="2272"/>
                </a:lnTo>
                <a:lnTo>
                  <a:pt x="5021" y="2370"/>
                </a:lnTo>
                <a:lnTo>
                  <a:pt x="5084" y="2469"/>
                </a:lnTo>
                <a:lnTo>
                  <a:pt x="5144" y="2569"/>
                </a:lnTo>
                <a:lnTo>
                  <a:pt x="5204" y="2670"/>
                </a:lnTo>
                <a:lnTo>
                  <a:pt x="5260" y="2770"/>
                </a:lnTo>
                <a:lnTo>
                  <a:pt x="5317" y="2873"/>
                </a:lnTo>
                <a:lnTo>
                  <a:pt x="5371" y="2976"/>
                </a:lnTo>
                <a:lnTo>
                  <a:pt x="5424" y="3079"/>
                </a:lnTo>
                <a:lnTo>
                  <a:pt x="5474" y="3185"/>
                </a:lnTo>
                <a:lnTo>
                  <a:pt x="5524" y="3289"/>
                </a:lnTo>
                <a:lnTo>
                  <a:pt x="5573" y="3396"/>
                </a:lnTo>
                <a:lnTo>
                  <a:pt x="5620" y="3502"/>
                </a:lnTo>
                <a:lnTo>
                  <a:pt x="5666" y="3610"/>
                </a:lnTo>
                <a:lnTo>
                  <a:pt x="5711" y="3717"/>
                </a:lnTo>
                <a:lnTo>
                  <a:pt x="5754" y="3826"/>
                </a:lnTo>
                <a:lnTo>
                  <a:pt x="5792" y="3925"/>
                </a:lnTo>
                <a:lnTo>
                  <a:pt x="5831" y="4026"/>
                </a:lnTo>
                <a:lnTo>
                  <a:pt x="5868" y="4126"/>
                </a:lnTo>
                <a:lnTo>
                  <a:pt x="5905" y="4227"/>
                </a:lnTo>
                <a:lnTo>
                  <a:pt x="5942" y="4327"/>
                </a:lnTo>
                <a:lnTo>
                  <a:pt x="5979" y="4428"/>
                </a:lnTo>
                <a:lnTo>
                  <a:pt x="6016" y="4528"/>
                </a:lnTo>
                <a:lnTo>
                  <a:pt x="6055" y="4627"/>
                </a:lnTo>
                <a:lnTo>
                  <a:pt x="6094" y="4728"/>
                </a:lnTo>
                <a:lnTo>
                  <a:pt x="6135" y="4826"/>
                </a:lnTo>
                <a:lnTo>
                  <a:pt x="6176" y="4923"/>
                </a:lnTo>
                <a:lnTo>
                  <a:pt x="6220" y="5020"/>
                </a:lnTo>
                <a:lnTo>
                  <a:pt x="6266" y="5117"/>
                </a:lnTo>
                <a:lnTo>
                  <a:pt x="6314" y="5211"/>
                </a:lnTo>
                <a:lnTo>
                  <a:pt x="6364" y="5303"/>
                </a:lnTo>
                <a:lnTo>
                  <a:pt x="6403" y="5369"/>
                </a:lnTo>
                <a:lnTo>
                  <a:pt x="6443" y="5433"/>
                </a:lnTo>
                <a:lnTo>
                  <a:pt x="6484" y="5498"/>
                </a:lnTo>
                <a:lnTo>
                  <a:pt x="6526" y="5560"/>
                </a:lnTo>
                <a:lnTo>
                  <a:pt x="6570" y="5623"/>
                </a:lnTo>
                <a:lnTo>
                  <a:pt x="6616" y="5683"/>
                </a:lnTo>
                <a:lnTo>
                  <a:pt x="6663" y="5743"/>
                </a:lnTo>
                <a:lnTo>
                  <a:pt x="6712" y="5802"/>
                </a:lnTo>
                <a:lnTo>
                  <a:pt x="6762" y="5860"/>
                </a:lnTo>
                <a:lnTo>
                  <a:pt x="6814" y="5916"/>
                </a:lnTo>
                <a:lnTo>
                  <a:pt x="6866" y="5972"/>
                </a:lnTo>
                <a:lnTo>
                  <a:pt x="6920" y="6026"/>
                </a:lnTo>
                <a:lnTo>
                  <a:pt x="6976" y="6079"/>
                </a:lnTo>
                <a:lnTo>
                  <a:pt x="7033" y="6130"/>
                </a:lnTo>
                <a:lnTo>
                  <a:pt x="7090" y="6180"/>
                </a:lnTo>
                <a:lnTo>
                  <a:pt x="7150" y="6229"/>
                </a:lnTo>
                <a:lnTo>
                  <a:pt x="7210" y="6277"/>
                </a:lnTo>
                <a:lnTo>
                  <a:pt x="7272" y="6323"/>
                </a:lnTo>
                <a:lnTo>
                  <a:pt x="7334" y="6369"/>
                </a:lnTo>
                <a:lnTo>
                  <a:pt x="7397" y="6412"/>
                </a:lnTo>
                <a:lnTo>
                  <a:pt x="7468" y="6459"/>
                </a:lnTo>
                <a:lnTo>
                  <a:pt x="7540" y="6502"/>
                </a:lnTo>
                <a:lnTo>
                  <a:pt x="7612" y="6545"/>
                </a:lnTo>
                <a:lnTo>
                  <a:pt x="7687" y="6586"/>
                </a:lnTo>
                <a:lnTo>
                  <a:pt x="7762" y="6626"/>
                </a:lnTo>
                <a:lnTo>
                  <a:pt x="7836" y="6665"/>
                </a:lnTo>
                <a:lnTo>
                  <a:pt x="7912" y="6701"/>
                </a:lnTo>
                <a:lnTo>
                  <a:pt x="7990" y="6736"/>
                </a:lnTo>
                <a:lnTo>
                  <a:pt x="8067" y="6769"/>
                </a:lnTo>
                <a:lnTo>
                  <a:pt x="8144" y="6801"/>
                </a:lnTo>
                <a:lnTo>
                  <a:pt x="8223" y="6832"/>
                </a:lnTo>
                <a:lnTo>
                  <a:pt x="8301" y="6860"/>
                </a:lnTo>
                <a:lnTo>
                  <a:pt x="8381" y="6888"/>
                </a:lnTo>
                <a:lnTo>
                  <a:pt x="8460" y="6915"/>
                </a:lnTo>
                <a:lnTo>
                  <a:pt x="8540" y="6939"/>
                </a:lnTo>
                <a:lnTo>
                  <a:pt x="8619" y="6962"/>
                </a:lnTo>
                <a:lnTo>
                  <a:pt x="8698" y="6984"/>
                </a:lnTo>
                <a:lnTo>
                  <a:pt x="8778" y="7005"/>
                </a:lnTo>
                <a:lnTo>
                  <a:pt x="8858" y="7024"/>
                </a:lnTo>
                <a:lnTo>
                  <a:pt x="8950" y="7046"/>
                </a:lnTo>
                <a:lnTo>
                  <a:pt x="9043" y="7065"/>
                </a:lnTo>
                <a:lnTo>
                  <a:pt x="9137" y="7083"/>
                </a:lnTo>
                <a:lnTo>
                  <a:pt x="9230" y="7099"/>
                </a:lnTo>
                <a:lnTo>
                  <a:pt x="9324" y="7114"/>
                </a:lnTo>
                <a:lnTo>
                  <a:pt x="9418" y="7127"/>
                </a:lnTo>
                <a:lnTo>
                  <a:pt x="9512" y="7139"/>
                </a:lnTo>
                <a:lnTo>
                  <a:pt x="9607" y="7150"/>
                </a:lnTo>
                <a:lnTo>
                  <a:pt x="9703" y="7159"/>
                </a:lnTo>
                <a:lnTo>
                  <a:pt x="9799" y="7168"/>
                </a:lnTo>
                <a:lnTo>
                  <a:pt x="9896" y="7176"/>
                </a:lnTo>
                <a:lnTo>
                  <a:pt x="9995" y="7182"/>
                </a:lnTo>
                <a:lnTo>
                  <a:pt x="10116" y="7189"/>
                </a:lnTo>
                <a:lnTo>
                  <a:pt x="10241" y="7195"/>
                </a:lnTo>
                <a:lnTo>
                  <a:pt x="10366" y="7200"/>
                </a:lnTo>
                <a:lnTo>
                  <a:pt x="10495" y="7204"/>
                </a:lnTo>
                <a:lnTo>
                  <a:pt x="10625" y="7207"/>
                </a:lnTo>
              </a:path>
            </a:pathLst>
          </a:custGeom>
          <a:noFill/>
          <a:ln w="381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accent4"/>
              </a:solidFill>
            </a:endParaRPr>
          </a:p>
        </p:txBody>
      </p:sp>
      <p:sp>
        <p:nvSpPr>
          <p:cNvPr id="45079" name="Line 59">
            <a:extLst>
              <a:ext uri="{FF2B5EF4-FFF2-40B4-BE49-F238E27FC236}">
                <a16:creationId xmlns:a16="http://schemas.microsoft.com/office/drawing/2014/main" id="{697A3D82-BA14-CBEE-89B2-3D38AC52759C}"/>
              </a:ext>
            </a:extLst>
          </p:cNvPr>
          <p:cNvSpPr>
            <a:spLocks noChangeShapeType="1"/>
          </p:cNvSpPr>
          <p:nvPr/>
        </p:nvSpPr>
        <p:spPr bwMode="auto">
          <a:xfrm flipV="1">
            <a:off x="2761060" y="1139429"/>
            <a:ext cx="1190" cy="31551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0" name="Line 60">
            <a:extLst>
              <a:ext uri="{FF2B5EF4-FFF2-40B4-BE49-F238E27FC236}">
                <a16:creationId xmlns:a16="http://schemas.microsoft.com/office/drawing/2014/main" id="{11A6C53B-1244-0F83-A37A-4462E5FC07AE}"/>
              </a:ext>
            </a:extLst>
          </p:cNvPr>
          <p:cNvSpPr>
            <a:spLocks noChangeShapeType="1"/>
          </p:cNvSpPr>
          <p:nvPr/>
        </p:nvSpPr>
        <p:spPr bwMode="auto">
          <a:xfrm flipV="1">
            <a:off x="5061348" y="4055269"/>
            <a:ext cx="1190" cy="28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1" name="Line 61">
            <a:extLst>
              <a:ext uri="{FF2B5EF4-FFF2-40B4-BE49-F238E27FC236}">
                <a16:creationId xmlns:a16="http://schemas.microsoft.com/office/drawing/2014/main" id="{FE674D7B-F257-FDB8-1624-27560F6B8034}"/>
              </a:ext>
            </a:extLst>
          </p:cNvPr>
          <p:cNvSpPr>
            <a:spLocks noChangeShapeType="1"/>
          </p:cNvSpPr>
          <p:nvPr/>
        </p:nvSpPr>
        <p:spPr bwMode="auto">
          <a:xfrm>
            <a:off x="2907506" y="1714500"/>
            <a:ext cx="1191" cy="1023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2" name="Line 62">
            <a:extLst>
              <a:ext uri="{FF2B5EF4-FFF2-40B4-BE49-F238E27FC236}">
                <a16:creationId xmlns:a16="http://schemas.microsoft.com/office/drawing/2014/main" id="{CA1EE1CB-690C-30AF-9349-DAE9CFE57D0B}"/>
              </a:ext>
            </a:extLst>
          </p:cNvPr>
          <p:cNvSpPr>
            <a:spLocks noChangeShapeType="1"/>
          </p:cNvSpPr>
          <p:nvPr/>
        </p:nvSpPr>
        <p:spPr bwMode="auto">
          <a:xfrm>
            <a:off x="2907506" y="1868091"/>
            <a:ext cx="1191" cy="1023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3" name="Line 63">
            <a:extLst>
              <a:ext uri="{FF2B5EF4-FFF2-40B4-BE49-F238E27FC236}">
                <a16:creationId xmlns:a16="http://schemas.microsoft.com/office/drawing/2014/main" id="{ABF427A6-8153-6815-D994-2E278C9A1BED}"/>
              </a:ext>
            </a:extLst>
          </p:cNvPr>
          <p:cNvSpPr>
            <a:spLocks noChangeShapeType="1"/>
          </p:cNvSpPr>
          <p:nvPr/>
        </p:nvSpPr>
        <p:spPr bwMode="auto">
          <a:xfrm>
            <a:off x="2907506" y="2021682"/>
            <a:ext cx="1191" cy="1023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4" name="Line 64">
            <a:extLst>
              <a:ext uri="{FF2B5EF4-FFF2-40B4-BE49-F238E27FC236}">
                <a16:creationId xmlns:a16="http://schemas.microsoft.com/office/drawing/2014/main" id="{2B1F852D-1222-9346-5B42-38B6CC2F5FCA}"/>
              </a:ext>
            </a:extLst>
          </p:cNvPr>
          <p:cNvSpPr>
            <a:spLocks noChangeShapeType="1"/>
          </p:cNvSpPr>
          <p:nvPr/>
        </p:nvSpPr>
        <p:spPr bwMode="auto">
          <a:xfrm>
            <a:off x="2907506" y="2175273"/>
            <a:ext cx="1191" cy="1023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5" name="Line 65">
            <a:extLst>
              <a:ext uri="{FF2B5EF4-FFF2-40B4-BE49-F238E27FC236}">
                <a16:creationId xmlns:a16="http://schemas.microsoft.com/office/drawing/2014/main" id="{72080418-3B57-AC86-9EFD-4D78BB15ABEE}"/>
              </a:ext>
            </a:extLst>
          </p:cNvPr>
          <p:cNvSpPr>
            <a:spLocks noChangeShapeType="1"/>
          </p:cNvSpPr>
          <p:nvPr/>
        </p:nvSpPr>
        <p:spPr bwMode="auto">
          <a:xfrm>
            <a:off x="2907506" y="2328863"/>
            <a:ext cx="1191" cy="1023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6" name="Line 66">
            <a:extLst>
              <a:ext uri="{FF2B5EF4-FFF2-40B4-BE49-F238E27FC236}">
                <a16:creationId xmlns:a16="http://schemas.microsoft.com/office/drawing/2014/main" id="{EF7BFB41-6BEF-FF30-307A-467A19CC762E}"/>
              </a:ext>
            </a:extLst>
          </p:cNvPr>
          <p:cNvSpPr>
            <a:spLocks noChangeShapeType="1"/>
          </p:cNvSpPr>
          <p:nvPr/>
        </p:nvSpPr>
        <p:spPr bwMode="auto">
          <a:xfrm>
            <a:off x="2907506" y="2482454"/>
            <a:ext cx="1191" cy="1023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7" name="Line 67">
            <a:extLst>
              <a:ext uri="{FF2B5EF4-FFF2-40B4-BE49-F238E27FC236}">
                <a16:creationId xmlns:a16="http://schemas.microsoft.com/office/drawing/2014/main" id="{7238B137-51AE-F46A-A4CD-60647CA2D67D}"/>
              </a:ext>
            </a:extLst>
          </p:cNvPr>
          <p:cNvSpPr>
            <a:spLocks noChangeShapeType="1"/>
          </p:cNvSpPr>
          <p:nvPr/>
        </p:nvSpPr>
        <p:spPr bwMode="auto">
          <a:xfrm>
            <a:off x="2907506" y="2636044"/>
            <a:ext cx="1191" cy="1023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8" name="Line 68">
            <a:extLst>
              <a:ext uri="{FF2B5EF4-FFF2-40B4-BE49-F238E27FC236}">
                <a16:creationId xmlns:a16="http://schemas.microsoft.com/office/drawing/2014/main" id="{2139E8EA-6E12-2EAC-E854-8FBE1D96FBFB}"/>
              </a:ext>
            </a:extLst>
          </p:cNvPr>
          <p:cNvSpPr>
            <a:spLocks noChangeShapeType="1"/>
          </p:cNvSpPr>
          <p:nvPr/>
        </p:nvSpPr>
        <p:spPr bwMode="auto">
          <a:xfrm>
            <a:off x="2907506" y="2789635"/>
            <a:ext cx="1191" cy="1023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9" name="Line 69">
            <a:extLst>
              <a:ext uri="{FF2B5EF4-FFF2-40B4-BE49-F238E27FC236}">
                <a16:creationId xmlns:a16="http://schemas.microsoft.com/office/drawing/2014/main" id="{F1C1F991-D8CE-2E49-EA2A-923F2C3189B4}"/>
              </a:ext>
            </a:extLst>
          </p:cNvPr>
          <p:cNvSpPr>
            <a:spLocks noChangeShapeType="1"/>
          </p:cNvSpPr>
          <p:nvPr/>
        </p:nvSpPr>
        <p:spPr bwMode="auto">
          <a:xfrm>
            <a:off x="2907506" y="2943225"/>
            <a:ext cx="1191" cy="1023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0" name="Line 70">
            <a:extLst>
              <a:ext uri="{FF2B5EF4-FFF2-40B4-BE49-F238E27FC236}">
                <a16:creationId xmlns:a16="http://schemas.microsoft.com/office/drawing/2014/main" id="{921D12E9-0D7E-713F-3BEB-3D193A3DC23B}"/>
              </a:ext>
            </a:extLst>
          </p:cNvPr>
          <p:cNvSpPr>
            <a:spLocks noChangeShapeType="1"/>
          </p:cNvSpPr>
          <p:nvPr/>
        </p:nvSpPr>
        <p:spPr bwMode="auto">
          <a:xfrm>
            <a:off x="2907506" y="3096816"/>
            <a:ext cx="1191" cy="1023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1" name="Line 71">
            <a:extLst>
              <a:ext uri="{FF2B5EF4-FFF2-40B4-BE49-F238E27FC236}">
                <a16:creationId xmlns:a16="http://schemas.microsoft.com/office/drawing/2014/main" id="{38FA0B64-BAAB-29EA-6D6B-4A5675FEA908}"/>
              </a:ext>
            </a:extLst>
          </p:cNvPr>
          <p:cNvSpPr>
            <a:spLocks noChangeShapeType="1"/>
          </p:cNvSpPr>
          <p:nvPr/>
        </p:nvSpPr>
        <p:spPr bwMode="auto">
          <a:xfrm>
            <a:off x="2907506" y="3250407"/>
            <a:ext cx="1191" cy="1023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2" name="Line 72">
            <a:extLst>
              <a:ext uri="{FF2B5EF4-FFF2-40B4-BE49-F238E27FC236}">
                <a16:creationId xmlns:a16="http://schemas.microsoft.com/office/drawing/2014/main" id="{C6BEA32A-53DE-E0E9-1C99-CC01409A970E}"/>
              </a:ext>
            </a:extLst>
          </p:cNvPr>
          <p:cNvSpPr>
            <a:spLocks noChangeShapeType="1"/>
          </p:cNvSpPr>
          <p:nvPr/>
        </p:nvSpPr>
        <p:spPr bwMode="auto">
          <a:xfrm>
            <a:off x="2907506" y="3403998"/>
            <a:ext cx="1191" cy="1023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3" name="Line 73">
            <a:extLst>
              <a:ext uri="{FF2B5EF4-FFF2-40B4-BE49-F238E27FC236}">
                <a16:creationId xmlns:a16="http://schemas.microsoft.com/office/drawing/2014/main" id="{FDD527E8-D487-01D9-ED33-4A7E9357873F}"/>
              </a:ext>
            </a:extLst>
          </p:cNvPr>
          <p:cNvSpPr>
            <a:spLocks noChangeShapeType="1"/>
          </p:cNvSpPr>
          <p:nvPr/>
        </p:nvSpPr>
        <p:spPr bwMode="auto">
          <a:xfrm>
            <a:off x="2907506" y="3557588"/>
            <a:ext cx="1191" cy="1023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4" name="Line 74">
            <a:extLst>
              <a:ext uri="{FF2B5EF4-FFF2-40B4-BE49-F238E27FC236}">
                <a16:creationId xmlns:a16="http://schemas.microsoft.com/office/drawing/2014/main" id="{C94FEBA9-4443-9374-7E8B-5C1CAF7F9570}"/>
              </a:ext>
            </a:extLst>
          </p:cNvPr>
          <p:cNvSpPr>
            <a:spLocks noChangeShapeType="1"/>
          </p:cNvSpPr>
          <p:nvPr/>
        </p:nvSpPr>
        <p:spPr bwMode="auto">
          <a:xfrm>
            <a:off x="2907506" y="3709988"/>
            <a:ext cx="1191" cy="1023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5" name="Line 75">
            <a:extLst>
              <a:ext uri="{FF2B5EF4-FFF2-40B4-BE49-F238E27FC236}">
                <a16:creationId xmlns:a16="http://schemas.microsoft.com/office/drawing/2014/main" id="{33B32079-EE27-E0D5-F76D-3812924536C4}"/>
              </a:ext>
            </a:extLst>
          </p:cNvPr>
          <p:cNvSpPr>
            <a:spLocks noChangeShapeType="1"/>
          </p:cNvSpPr>
          <p:nvPr/>
        </p:nvSpPr>
        <p:spPr bwMode="auto">
          <a:xfrm>
            <a:off x="2907506" y="3864769"/>
            <a:ext cx="1191" cy="1023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6" name="Line 76">
            <a:extLst>
              <a:ext uri="{FF2B5EF4-FFF2-40B4-BE49-F238E27FC236}">
                <a16:creationId xmlns:a16="http://schemas.microsoft.com/office/drawing/2014/main" id="{D4C43CCB-CFAA-FE50-8A01-3A06C1C5B665}"/>
              </a:ext>
            </a:extLst>
          </p:cNvPr>
          <p:cNvSpPr>
            <a:spLocks noChangeShapeType="1"/>
          </p:cNvSpPr>
          <p:nvPr/>
        </p:nvSpPr>
        <p:spPr bwMode="auto">
          <a:xfrm>
            <a:off x="2907506" y="4018360"/>
            <a:ext cx="1191" cy="6548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6477" name="Text Box 77">
            <a:extLst>
              <a:ext uri="{FF2B5EF4-FFF2-40B4-BE49-F238E27FC236}">
                <a16:creationId xmlns:a16="http://schemas.microsoft.com/office/drawing/2014/main" id="{1896F35A-D708-48E9-35FA-A6A459CFD8CF}"/>
              </a:ext>
            </a:extLst>
          </p:cNvPr>
          <p:cNvSpPr txBox="1">
            <a:spLocks noChangeArrowheads="1"/>
          </p:cNvSpPr>
          <p:nvPr/>
        </p:nvSpPr>
        <p:spPr bwMode="auto">
          <a:xfrm>
            <a:off x="2914650" y="4114800"/>
            <a:ext cx="791083" cy="205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900" b="1">
                <a:latin typeface="Arial" charset="0"/>
              </a:rPr>
              <a:t>400</a:t>
            </a:r>
            <a:endParaRPr lang="en-US" sz="900" b="1">
              <a:solidFill>
                <a:schemeClr val="accent2"/>
              </a:solidFill>
              <a:latin typeface="Arial" charset="0"/>
            </a:endParaRPr>
          </a:p>
        </p:txBody>
      </p:sp>
      <p:sp>
        <p:nvSpPr>
          <p:cNvPr id="486478" name="Text Box 78">
            <a:extLst>
              <a:ext uri="{FF2B5EF4-FFF2-40B4-BE49-F238E27FC236}">
                <a16:creationId xmlns:a16="http://schemas.microsoft.com/office/drawing/2014/main" id="{69BE38AA-BDAF-A0D0-9BBE-6D67C51FC0A0}"/>
              </a:ext>
            </a:extLst>
          </p:cNvPr>
          <p:cNvSpPr txBox="1">
            <a:spLocks noChangeArrowheads="1"/>
          </p:cNvSpPr>
          <p:nvPr/>
        </p:nvSpPr>
        <p:spPr bwMode="auto">
          <a:xfrm>
            <a:off x="3600450" y="4114800"/>
            <a:ext cx="791083" cy="205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900" b="1">
                <a:latin typeface="Arial" charset="0"/>
              </a:rPr>
              <a:t>800</a:t>
            </a:r>
            <a:endParaRPr lang="en-US" sz="900" b="1">
              <a:solidFill>
                <a:schemeClr val="accent2"/>
              </a:solidFill>
              <a:latin typeface="Arial" charset="0"/>
            </a:endParaRPr>
          </a:p>
        </p:txBody>
      </p:sp>
      <p:sp>
        <p:nvSpPr>
          <p:cNvPr id="486479" name="Text Box 79">
            <a:extLst>
              <a:ext uri="{FF2B5EF4-FFF2-40B4-BE49-F238E27FC236}">
                <a16:creationId xmlns:a16="http://schemas.microsoft.com/office/drawing/2014/main" id="{6DB84927-F329-1EB6-DCD2-E43BC8D02DA2}"/>
              </a:ext>
            </a:extLst>
          </p:cNvPr>
          <p:cNvSpPr txBox="1">
            <a:spLocks noChangeArrowheads="1"/>
          </p:cNvSpPr>
          <p:nvPr/>
        </p:nvSpPr>
        <p:spPr bwMode="auto">
          <a:xfrm>
            <a:off x="4229100" y="4114800"/>
            <a:ext cx="855203" cy="205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900" b="1">
                <a:latin typeface="Arial" charset="0"/>
              </a:rPr>
              <a:t>1200</a:t>
            </a:r>
            <a:endParaRPr lang="en-US" sz="900" b="1">
              <a:solidFill>
                <a:schemeClr val="accent2"/>
              </a:solidFill>
              <a:latin typeface="Arial" charset="0"/>
            </a:endParaRPr>
          </a:p>
        </p:txBody>
      </p:sp>
      <p:sp>
        <p:nvSpPr>
          <p:cNvPr id="486480" name="Text Box 80">
            <a:extLst>
              <a:ext uri="{FF2B5EF4-FFF2-40B4-BE49-F238E27FC236}">
                <a16:creationId xmlns:a16="http://schemas.microsoft.com/office/drawing/2014/main" id="{EF43AB53-D423-623E-5ECE-2B541F0BE21F}"/>
              </a:ext>
            </a:extLst>
          </p:cNvPr>
          <p:cNvSpPr txBox="1">
            <a:spLocks noChangeArrowheads="1"/>
          </p:cNvSpPr>
          <p:nvPr/>
        </p:nvSpPr>
        <p:spPr bwMode="auto">
          <a:xfrm>
            <a:off x="4857750" y="4114800"/>
            <a:ext cx="855203" cy="205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900" b="1">
                <a:latin typeface="Arial" charset="0"/>
              </a:rPr>
              <a:t>1600</a:t>
            </a:r>
            <a:endParaRPr lang="en-US" sz="900" b="1">
              <a:solidFill>
                <a:schemeClr val="accent2"/>
              </a:solidFill>
              <a:latin typeface="Arial" charset="0"/>
            </a:endParaRPr>
          </a:p>
        </p:txBody>
      </p:sp>
      <p:sp>
        <p:nvSpPr>
          <p:cNvPr id="486481" name="Text Box 81">
            <a:extLst>
              <a:ext uri="{FF2B5EF4-FFF2-40B4-BE49-F238E27FC236}">
                <a16:creationId xmlns:a16="http://schemas.microsoft.com/office/drawing/2014/main" id="{73CB5D6C-D112-0017-05B3-10EC004F4380}"/>
              </a:ext>
            </a:extLst>
          </p:cNvPr>
          <p:cNvSpPr txBox="1">
            <a:spLocks noChangeArrowheads="1"/>
          </p:cNvSpPr>
          <p:nvPr/>
        </p:nvSpPr>
        <p:spPr bwMode="auto">
          <a:xfrm>
            <a:off x="5543550" y="4114800"/>
            <a:ext cx="855203" cy="205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900" b="1">
                <a:latin typeface="Arial" charset="0"/>
              </a:rPr>
              <a:t>2000</a:t>
            </a:r>
            <a:endParaRPr lang="en-US" sz="900" b="1">
              <a:solidFill>
                <a:schemeClr val="accent2"/>
              </a:solidFill>
              <a:latin typeface="Arial" charset="0"/>
            </a:endParaRPr>
          </a:p>
        </p:txBody>
      </p:sp>
      <p:sp>
        <p:nvSpPr>
          <p:cNvPr id="486482" name="Text Box 82">
            <a:extLst>
              <a:ext uri="{FF2B5EF4-FFF2-40B4-BE49-F238E27FC236}">
                <a16:creationId xmlns:a16="http://schemas.microsoft.com/office/drawing/2014/main" id="{8C99E314-042C-9C8F-8D7C-CF3D4A7137B2}"/>
              </a:ext>
            </a:extLst>
          </p:cNvPr>
          <p:cNvSpPr txBox="1">
            <a:spLocks noChangeArrowheads="1"/>
          </p:cNvSpPr>
          <p:nvPr/>
        </p:nvSpPr>
        <p:spPr bwMode="auto">
          <a:xfrm>
            <a:off x="3344897" y="4315797"/>
            <a:ext cx="2113689" cy="298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914400" indent="-4572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None/>
            </a:pPr>
            <a:r>
              <a:rPr lang="en-CA" altLang="en-US" sz="1500" b="1" dirty="0"/>
              <a:t>Temperature </a:t>
            </a:r>
            <a:r>
              <a:rPr lang="en-US" altLang="en-US" sz="1500" b="1" dirty="0">
                <a:cs typeface="Arial" panose="020B0604020202020204" pitchFamily="34" charset="0"/>
              </a:rPr>
              <a:t>°</a:t>
            </a:r>
            <a:r>
              <a:rPr lang="en-CA" altLang="en-US" sz="1500" b="1" dirty="0"/>
              <a:t>F</a:t>
            </a:r>
            <a:endParaRPr lang="en-US" altLang="en-US" sz="1500" b="1" dirty="0"/>
          </a:p>
        </p:txBody>
      </p:sp>
      <p:sp>
        <p:nvSpPr>
          <p:cNvPr id="486483" name="Text Box 83">
            <a:extLst>
              <a:ext uri="{FF2B5EF4-FFF2-40B4-BE49-F238E27FC236}">
                <a16:creationId xmlns:a16="http://schemas.microsoft.com/office/drawing/2014/main" id="{2DA84ADE-CD59-E663-87A3-2354346238B8}"/>
              </a:ext>
            </a:extLst>
          </p:cNvPr>
          <p:cNvSpPr txBox="1">
            <a:spLocks noChangeArrowheads="1"/>
          </p:cNvSpPr>
          <p:nvPr/>
        </p:nvSpPr>
        <p:spPr bwMode="auto">
          <a:xfrm rot="16200000">
            <a:off x="1557753" y="2603051"/>
            <a:ext cx="1637468" cy="298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1500" b="1">
                <a:latin typeface="Arial" charset="0"/>
              </a:rPr>
              <a:t>Stress (ksi)</a:t>
            </a:r>
            <a:endParaRPr lang="en-US" sz="1500" b="1">
              <a:latin typeface="Arial" charset="0"/>
            </a:endParaRPr>
          </a:p>
        </p:txBody>
      </p:sp>
      <p:sp>
        <p:nvSpPr>
          <p:cNvPr id="486484" name="Text Box 84">
            <a:extLst>
              <a:ext uri="{FF2B5EF4-FFF2-40B4-BE49-F238E27FC236}">
                <a16:creationId xmlns:a16="http://schemas.microsoft.com/office/drawing/2014/main" id="{1098130C-62A8-A02F-3ECE-117349F72107}"/>
              </a:ext>
            </a:extLst>
          </p:cNvPr>
          <p:cNvSpPr txBox="1">
            <a:spLocks noChangeArrowheads="1"/>
          </p:cNvSpPr>
          <p:nvPr/>
        </p:nvSpPr>
        <p:spPr bwMode="auto">
          <a:xfrm>
            <a:off x="2096690" y="3943350"/>
            <a:ext cx="795002" cy="205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900" b="1" dirty="0">
                <a:latin typeface="Arial" charset="0"/>
              </a:rPr>
              <a:t>0</a:t>
            </a:r>
            <a:endParaRPr lang="en-US" sz="900" b="1" dirty="0">
              <a:solidFill>
                <a:schemeClr val="accent2"/>
              </a:solidFill>
              <a:latin typeface="Arial" charset="0"/>
            </a:endParaRPr>
          </a:p>
        </p:txBody>
      </p:sp>
      <p:sp>
        <p:nvSpPr>
          <p:cNvPr id="486485" name="Text Box 85">
            <a:extLst>
              <a:ext uri="{FF2B5EF4-FFF2-40B4-BE49-F238E27FC236}">
                <a16:creationId xmlns:a16="http://schemas.microsoft.com/office/drawing/2014/main" id="{13B7C8F4-1477-5CDF-5ABE-0FD160641456}"/>
              </a:ext>
            </a:extLst>
          </p:cNvPr>
          <p:cNvSpPr txBox="1">
            <a:spLocks noChangeArrowheads="1"/>
          </p:cNvSpPr>
          <p:nvPr/>
        </p:nvSpPr>
        <p:spPr bwMode="auto">
          <a:xfrm>
            <a:off x="2058590" y="3314700"/>
            <a:ext cx="840073" cy="205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900" b="1" dirty="0">
                <a:latin typeface="Arial" charset="0"/>
              </a:rPr>
              <a:t>10</a:t>
            </a:r>
            <a:endParaRPr lang="en-US" sz="900" b="1" dirty="0">
              <a:solidFill>
                <a:schemeClr val="accent2"/>
              </a:solidFill>
              <a:latin typeface="Arial" charset="0"/>
            </a:endParaRPr>
          </a:p>
        </p:txBody>
      </p:sp>
      <p:sp>
        <p:nvSpPr>
          <p:cNvPr id="486486" name="Text Box 86">
            <a:extLst>
              <a:ext uri="{FF2B5EF4-FFF2-40B4-BE49-F238E27FC236}">
                <a16:creationId xmlns:a16="http://schemas.microsoft.com/office/drawing/2014/main" id="{F21F9F1A-C9C4-845A-F4FE-37C705FB7C9E}"/>
              </a:ext>
            </a:extLst>
          </p:cNvPr>
          <p:cNvSpPr txBox="1">
            <a:spLocks noChangeArrowheads="1"/>
          </p:cNvSpPr>
          <p:nvPr/>
        </p:nvSpPr>
        <p:spPr bwMode="auto">
          <a:xfrm>
            <a:off x="2058590" y="2628900"/>
            <a:ext cx="840074" cy="205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900" b="1" dirty="0">
                <a:latin typeface="Arial" charset="0"/>
              </a:rPr>
              <a:t>20</a:t>
            </a:r>
            <a:endParaRPr lang="en-US" sz="900" b="1" dirty="0">
              <a:solidFill>
                <a:schemeClr val="accent2"/>
              </a:solidFill>
              <a:latin typeface="Arial" charset="0"/>
            </a:endParaRPr>
          </a:p>
        </p:txBody>
      </p:sp>
      <p:sp>
        <p:nvSpPr>
          <p:cNvPr id="486487" name="Text Box 87">
            <a:extLst>
              <a:ext uri="{FF2B5EF4-FFF2-40B4-BE49-F238E27FC236}">
                <a16:creationId xmlns:a16="http://schemas.microsoft.com/office/drawing/2014/main" id="{03B36788-427A-E36C-3E8B-7D4F76D6C9C7}"/>
              </a:ext>
            </a:extLst>
          </p:cNvPr>
          <p:cNvSpPr txBox="1">
            <a:spLocks noChangeArrowheads="1"/>
          </p:cNvSpPr>
          <p:nvPr/>
        </p:nvSpPr>
        <p:spPr bwMode="auto">
          <a:xfrm>
            <a:off x="2058590" y="1943100"/>
            <a:ext cx="840073" cy="205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900" b="1" dirty="0">
                <a:latin typeface="Arial" charset="0"/>
              </a:rPr>
              <a:t>30</a:t>
            </a:r>
            <a:endParaRPr lang="en-US" sz="900" b="1" dirty="0">
              <a:solidFill>
                <a:schemeClr val="accent2"/>
              </a:solidFill>
              <a:latin typeface="Arial" charset="0"/>
            </a:endParaRPr>
          </a:p>
        </p:txBody>
      </p:sp>
      <p:sp>
        <p:nvSpPr>
          <p:cNvPr id="486488" name="Text Box 88">
            <a:extLst>
              <a:ext uri="{FF2B5EF4-FFF2-40B4-BE49-F238E27FC236}">
                <a16:creationId xmlns:a16="http://schemas.microsoft.com/office/drawing/2014/main" id="{A185CB7A-B420-CE62-D974-C3B20BB02F85}"/>
              </a:ext>
            </a:extLst>
          </p:cNvPr>
          <p:cNvSpPr txBox="1">
            <a:spLocks noChangeArrowheads="1"/>
          </p:cNvSpPr>
          <p:nvPr/>
        </p:nvSpPr>
        <p:spPr bwMode="auto">
          <a:xfrm>
            <a:off x="2058590" y="1371600"/>
            <a:ext cx="840073" cy="205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900" b="1" dirty="0">
                <a:latin typeface="Arial" charset="0"/>
              </a:rPr>
              <a:t>40</a:t>
            </a:r>
            <a:endParaRPr lang="en-US" sz="900" b="1" dirty="0">
              <a:solidFill>
                <a:schemeClr val="accent2"/>
              </a:solidFill>
              <a:latin typeface="Arial" charset="0"/>
            </a:endParaRPr>
          </a:p>
        </p:txBody>
      </p:sp>
      <p:sp>
        <p:nvSpPr>
          <p:cNvPr id="486489" name="Text Box 89">
            <a:extLst>
              <a:ext uri="{FF2B5EF4-FFF2-40B4-BE49-F238E27FC236}">
                <a16:creationId xmlns:a16="http://schemas.microsoft.com/office/drawing/2014/main" id="{90AF3D60-8C1C-0695-6720-3A66030BD357}"/>
              </a:ext>
            </a:extLst>
          </p:cNvPr>
          <p:cNvSpPr txBox="1">
            <a:spLocks noChangeArrowheads="1"/>
          </p:cNvSpPr>
          <p:nvPr/>
        </p:nvSpPr>
        <p:spPr bwMode="auto">
          <a:xfrm>
            <a:off x="3143250" y="1428750"/>
            <a:ext cx="726963" cy="205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900" b="1">
                <a:latin typeface="Arial" charset="0"/>
              </a:rPr>
              <a:t>36</a:t>
            </a:r>
            <a:endParaRPr lang="en-US" sz="900" b="1">
              <a:solidFill>
                <a:schemeClr val="accent2"/>
              </a:solidFill>
              <a:latin typeface="Arial" charset="0"/>
            </a:endParaRPr>
          </a:p>
        </p:txBody>
      </p:sp>
      <p:sp>
        <p:nvSpPr>
          <p:cNvPr id="486491" name="Line 91">
            <a:extLst>
              <a:ext uri="{FF2B5EF4-FFF2-40B4-BE49-F238E27FC236}">
                <a16:creationId xmlns:a16="http://schemas.microsoft.com/office/drawing/2014/main" id="{5ACF8D91-CB07-8E57-B141-F01728689976}"/>
              </a:ext>
            </a:extLst>
          </p:cNvPr>
          <p:cNvSpPr>
            <a:spLocks noChangeShapeType="1"/>
          </p:cNvSpPr>
          <p:nvPr/>
        </p:nvSpPr>
        <p:spPr bwMode="auto">
          <a:xfrm flipH="1">
            <a:off x="2914650" y="1543050"/>
            <a:ext cx="342900" cy="1714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67866" tIns="33338" rIns="67866" bIns="33338"/>
          <a:lstStyle/>
          <a:p>
            <a:pPr>
              <a:buFont typeface="Arial" charset="0"/>
              <a:buChar char="–"/>
              <a:defRPr/>
            </a:pPr>
            <a:endParaRPr lang="en-US">
              <a:latin typeface="Arial" charset="0"/>
              <a:ea typeface="ＭＳ Ｐゴシック" charset="0"/>
            </a:endParaRPr>
          </a:p>
        </p:txBody>
      </p:sp>
      <p:sp>
        <p:nvSpPr>
          <p:cNvPr id="486494" name="Line 94">
            <a:extLst>
              <a:ext uri="{FF2B5EF4-FFF2-40B4-BE49-F238E27FC236}">
                <a16:creationId xmlns:a16="http://schemas.microsoft.com/office/drawing/2014/main" id="{D949DBDF-0586-B79D-207D-9E4E2BD3C934}"/>
              </a:ext>
            </a:extLst>
          </p:cNvPr>
          <p:cNvSpPr>
            <a:spLocks noChangeShapeType="1"/>
          </p:cNvSpPr>
          <p:nvPr/>
        </p:nvSpPr>
        <p:spPr bwMode="auto">
          <a:xfrm>
            <a:off x="3257550" y="1543050"/>
            <a:ext cx="2286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67866" tIns="33338" rIns="67866" bIns="33338"/>
          <a:lstStyle/>
          <a:p>
            <a:pPr>
              <a:buFont typeface="Arial" charset="0"/>
              <a:buChar char="–"/>
              <a:defRPr/>
            </a:pPr>
            <a:endParaRPr lang="en-US">
              <a:latin typeface="Arial" charset="0"/>
              <a:ea typeface="ＭＳ Ｐゴシック" charset="0"/>
            </a:endParaRPr>
          </a:p>
        </p:txBody>
      </p:sp>
      <p:sp>
        <p:nvSpPr>
          <p:cNvPr id="486496" name="Text Box 96">
            <a:extLst>
              <a:ext uri="{FF2B5EF4-FFF2-40B4-BE49-F238E27FC236}">
                <a16:creationId xmlns:a16="http://schemas.microsoft.com/office/drawing/2014/main" id="{85A32EE5-6523-BEBF-3B5B-37DF04BD94D5}"/>
              </a:ext>
            </a:extLst>
          </p:cNvPr>
          <p:cNvSpPr txBox="1">
            <a:spLocks noChangeArrowheads="1"/>
          </p:cNvSpPr>
          <p:nvPr/>
        </p:nvSpPr>
        <p:spPr bwMode="auto">
          <a:xfrm rot="16200000">
            <a:off x="1640450" y="2469105"/>
            <a:ext cx="786274" cy="298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9144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1500" b="1">
                <a:latin typeface="Arial" charset="0"/>
              </a:rPr>
              <a:t>F</a:t>
            </a:r>
            <a:r>
              <a:rPr lang="en-CA" sz="1500" b="1" baseline="-25000">
                <a:latin typeface="Arial" charset="0"/>
              </a:rPr>
              <a:t>y</a:t>
            </a:r>
            <a:endParaRPr lang="en-US" sz="1500" b="1">
              <a:latin typeface="Arial" charset="0"/>
            </a:endParaRPr>
          </a:p>
        </p:txBody>
      </p:sp>
      <p:sp>
        <p:nvSpPr>
          <p:cNvPr id="2" name="Title 1">
            <a:extLst>
              <a:ext uri="{FF2B5EF4-FFF2-40B4-BE49-F238E27FC236}">
                <a16:creationId xmlns:a16="http://schemas.microsoft.com/office/drawing/2014/main" id="{B4B883CB-85A4-F6A9-8895-25FF82E16AEF}"/>
              </a:ext>
            </a:extLst>
          </p:cNvPr>
          <p:cNvSpPr>
            <a:spLocks noGrp="1"/>
          </p:cNvSpPr>
          <p:nvPr>
            <p:ph type="title"/>
          </p:nvPr>
        </p:nvSpPr>
        <p:spPr/>
        <p:txBody>
          <a:bodyPr/>
          <a:lstStyle/>
          <a:p>
            <a:r>
              <a:rPr lang="en-US" altLang="en-US" sz="3200" b="1" dirty="0">
                <a:latin typeface="Calibri" panose="020F0502020204030204" pitchFamily="34" charset="0"/>
                <a:cs typeface="Calibri" panose="020F0502020204030204" pitchFamily="34" charset="0"/>
              </a:rPr>
              <a:t>Temp. Effect on Yield Stress</a:t>
            </a:r>
            <a:br>
              <a:rPr lang="en-US" altLang="en-US" sz="3200" b="1" dirty="0">
                <a:latin typeface="Calibri" panose="020F0502020204030204" pitchFamily="34" charset="0"/>
                <a:cs typeface="Calibri" panose="020F0502020204030204" pitchFamily="34" charset="0"/>
              </a:rPr>
            </a:br>
            <a:endParaRPr lang="en-US" dirty="0"/>
          </a:p>
        </p:txBody>
      </p:sp>
      <p:sp>
        <p:nvSpPr>
          <p:cNvPr id="4" name="Slide Number Placeholder 3">
            <a:extLst>
              <a:ext uri="{FF2B5EF4-FFF2-40B4-BE49-F238E27FC236}">
                <a16:creationId xmlns:a16="http://schemas.microsoft.com/office/drawing/2014/main" id="{B2EFBFC7-F39E-B993-4B4A-98CF83A235FF}"/>
              </a:ext>
            </a:extLst>
          </p:cNvPr>
          <p:cNvSpPr>
            <a:spLocks noGrp="1"/>
          </p:cNvSpPr>
          <p:nvPr>
            <p:ph type="sldNum" sz="quarter" idx="4"/>
          </p:nvPr>
        </p:nvSpPr>
        <p:spPr/>
        <p:txBody>
          <a:bodyPr/>
          <a:lstStyle/>
          <a:p>
            <a:fld id="{3A2281A5-0AAD-5C43-9874-F8F3A9F5B29A}" type="slidenum">
              <a:rPr lang="en-US" smtClean="0"/>
              <a:pPr/>
              <a:t>23</a:t>
            </a:fld>
            <a:endParaRPr lang="en-US"/>
          </a:p>
        </p:txBody>
      </p:sp>
    </p:spTree>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1BAB7-81AB-D651-3C69-138E07205FD9}"/>
              </a:ext>
            </a:extLst>
          </p:cNvPr>
          <p:cNvSpPr>
            <a:spLocks noGrp="1"/>
          </p:cNvSpPr>
          <p:nvPr>
            <p:ph idx="1"/>
          </p:nvPr>
        </p:nvSpPr>
        <p:spPr/>
        <p:txBody>
          <a:bodyPr/>
          <a:lstStyle/>
          <a:p>
            <a:pPr>
              <a:buFontTx/>
              <a:buNone/>
            </a:pPr>
            <a:r>
              <a:rPr lang="en-US" altLang="en-US" b="1" dirty="0">
                <a:solidFill>
                  <a:srgbClr val="0081AB"/>
                </a:solidFill>
              </a:rPr>
              <a:t>Annealing</a:t>
            </a:r>
          </a:p>
          <a:p>
            <a:r>
              <a:rPr lang="en-US" altLang="en-US" dirty="0">
                <a:solidFill>
                  <a:srgbClr val="000514"/>
                </a:solidFill>
              </a:rPr>
              <a:t>Heating and holding at a suitable temperature and then cooling at a suitable rate, for such purposes as reducing hardness, improving machinability, facilitating cold working, producing a desired microstructure, or obtaining desired mechanical, physical, or other properties.</a:t>
            </a:r>
          </a:p>
          <a:p>
            <a:pPr>
              <a:spcBef>
                <a:spcPct val="20000"/>
              </a:spcBef>
              <a:buFontTx/>
              <a:buNone/>
            </a:pPr>
            <a:endParaRPr lang="en-US" altLang="en-US" dirty="0">
              <a:solidFill>
                <a:srgbClr val="000514"/>
              </a:solidFill>
            </a:endParaRPr>
          </a:p>
          <a:p>
            <a:pPr>
              <a:spcBef>
                <a:spcPct val="20000"/>
              </a:spcBef>
              <a:buFontTx/>
              <a:buNone/>
            </a:pPr>
            <a:r>
              <a:rPr lang="en-US" altLang="en-US" b="1" dirty="0">
                <a:solidFill>
                  <a:srgbClr val="0081AB"/>
                </a:solidFill>
              </a:rPr>
              <a:t>Hardenability</a:t>
            </a:r>
            <a:r>
              <a:rPr lang="en-US" altLang="en-US" dirty="0">
                <a:solidFill>
                  <a:srgbClr val="000514"/>
                </a:solidFill>
              </a:rPr>
              <a:t> </a:t>
            </a:r>
          </a:p>
          <a:p>
            <a:r>
              <a:rPr lang="en-US" altLang="en-US" dirty="0">
                <a:solidFill>
                  <a:srgbClr val="000514"/>
                </a:solidFill>
              </a:rPr>
              <a:t>Steel property which describes the depth to which the steel may be hardened during quenching.</a:t>
            </a:r>
            <a:r>
              <a:rPr lang="en-US" altLang="en-US" b="1" dirty="0">
                <a:solidFill>
                  <a:srgbClr val="000514"/>
                </a:solidFill>
              </a:rPr>
              <a:t> </a:t>
            </a:r>
            <a:r>
              <a:rPr lang="en-US" altLang="en-US" dirty="0">
                <a:solidFill>
                  <a:srgbClr val="000514"/>
                </a:solidFill>
              </a:rPr>
              <a:t> </a:t>
            </a:r>
          </a:p>
          <a:p>
            <a:endParaRPr lang="en-US" dirty="0"/>
          </a:p>
        </p:txBody>
      </p:sp>
      <p:sp>
        <p:nvSpPr>
          <p:cNvPr id="2" name="Title 1">
            <a:extLst>
              <a:ext uri="{FF2B5EF4-FFF2-40B4-BE49-F238E27FC236}">
                <a16:creationId xmlns:a16="http://schemas.microsoft.com/office/drawing/2014/main" id="{D1342158-9B08-35FD-4383-0C2ACB57EE13}"/>
              </a:ext>
            </a:extLst>
          </p:cNvPr>
          <p:cNvSpPr>
            <a:spLocks noGrp="1"/>
          </p:cNvSpPr>
          <p:nvPr>
            <p:ph type="title"/>
          </p:nvPr>
        </p:nvSpPr>
        <p:spPr/>
        <p:txBody>
          <a:bodyPr/>
          <a:lstStyle/>
          <a:p>
            <a:r>
              <a:rPr lang="en-US" altLang="en-US" sz="3200" b="1" dirty="0">
                <a:latin typeface="Calibri" panose="020F0502020204030204" pitchFamily="34" charset="0"/>
                <a:cs typeface="Calibri" panose="020F0502020204030204" pitchFamily="34" charset="0"/>
              </a:rPr>
              <a:t>Definitions</a:t>
            </a:r>
            <a:br>
              <a:rPr lang="en-US" altLang="en-US" sz="3200" b="1" dirty="0">
                <a:latin typeface="Calibri" panose="020F0502020204030204" pitchFamily="34" charset="0"/>
                <a:cs typeface="Calibri" panose="020F0502020204030204" pitchFamily="34" charset="0"/>
              </a:rPr>
            </a:br>
            <a:endParaRPr lang="en-US" dirty="0"/>
          </a:p>
        </p:txBody>
      </p:sp>
      <p:sp>
        <p:nvSpPr>
          <p:cNvPr id="5" name="Slide Number Placeholder 4">
            <a:extLst>
              <a:ext uri="{FF2B5EF4-FFF2-40B4-BE49-F238E27FC236}">
                <a16:creationId xmlns:a16="http://schemas.microsoft.com/office/drawing/2014/main" id="{043E6A89-EF28-7268-FD6D-B79E4138F493}"/>
              </a:ext>
            </a:extLst>
          </p:cNvPr>
          <p:cNvSpPr>
            <a:spLocks noGrp="1"/>
          </p:cNvSpPr>
          <p:nvPr>
            <p:ph type="sldNum" sz="quarter" idx="4"/>
          </p:nvPr>
        </p:nvSpPr>
        <p:spPr/>
        <p:txBody>
          <a:bodyPr/>
          <a:lstStyle/>
          <a:p>
            <a:fld id="{3A2281A5-0AAD-5C43-9874-F8F3A9F5B29A}" type="slidenum">
              <a:rPr lang="en-US" smtClean="0"/>
              <a:pPr/>
              <a:t>24</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2105C0-5E09-078C-4DEA-7851ABC4DE77}"/>
              </a:ext>
            </a:extLst>
          </p:cNvPr>
          <p:cNvSpPr>
            <a:spLocks noGrp="1"/>
          </p:cNvSpPr>
          <p:nvPr>
            <p:ph idx="1"/>
          </p:nvPr>
        </p:nvSpPr>
        <p:spPr>
          <a:xfrm>
            <a:off x="539552" y="1123950"/>
            <a:ext cx="8229600" cy="3464025"/>
          </a:xfrm>
        </p:spPr>
        <p:txBody>
          <a:bodyPr/>
          <a:lstStyle/>
          <a:p>
            <a:pPr>
              <a:buFontTx/>
              <a:buNone/>
              <a:defRPr/>
            </a:pPr>
            <a:r>
              <a:rPr lang="en-US" b="1" dirty="0">
                <a:solidFill>
                  <a:srgbClr val="0081AB"/>
                </a:solidFill>
                <a:ea typeface="ＭＳ Ｐゴシック" charset="0"/>
              </a:rPr>
              <a:t>Hardness</a:t>
            </a:r>
          </a:p>
          <a:p>
            <a:pPr>
              <a:defRPr/>
            </a:pPr>
            <a:r>
              <a:rPr lang="en-US" dirty="0">
                <a:solidFill>
                  <a:srgbClr val="000514"/>
                </a:solidFill>
                <a:ea typeface="ＭＳ Ｐゴシック" charset="0"/>
              </a:rPr>
              <a:t>A measure of a material's resistance to localized plastic deformation. </a:t>
            </a:r>
          </a:p>
          <a:p>
            <a:pPr>
              <a:spcBef>
                <a:spcPct val="20000"/>
              </a:spcBef>
              <a:buFontTx/>
              <a:buNone/>
              <a:defRPr/>
            </a:pPr>
            <a:endParaRPr lang="en-US" u="sng" dirty="0">
              <a:solidFill>
                <a:srgbClr val="000514"/>
              </a:solidFill>
              <a:ea typeface="ＭＳ Ｐゴシック" charset="0"/>
            </a:endParaRPr>
          </a:p>
          <a:p>
            <a:pPr>
              <a:spcBef>
                <a:spcPct val="20000"/>
              </a:spcBef>
              <a:buFontTx/>
              <a:buNone/>
              <a:defRPr/>
            </a:pPr>
            <a:r>
              <a:rPr lang="en-US" b="1" dirty="0">
                <a:solidFill>
                  <a:srgbClr val="0081AB"/>
                </a:solidFill>
                <a:ea typeface="ＭＳ Ｐゴシック" charset="0"/>
              </a:rPr>
              <a:t>Heat Treatment</a:t>
            </a:r>
          </a:p>
          <a:p>
            <a:pPr>
              <a:defRPr/>
            </a:pPr>
            <a:r>
              <a:rPr lang="en-US" dirty="0">
                <a:solidFill>
                  <a:srgbClr val="000514"/>
                </a:solidFill>
                <a:ea typeface="ＭＳ Ｐゴシック" charset="0"/>
              </a:rPr>
              <a:t>The way to produce particular microstructures and properties in steel by heating and cooling. </a:t>
            </a:r>
          </a:p>
          <a:p>
            <a:pPr>
              <a:spcBef>
                <a:spcPct val="20000"/>
              </a:spcBef>
              <a:buFontTx/>
              <a:buNone/>
              <a:defRPr/>
            </a:pPr>
            <a:endParaRPr lang="en-US" dirty="0">
              <a:solidFill>
                <a:srgbClr val="000514"/>
              </a:solidFill>
              <a:ea typeface="ＭＳ Ｐゴシック" charset="0"/>
            </a:endParaRPr>
          </a:p>
          <a:p>
            <a:pPr>
              <a:spcBef>
                <a:spcPct val="20000"/>
              </a:spcBef>
              <a:buFontTx/>
              <a:buNone/>
              <a:defRPr/>
            </a:pPr>
            <a:r>
              <a:rPr lang="en-US" b="1" dirty="0">
                <a:solidFill>
                  <a:srgbClr val="0081AB"/>
                </a:solidFill>
                <a:ea typeface="ＭＳ Ｐゴシック" charset="0"/>
              </a:rPr>
              <a:t>Killed Steel</a:t>
            </a:r>
          </a:p>
          <a:p>
            <a:pPr>
              <a:defRPr/>
            </a:pPr>
            <a:r>
              <a:rPr lang="en-US" dirty="0">
                <a:solidFill>
                  <a:srgbClr val="000514"/>
                </a:solidFill>
                <a:ea typeface="ＭＳ Ｐゴシック" charset="0"/>
              </a:rPr>
              <a:t>Steel deoxidized with a strong deoxidizing agent, such as silicon or aluminum, to reduce the oxygen content to such a level that no reaction occurs between carbon and oxygen during solidification.</a:t>
            </a:r>
          </a:p>
          <a:p>
            <a:endParaRPr lang="en-US" dirty="0"/>
          </a:p>
        </p:txBody>
      </p:sp>
      <p:sp>
        <p:nvSpPr>
          <p:cNvPr id="2" name="Title 1">
            <a:extLst>
              <a:ext uri="{FF2B5EF4-FFF2-40B4-BE49-F238E27FC236}">
                <a16:creationId xmlns:a16="http://schemas.microsoft.com/office/drawing/2014/main" id="{06C623AE-B17E-714B-D031-631CEE873D03}"/>
              </a:ext>
            </a:extLst>
          </p:cNvPr>
          <p:cNvSpPr>
            <a:spLocks noGrp="1"/>
          </p:cNvSpPr>
          <p:nvPr>
            <p:ph type="title"/>
          </p:nvPr>
        </p:nvSpPr>
        <p:spPr/>
        <p:txBody>
          <a:bodyPr/>
          <a:lstStyle/>
          <a:p>
            <a:r>
              <a:rPr lang="en-US" altLang="en-US" sz="3200" b="1" dirty="0"/>
              <a:t>Definitions</a:t>
            </a:r>
            <a:br>
              <a:rPr lang="en-US" altLang="en-US" sz="3200" b="1" dirty="0"/>
            </a:br>
            <a:endParaRPr lang="en-US" dirty="0"/>
          </a:p>
        </p:txBody>
      </p:sp>
      <p:sp>
        <p:nvSpPr>
          <p:cNvPr id="5" name="Slide Number Placeholder 4">
            <a:extLst>
              <a:ext uri="{FF2B5EF4-FFF2-40B4-BE49-F238E27FC236}">
                <a16:creationId xmlns:a16="http://schemas.microsoft.com/office/drawing/2014/main" id="{98C30E3F-E439-F1EF-6FFF-0D7E4AB16721}"/>
              </a:ext>
            </a:extLst>
          </p:cNvPr>
          <p:cNvSpPr>
            <a:spLocks noGrp="1"/>
          </p:cNvSpPr>
          <p:nvPr>
            <p:ph type="sldNum" sz="quarter" idx="4"/>
          </p:nvPr>
        </p:nvSpPr>
        <p:spPr/>
        <p:txBody>
          <a:bodyPr/>
          <a:lstStyle/>
          <a:p>
            <a:fld id="{3A2281A5-0AAD-5C43-9874-F8F3A9F5B29A}" type="slidenum">
              <a:rPr lang="en-US" smtClean="0"/>
              <a:pPr/>
              <a:t>25</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3AD061-C6A7-A40F-CBBA-E12C5B7384DF}"/>
              </a:ext>
            </a:extLst>
          </p:cNvPr>
          <p:cNvSpPr>
            <a:spLocks noGrp="1"/>
          </p:cNvSpPr>
          <p:nvPr>
            <p:ph idx="1"/>
          </p:nvPr>
        </p:nvSpPr>
        <p:spPr/>
        <p:txBody>
          <a:bodyPr/>
          <a:lstStyle/>
          <a:p>
            <a:pPr>
              <a:buFontTx/>
              <a:buNone/>
              <a:defRPr/>
            </a:pPr>
            <a:r>
              <a:rPr lang="en-US" b="1" dirty="0">
                <a:solidFill>
                  <a:srgbClr val="0081AB"/>
                </a:solidFill>
                <a:ea typeface="ＭＳ Ｐゴシック" charset="0"/>
              </a:rPr>
              <a:t>Normalizing</a:t>
            </a:r>
          </a:p>
          <a:p>
            <a:pPr>
              <a:defRPr/>
            </a:pPr>
            <a:r>
              <a:rPr lang="en-US" dirty="0">
                <a:solidFill>
                  <a:srgbClr val="000514"/>
                </a:solidFill>
                <a:ea typeface="ＭＳ Ｐゴシック" charset="0"/>
              </a:rPr>
              <a:t>In this process, the steel is heated to about 100 F above the transformation range, held there only briefly and then cooled in still air. This process refines the grain. </a:t>
            </a:r>
          </a:p>
          <a:p>
            <a:pPr>
              <a:spcBef>
                <a:spcPct val="20000"/>
              </a:spcBef>
              <a:buFontTx/>
              <a:buNone/>
              <a:defRPr/>
            </a:pPr>
            <a:endParaRPr lang="en-US" u="sng" dirty="0">
              <a:solidFill>
                <a:srgbClr val="000514"/>
              </a:solidFill>
              <a:ea typeface="ＭＳ Ｐゴシック" charset="0"/>
            </a:endParaRPr>
          </a:p>
          <a:p>
            <a:pPr>
              <a:spcBef>
                <a:spcPct val="20000"/>
              </a:spcBef>
              <a:buFontTx/>
              <a:buNone/>
              <a:defRPr/>
            </a:pPr>
            <a:r>
              <a:rPr lang="en-US" b="1" dirty="0">
                <a:solidFill>
                  <a:srgbClr val="0081AB"/>
                </a:solidFill>
                <a:ea typeface="ＭＳ Ｐゴシック" charset="0"/>
              </a:rPr>
              <a:t>Quenching</a:t>
            </a:r>
          </a:p>
          <a:p>
            <a:pPr>
              <a:defRPr/>
            </a:pPr>
            <a:r>
              <a:rPr lang="en-US" dirty="0">
                <a:solidFill>
                  <a:srgbClr val="000514"/>
                </a:solidFill>
                <a:ea typeface="ＭＳ Ｐゴシック" charset="0"/>
              </a:rPr>
              <a:t>In heat treatment, the step of cooling metals rapidly in order to obtain desired properties. </a:t>
            </a:r>
          </a:p>
          <a:p>
            <a:pPr>
              <a:spcBef>
                <a:spcPct val="20000"/>
              </a:spcBef>
              <a:buFontTx/>
              <a:buNone/>
              <a:defRPr/>
            </a:pPr>
            <a:endParaRPr lang="en-US" dirty="0">
              <a:solidFill>
                <a:srgbClr val="000514"/>
              </a:solidFill>
              <a:ea typeface="ＭＳ Ｐゴシック" charset="0"/>
            </a:endParaRPr>
          </a:p>
          <a:p>
            <a:pPr>
              <a:spcBef>
                <a:spcPct val="20000"/>
              </a:spcBef>
              <a:buFontTx/>
              <a:buNone/>
              <a:defRPr/>
            </a:pPr>
            <a:endParaRPr lang="en-US" dirty="0">
              <a:solidFill>
                <a:srgbClr val="000514"/>
              </a:solidFill>
              <a:ea typeface="ＭＳ Ｐゴシック" charset="0"/>
            </a:endParaRPr>
          </a:p>
          <a:p>
            <a:endParaRPr lang="en-US" dirty="0"/>
          </a:p>
        </p:txBody>
      </p:sp>
      <p:sp>
        <p:nvSpPr>
          <p:cNvPr id="2" name="Title 1">
            <a:extLst>
              <a:ext uri="{FF2B5EF4-FFF2-40B4-BE49-F238E27FC236}">
                <a16:creationId xmlns:a16="http://schemas.microsoft.com/office/drawing/2014/main" id="{EF41EB71-84EA-E50D-2ADB-3D5914B7F900}"/>
              </a:ext>
            </a:extLst>
          </p:cNvPr>
          <p:cNvSpPr>
            <a:spLocks noGrp="1"/>
          </p:cNvSpPr>
          <p:nvPr>
            <p:ph type="title"/>
          </p:nvPr>
        </p:nvSpPr>
        <p:spPr/>
        <p:txBody>
          <a:bodyPr/>
          <a:lstStyle/>
          <a:p>
            <a:r>
              <a:rPr lang="en-US" dirty="0"/>
              <a:t>Definitions</a:t>
            </a:r>
          </a:p>
        </p:txBody>
      </p:sp>
      <p:sp>
        <p:nvSpPr>
          <p:cNvPr id="5" name="Slide Number Placeholder 4">
            <a:extLst>
              <a:ext uri="{FF2B5EF4-FFF2-40B4-BE49-F238E27FC236}">
                <a16:creationId xmlns:a16="http://schemas.microsoft.com/office/drawing/2014/main" id="{50A73AEC-BFC4-8A1B-3E7D-AEA43B7F5433}"/>
              </a:ext>
            </a:extLst>
          </p:cNvPr>
          <p:cNvSpPr>
            <a:spLocks noGrp="1"/>
          </p:cNvSpPr>
          <p:nvPr>
            <p:ph type="sldNum" sz="quarter" idx="4"/>
          </p:nvPr>
        </p:nvSpPr>
        <p:spPr/>
        <p:txBody>
          <a:bodyPr/>
          <a:lstStyle/>
          <a:p>
            <a:fld id="{3A2281A5-0AAD-5C43-9874-F8F3A9F5B29A}" type="slidenum">
              <a:rPr lang="en-US" smtClean="0"/>
              <a:pPr/>
              <a:t>26</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3DA436-C6B8-067C-DB6D-ABC9171C0E17}"/>
              </a:ext>
            </a:extLst>
          </p:cNvPr>
          <p:cNvSpPr>
            <a:spLocks noGrp="1"/>
          </p:cNvSpPr>
          <p:nvPr>
            <p:ph idx="1"/>
          </p:nvPr>
        </p:nvSpPr>
        <p:spPr/>
        <p:txBody>
          <a:bodyPr/>
          <a:lstStyle/>
          <a:p>
            <a:pPr>
              <a:buFontTx/>
              <a:buNone/>
              <a:defRPr/>
            </a:pPr>
            <a:r>
              <a:rPr lang="en-US" b="1" dirty="0">
                <a:solidFill>
                  <a:srgbClr val="0081AB"/>
                </a:solidFill>
                <a:ea typeface="ＭＳ Ｐゴシック" charset="0"/>
              </a:rPr>
              <a:t>Stress Relieving</a:t>
            </a:r>
          </a:p>
          <a:p>
            <a:pPr>
              <a:defRPr/>
            </a:pPr>
            <a:r>
              <a:rPr lang="en-US" dirty="0">
                <a:solidFill>
                  <a:srgbClr val="000514"/>
                </a:solidFill>
                <a:ea typeface="ＭＳ Ｐゴシック" charset="0"/>
              </a:rPr>
              <a:t>Heating to a suitable temperature, holding long enough to reduce residual stresses and then cooling slowly to minimize the development of new residual stresses.</a:t>
            </a:r>
          </a:p>
          <a:p>
            <a:pPr>
              <a:spcBef>
                <a:spcPct val="20000"/>
              </a:spcBef>
              <a:buFontTx/>
              <a:buNone/>
              <a:defRPr/>
            </a:pPr>
            <a:endParaRPr lang="en-US" u="sng" dirty="0">
              <a:solidFill>
                <a:srgbClr val="000514"/>
              </a:solidFill>
              <a:ea typeface="ＭＳ Ｐゴシック" charset="0"/>
            </a:endParaRPr>
          </a:p>
          <a:p>
            <a:pPr>
              <a:spcBef>
                <a:spcPct val="20000"/>
              </a:spcBef>
              <a:buFontTx/>
              <a:buNone/>
              <a:defRPr/>
            </a:pPr>
            <a:r>
              <a:rPr lang="en-US" b="1" dirty="0">
                <a:solidFill>
                  <a:srgbClr val="0081AB"/>
                </a:solidFill>
                <a:ea typeface="ＭＳ Ｐゴシック" charset="0"/>
              </a:rPr>
              <a:t>Tempering</a:t>
            </a:r>
          </a:p>
          <a:p>
            <a:pPr>
              <a:defRPr/>
            </a:pPr>
            <a:r>
              <a:rPr lang="en-US" dirty="0">
                <a:solidFill>
                  <a:srgbClr val="000514"/>
                </a:solidFill>
                <a:ea typeface="ＭＳ Ｐゴシック" charset="0"/>
              </a:rPr>
              <a:t>It is the process at which hardened steel is reheated at some point below the transformation range and cooled in air or water. </a:t>
            </a:r>
          </a:p>
          <a:p>
            <a:pPr>
              <a:spcBef>
                <a:spcPct val="20000"/>
              </a:spcBef>
              <a:buFontTx/>
              <a:buNone/>
              <a:defRPr/>
            </a:pPr>
            <a:endParaRPr lang="en-US" dirty="0">
              <a:solidFill>
                <a:srgbClr val="000514"/>
              </a:solidFill>
              <a:ea typeface="ＭＳ Ｐゴシック" charset="0"/>
            </a:endParaRPr>
          </a:p>
          <a:p>
            <a:pPr marL="0" indent="0">
              <a:buNone/>
            </a:pPr>
            <a:endParaRPr lang="en-US" dirty="0"/>
          </a:p>
        </p:txBody>
      </p:sp>
      <p:sp>
        <p:nvSpPr>
          <p:cNvPr id="2" name="Title 1">
            <a:extLst>
              <a:ext uri="{FF2B5EF4-FFF2-40B4-BE49-F238E27FC236}">
                <a16:creationId xmlns:a16="http://schemas.microsoft.com/office/drawing/2014/main" id="{6D882D73-6D1F-ABF8-A9F1-8A7BEFBC3B0A}"/>
              </a:ext>
            </a:extLst>
          </p:cNvPr>
          <p:cNvSpPr>
            <a:spLocks noGrp="1"/>
          </p:cNvSpPr>
          <p:nvPr>
            <p:ph type="title"/>
          </p:nvPr>
        </p:nvSpPr>
        <p:spPr/>
        <p:txBody>
          <a:bodyPr/>
          <a:lstStyle/>
          <a:p>
            <a:r>
              <a:rPr lang="en-US" dirty="0"/>
              <a:t>Definitions</a:t>
            </a:r>
          </a:p>
        </p:txBody>
      </p:sp>
      <p:sp>
        <p:nvSpPr>
          <p:cNvPr id="5" name="Slide Number Placeholder 4">
            <a:extLst>
              <a:ext uri="{FF2B5EF4-FFF2-40B4-BE49-F238E27FC236}">
                <a16:creationId xmlns:a16="http://schemas.microsoft.com/office/drawing/2014/main" id="{48F7B9CF-8087-1FA8-BA08-A44A6F1FC6A7}"/>
              </a:ext>
            </a:extLst>
          </p:cNvPr>
          <p:cNvSpPr>
            <a:spLocks noGrp="1"/>
          </p:cNvSpPr>
          <p:nvPr>
            <p:ph type="sldNum" sz="quarter" idx="4"/>
          </p:nvPr>
        </p:nvSpPr>
        <p:spPr/>
        <p:txBody>
          <a:bodyPr/>
          <a:lstStyle/>
          <a:p>
            <a:fld id="{3A2281A5-0AAD-5C43-9874-F8F3A9F5B29A}" type="slidenum">
              <a:rPr lang="en-US" smtClean="0"/>
              <a:pPr/>
              <a:t>27</a:t>
            </a:fld>
            <a:endParaRPr lang="en-US"/>
          </a:p>
        </p:txBody>
      </p:sp>
    </p:spTree>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CC90BC-180F-5662-2462-3B7561450596}"/>
              </a:ext>
            </a:extLst>
          </p:cNvPr>
          <p:cNvSpPr>
            <a:spLocks noGrp="1"/>
          </p:cNvSpPr>
          <p:nvPr>
            <p:ph idx="1"/>
          </p:nvPr>
        </p:nvSpPr>
        <p:spPr/>
        <p:txBody>
          <a:bodyPr/>
          <a:lstStyle/>
          <a:p>
            <a:pPr>
              <a:buFontTx/>
              <a:buNone/>
              <a:defRPr/>
            </a:pPr>
            <a:r>
              <a:rPr lang="en-US" b="1" dirty="0">
                <a:solidFill>
                  <a:srgbClr val="0081AB"/>
                </a:solidFill>
                <a:ea typeface="ＭＳ Ｐゴシック" charset="0"/>
              </a:rPr>
              <a:t>Toughness</a:t>
            </a:r>
          </a:p>
          <a:p>
            <a:pPr>
              <a:defRPr/>
            </a:pPr>
            <a:r>
              <a:rPr lang="en-US" dirty="0">
                <a:solidFill>
                  <a:srgbClr val="000514"/>
                </a:solidFill>
                <a:ea typeface="ＭＳ Ｐゴシック" charset="0"/>
              </a:rPr>
              <a:t>An indication of steel's capacity to carry load and absorb energy, particularly in the presence of a notch or a crack.</a:t>
            </a:r>
          </a:p>
          <a:p>
            <a:pPr>
              <a:spcBef>
                <a:spcPct val="20000"/>
              </a:spcBef>
              <a:buFontTx/>
              <a:buNone/>
              <a:defRPr/>
            </a:pPr>
            <a:endParaRPr lang="en-US" u="sng" dirty="0">
              <a:solidFill>
                <a:srgbClr val="000514"/>
              </a:solidFill>
              <a:ea typeface="ＭＳ Ｐゴシック" charset="0"/>
            </a:endParaRPr>
          </a:p>
          <a:p>
            <a:pPr>
              <a:spcBef>
                <a:spcPct val="20000"/>
              </a:spcBef>
              <a:buFontTx/>
              <a:buNone/>
              <a:defRPr/>
            </a:pPr>
            <a:r>
              <a:rPr lang="en-US" b="1" dirty="0">
                <a:solidFill>
                  <a:srgbClr val="0081AB"/>
                </a:solidFill>
                <a:ea typeface="ＭＳ Ｐゴシック" charset="0"/>
              </a:rPr>
              <a:t>Transformation Temperature </a:t>
            </a:r>
          </a:p>
          <a:p>
            <a:pPr>
              <a:defRPr/>
            </a:pPr>
            <a:r>
              <a:rPr lang="en-US" dirty="0">
                <a:solidFill>
                  <a:srgbClr val="000514"/>
                </a:solidFill>
                <a:ea typeface="ＭＳ Ｐゴシック" charset="0"/>
              </a:rPr>
              <a:t>The temperature at which a metal when cooled changes from one type of structure to another.</a:t>
            </a:r>
          </a:p>
          <a:p>
            <a:pPr>
              <a:spcBef>
                <a:spcPct val="20000"/>
              </a:spcBef>
              <a:buFontTx/>
              <a:buNone/>
              <a:defRPr/>
            </a:pPr>
            <a:endParaRPr lang="en-US" dirty="0">
              <a:solidFill>
                <a:srgbClr val="000514"/>
              </a:solidFill>
              <a:ea typeface="ＭＳ Ｐゴシック" charset="0"/>
            </a:endParaRPr>
          </a:p>
          <a:p>
            <a:pPr>
              <a:spcBef>
                <a:spcPct val="20000"/>
              </a:spcBef>
              <a:buFontTx/>
              <a:buNone/>
              <a:defRPr/>
            </a:pPr>
            <a:endParaRPr lang="en-US" dirty="0">
              <a:solidFill>
                <a:srgbClr val="000514"/>
              </a:solidFill>
              <a:ea typeface="ＭＳ Ｐゴシック" charset="0"/>
            </a:endParaRPr>
          </a:p>
          <a:p>
            <a:endParaRPr lang="en-US" dirty="0"/>
          </a:p>
        </p:txBody>
      </p:sp>
      <p:sp>
        <p:nvSpPr>
          <p:cNvPr id="2" name="Title 1">
            <a:extLst>
              <a:ext uri="{FF2B5EF4-FFF2-40B4-BE49-F238E27FC236}">
                <a16:creationId xmlns:a16="http://schemas.microsoft.com/office/drawing/2014/main" id="{F38ECBC7-C9DF-28A5-AFD0-5689CAD2283D}"/>
              </a:ext>
            </a:extLst>
          </p:cNvPr>
          <p:cNvSpPr>
            <a:spLocks noGrp="1"/>
          </p:cNvSpPr>
          <p:nvPr>
            <p:ph type="title"/>
          </p:nvPr>
        </p:nvSpPr>
        <p:spPr/>
        <p:txBody>
          <a:bodyPr/>
          <a:lstStyle/>
          <a:p>
            <a:r>
              <a:rPr lang="en-US" dirty="0"/>
              <a:t>Definitions</a:t>
            </a:r>
          </a:p>
        </p:txBody>
      </p:sp>
      <p:sp>
        <p:nvSpPr>
          <p:cNvPr id="5" name="Slide Number Placeholder 4">
            <a:extLst>
              <a:ext uri="{FF2B5EF4-FFF2-40B4-BE49-F238E27FC236}">
                <a16:creationId xmlns:a16="http://schemas.microsoft.com/office/drawing/2014/main" id="{BF24C010-3923-5713-39C2-DD78EEEF1A40}"/>
              </a:ext>
            </a:extLst>
          </p:cNvPr>
          <p:cNvSpPr>
            <a:spLocks noGrp="1"/>
          </p:cNvSpPr>
          <p:nvPr>
            <p:ph type="sldNum" sz="quarter" idx="4"/>
          </p:nvPr>
        </p:nvSpPr>
        <p:spPr/>
        <p:txBody>
          <a:bodyPr/>
          <a:lstStyle/>
          <a:p>
            <a:fld id="{3A2281A5-0AAD-5C43-9874-F8F3A9F5B29A}" type="slidenum">
              <a:rPr lang="en-US" smtClean="0"/>
              <a:pPr/>
              <a:t>28</a:t>
            </a:fld>
            <a:endParaRPr lang="en-US"/>
          </a:p>
        </p:txBody>
      </p:sp>
    </p:spTree>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724B2E4-FB46-39BF-DD89-ED5A949760AA}"/>
              </a:ext>
            </a:extLst>
          </p:cNvPr>
          <p:cNvSpPr>
            <a:spLocks noGrp="1"/>
          </p:cNvSpPr>
          <p:nvPr>
            <p:ph idx="1"/>
          </p:nvPr>
        </p:nvSpPr>
        <p:spPr/>
        <p:txBody>
          <a:bodyPr/>
          <a:lstStyle/>
          <a:p>
            <a:pPr marL="0" indent="0">
              <a:spcBef>
                <a:spcPct val="20000"/>
              </a:spcBef>
              <a:buNone/>
              <a:defRPr/>
            </a:pPr>
            <a:r>
              <a:rPr lang="en-US" dirty="0">
                <a:solidFill>
                  <a:schemeClr val="bg2">
                    <a:lumMod val="10000"/>
                  </a:schemeClr>
                </a:solidFill>
                <a:latin typeface="Arial" panose="020B0604020202020204" pitchFamily="34" charset="0"/>
                <a:cs typeface="Arial" panose="020B0604020202020204" pitchFamily="34" charset="0"/>
              </a:rPr>
              <a:t>Steel</a:t>
            </a:r>
          </a:p>
          <a:p>
            <a:pPr lvl="1">
              <a:lnSpc>
                <a:spcPct val="150000"/>
              </a:lnSpc>
              <a:spcBef>
                <a:spcPct val="20000"/>
              </a:spcBef>
              <a:buFont typeface="Arial" panose="020B0604020202020204" pitchFamily="34" charset="0"/>
              <a:buChar char="•"/>
              <a:defRPr/>
            </a:pPr>
            <a:r>
              <a:rPr lang="en-US" sz="1800" dirty="0">
                <a:solidFill>
                  <a:schemeClr val="bg2">
                    <a:lumMod val="10000"/>
                  </a:schemeClr>
                </a:solidFill>
                <a:latin typeface="Arial" panose="020B0604020202020204" pitchFamily="34" charset="0"/>
                <a:cs typeface="Arial" panose="020B0604020202020204" pitchFamily="34" charset="0"/>
              </a:rPr>
              <a:t>Steel gradually replaced wrought iron until about 1890. </a:t>
            </a:r>
          </a:p>
          <a:p>
            <a:pPr lvl="1">
              <a:lnSpc>
                <a:spcPct val="150000"/>
              </a:lnSpc>
              <a:spcBef>
                <a:spcPct val="20000"/>
              </a:spcBef>
              <a:buFont typeface="Arial" panose="020B0604020202020204" pitchFamily="34" charset="0"/>
              <a:buChar char="•"/>
              <a:defRPr/>
            </a:pPr>
            <a:r>
              <a:rPr lang="en-US" sz="1800" dirty="0">
                <a:solidFill>
                  <a:schemeClr val="bg2">
                    <a:lumMod val="10000"/>
                  </a:schemeClr>
                </a:solidFill>
                <a:latin typeface="Arial" panose="020B0604020202020204" pitchFamily="34" charset="0"/>
                <a:cs typeface="Arial" panose="020B0604020202020204" pitchFamily="34" charset="0"/>
              </a:rPr>
              <a:t>Steel available in commercial quantities only in the last 100 years</a:t>
            </a:r>
          </a:p>
          <a:p>
            <a:pPr lvl="1">
              <a:lnSpc>
                <a:spcPct val="150000"/>
              </a:lnSpc>
              <a:spcBef>
                <a:spcPct val="20000"/>
              </a:spcBef>
              <a:buFont typeface="Arial" panose="020B0604020202020204" pitchFamily="34" charset="0"/>
              <a:buChar char="•"/>
              <a:defRPr/>
            </a:pPr>
            <a:r>
              <a:rPr lang="en-US" sz="1800" dirty="0">
                <a:solidFill>
                  <a:schemeClr val="bg2">
                    <a:lumMod val="10000"/>
                  </a:schemeClr>
                </a:solidFill>
                <a:latin typeface="Arial" panose="020B0604020202020204" pitchFamily="34" charset="0"/>
                <a:cs typeface="Arial" panose="020B0604020202020204" pitchFamily="34" charset="0"/>
              </a:rPr>
              <a:t>The chemistry of steel was not controlled until about 1960</a:t>
            </a:r>
          </a:p>
          <a:p>
            <a:pPr lvl="1">
              <a:lnSpc>
                <a:spcPct val="150000"/>
              </a:lnSpc>
              <a:spcBef>
                <a:spcPct val="20000"/>
              </a:spcBef>
              <a:buFont typeface="Arial" panose="020B0604020202020204" pitchFamily="34" charset="0"/>
              <a:buChar char="•"/>
              <a:defRPr/>
            </a:pPr>
            <a:r>
              <a:rPr lang="en-US" sz="1800" dirty="0">
                <a:solidFill>
                  <a:schemeClr val="bg2">
                    <a:lumMod val="10000"/>
                  </a:schemeClr>
                </a:solidFill>
                <a:latin typeface="Arial" panose="020B0604020202020204" pitchFamily="34" charset="0"/>
                <a:cs typeface="Arial" panose="020B0604020202020204" pitchFamily="34" charset="0"/>
              </a:rPr>
              <a:t>Strength and elongation were guaranteed but not the chemistry</a:t>
            </a:r>
          </a:p>
          <a:p>
            <a:pPr lvl="1">
              <a:lnSpc>
                <a:spcPct val="150000"/>
              </a:lnSpc>
              <a:spcBef>
                <a:spcPct val="20000"/>
              </a:spcBef>
              <a:buFont typeface="Arial" panose="020B0604020202020204" pitchFamily="34" charset="0"/>
              <a:buChar char="•"/>
              <a:defRPr/>
            </a:pPr>
            <a:r>
              <a:rPr lang="en-US" sz="1800" dirty="0">
                <a:solidFill>
                  <a:schemeClr val="bg2">
                    <a:lumMod val="10000"/>
                  </a:schemeClr>
                </a:solidFill>
                <a:latin typeface="Arial" panose="020B0604020202020204" pitchFamily="34" charset="0"/>
                <a:cs typeface="Arial" panose="020B0604020202020204" pitchFamily="34" charset="0"/>
              </a:rPr>
              <a:t>This was satisfactory for riveted structures but not for welded details</a:t>
            </a:r>
          </a:p>
          <a:p>
            <a:endParaRPr lang="en-US" dirty="0"/>
          </a:p>
        </p:txBody>
      </p:sp>
      <p:sp>
        <p:nvSpPr>
          <p:cNvPr id="496643" name="Rectangle 3">
            <a:extLst>
              <a:ext uri="{FF2B5EF4-FFF2-40B4-BE49-F238E27FC236}">
                <a16:creationId xmlns:a16="http://schemas.microsoft.com/office/drawing/2014/main" id="{4A0C7991-ADB7-045B-4229-29F83D71F717}"/>
              </a:ext>
            </a:extLst>
          </p:cNvPr>
          <p:cNvSpPr>
            <a:spLocks noChangeArrowheads="1"/>
          </p:cNvSpPr>
          <p:nvPr/>
        </p:nvSpPr>
        <p:spPr bwMode="auto">
          <a:xfrm>
            <a:off x="539552" y="1347614"/>
            <a:ext cx="8229600" cy="3240360"/>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107763" dir="2700000" algn="ctr" rotWithShape="0">
                    <a:schemeClr val="tx1">
                      <a:alpha val="74998"/>
                    </a:schemeClr>
                  </a:outerShdw>
                </a:effectLst>
              </a14:hiddenEffects>
            </a:ext>
          </a:extLst>
        </p:spPr>
        <p:txBody>
          <a:bodyPr vert="horz" wrap="square" lIns="0" tIns="45720" rIns="91440" bIns="45720" numCol="1" anchor="t" anchorCtr="0" compatLnSpc="1">
            <a:prstTxWarp prst="textNoShape">
              <a:avLst/>
            </a:prstTxWarp>
            <a:normAutofit/>
          </a:bodyPr>
          <a:lstStyle/>
          <a:p>
            <a:pPr>
              <a:spcBef>
                <a:spcPct val="20000"/>
              </a:spcBef>
              <a:defRPr/>
            </a:pPr>
            <a:endParaRPr lang="en-US" dirty="0">
              <a:solidFill>
                <a:schemeClr val="bg2">
                  <a:lumMod val="1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FF3FE4B3-7301-95FB-00BA-E2452EE39E7B}"/>
              </a:ext>
            </a:extLst>
          </p:cNvPr>
          <p:cNvSpPr>
            <a:spLocks noGrp="1"/>
          </p:cNvSpPr>
          <p:nvPr>
            <p:ph type="title"/>
          </p:nvPr>
        </p:nvSpPr>
        <p:spPr/>
        <p:txBody>
          <a:bodyPr vert="horz" wrap="square" lIns="0" tIns="45720" rIns="91440" bIns="45720" numCol="1" anchor="t" anchorCtr="0" compatLnSpc="1">
            <a:prstTxWarp prst="textNoShape">
              <a:avLst/>
            </a:prstTxWarp>
            <a:noAutofit/>
          </a:bodyPr>
          <a:lstStyle/>
          <a:p>
            <a:pPr>
              <a:buFont typeface="Arial" panose="020B0604020202020204" pitchFamily="34" charset="0"/>
              <a:buNone/>
            </a:pPr>
            <a:r>
              <a:rPr lang="en-US" altLang="en-US" sz="3200" dirty="0"/>
              <a:t>History of Steel</a:t>
            </a:r>
          </a:p>
        </p:txBody>
      </p:sp>
      <p:sp>
        <p:nvSpPr>
          <p:cNvPr id="6" name="Slide Number Placeholder 5">
            <a:extLst>
              <a:ext uri="{FF2B5EF4-FFF2-40B4-BE49-F238E27FC236}">
                <a16:creationId xmlns:a16="http://schemas.microsoft.com/office/drawing/2014/main" id="{30D9B0D9-391D-5FE3-1CBF-D73851A05695}"/>
              </a:ext>
            </a:extLst>
          </p:cNvPr>
          <p:cNvSpPr>
            <a:spLocks noGrp="1"/>
          </p:cNvSpPr>
          <p:nvPr>
            <p:ph type="sldNum" sz="quarter" idx="4"/>
          </p:nvPr>
        </p:nvSpPr>
        <p:spPr/>
        <p:txBody>
          <a:bodyPr/>
          <a:lstStyle/>
          <a:p>
            <a:fld id="{3A2281A5-0AAD-5C43-9874-F8F3A9F5B29A}" type="slidenum">
              <a:rPr lang="en-US" smtClean="0"/>
              <a:pPr/>
              <a:t>2</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69CA04-0546-A9A4-DB93-2DA1BEBCA1E0}"/>
              </a:ext>
            </a:extLst>
          </p:cNvPr>
          <p:cNvSpPr>
            <a:spLocks noGrp="1"/>
          </p:cNvSpPr>
          <p:nvPr>
            <p:ph sz="half" idx="1"/>
          </p:nvPr>
        </p:nvSpPr>
        <p:spPr/>
        <p:txBody>
          <a:bodyPr/>
          <a:lstStyle/>
          <a:p>
            <a:pPr marL="257175" indent="-257175">
              <a:buFontTx/>
              <a:buChar char="•"/>
              <a:defRPr/>
            </a:pPr>
            <a:r>
              <a:rPr lang="en-US" sz="1800" dirty="0">
                <a:solidFill>
                  <a:srgbClr val="000514"/>
                </a:solidFill>
                <a:ea typeface="ＭＳ Ｐゴシック" charset="0"/>
              </a:rPr>
              <a:t>Strength</a:t>
            </a:r>
          </a:p>
          <a:p>
            <a:pPr marL="557213" lvl="1" indent="-214313">
              <a:buFontTx/>
              <a:buChar char="–"/>
              <a:defRPr/>
            </a:pPr>
            <a:r>
              <a:rPr lang="en-US" sz="1800" dirty="0">
                <a:solidFill>
                  <a:srgbClr val="000514"/>
                </a:solidFill>
                <a:ea typeface="ＭＳ Ｐゴシック" charset="0"/>
              </a:rPr>
              <a:t>Compression</a:t>
            </a:r>
          </a:p>
          <a:p>
            <a:pPr marL="557213" lvl="1" indent="-214313">
              <a:buFontTx/>
              <a:buChar char="–"/>
              <a:defRPr/>
            </a:pPr>
            <a:r>
              <a:rPr lang="en-US" sz="1800" dirty="0">
                <a:solidFill>
                  <a:srgbClr val="000514"/>
                </a:solidFill>
                <a:ea typeface="ＭＳ Ｐゴシック" charset="0"/>
              </a:rPr>
              <a:t>Tension</a:t>
            </a:r>
          </a:p>
          <a:p>
            <a:pPr marL="557213" lvl="1" indent="-214313">
              <a:buFontTx/>
              <a:buChar char="–"/>
              <a:defRPr/>
            </a:pPr>
            <a:r>
              <a:rPr lang="en-US" sz="1800" dirty="0">
                <a:solidFill>
                  <a:srgbClr val="000514"/>
                </a:solidFill>
                <a:ea typeface="ＭＳ Ｐゴシック" charset="0"/>
              </a:rPr>
              <a:t>Fatigue</a:t>
            </a:r>
          </a:p>
          <a:p>
            <a:pPr marL="557213" lvl="1" indent="-214313">
              <a:buFontTx/>
              <a:buChar char="–"/>
              <a:defRPr/>
            </a:pPr>
            <a:endParaRPr lang="en-US" sz="1800" dirty="0">
              <a:solidFill>
                <a:srgbClr val="000514"/>
              </a:solidFill>
              <a:ea typeface="ＭＳ Ｐゴシック" charset="0"/>
            </a:endParaRPr>
          </a:p>
          <a:p>
            <a:pPr marL="257175" indent="-257175">
              <a:buFontTx/>
              <a:buChar char="•"/>
              <a:defRPr/>
            </a:pPr>
            <a:r>
              <a:rPr lang="en-CA" sz="1800" dirty="0">
                <a:solidFill>
                  <a:srgbClr val="000514"/>
                </a:solidFill>
                <a:ea typeface="ＭＳ Ｐゴシック" charset="0"/>
              </a:rPr>
              <a:t>Ductility</a:t>
            </a:r>
          </a:p>
          <a:p>
            <a:pPr marL="257175" indent="-257175">
              <a:buFontTx/>
              <a:buChar char="•"/>
              <a:defRPr/>
            </a:pPr>
            <a:endParaRPr lang="en-CA" sz="1800" dirty="0">
              <a:solidFill>
                <a:srgbClr val="000514"/>
              </a:solidFill>
              <a:ea typeface="ＭＳ Ｐゴシック" charset="0"/>
            </a:endParaRPr>
          </a:p>
          <a:p>
            <a:pPr marL="257175" indent="-257175">
              <a:buFontTx/>
              <a:buChar char="•"/>
              <a:defRPr/>
            </a:pPr>
            <a:r>
              <a:rPr lang="en-US" sz="1800" dirty="0">
                <a:solidFill>
                  <a:srgbClr val="000514"/>
                </a:solidFill>
                <a:ea typeface="ＭＳ Ｐゴシック" charset="0"/>
              </a:rPr>
              <a:t>Weldability</a:t>
            </a:r>
          </a:p>
          <a:p>
            <a:pPr marL="0" indent="0">
              <a:buNone/>
              <a:defRPr/>
            </a:pPr>
            <a:endParaRPr lang="en-US" sz="1800" dirty="0">
              <a:solidFill>
                <a:srgbClr val="000514"/>
              </a:solidFill>
              <a:ea typeface="ＭＳ Ｐゴシック" charset="0"/>
            </a:endParaRPr>
          </a:p>
          <a:p>
            <a:endParaRPr lang="en-US" sz="1800" dirty="0"/>
          </a:p>
        </p:txBody>
      </p:sp>
      <p:sp>
        <p:nvSpPr>
          <p:cNvPr id="5" name="Content Placeholder 4">
            <a:extLst>
              <a:ext uri="{FF2B5EF4-FFF2-40B4-BE49-F238E27FC236}">
                <a16:creationId xmlns:a16="http://schemas.microsoft.com/office/drawing/2014/main" id="{01727B70-0193-3587-C222-23B2CD509CEB}"/>
              </a:ext>
            </a:extLst>
          </p:cNvPr>
          <p:cNvSpPr>
            <a:spLocks noGrp="1"/>
          </p:cNvSpPr>
          <p:nvPr>
            <p:ph sz="half" idx="2"/>
          </p:nvPr>
        </p:nvSpPr>
        <p:spPr/>
        <p:txBody>
          <a:bodyPr/>
          <a:lstStyle/>
          <a:p>
            <a:pPr marL="257175" indent="-257175">
              <a:buFontTx/>
              <a:buChar char="•"/>
              <a:defRPr/>
            </a:pPr>
            <a:r>
              <a:rPr lang="en-CA" sz="1800" dirty="0">
                <a:solidFill>
                  <a:srgbClr val="000514"/>
                </a:solidFill>
                <a:ea typeface="ＭＳ Ｐゴシック" charset="0"/>
              </a:rPr>
              <a:t>Fire Resistant</a:t>
            </a:r>
          </a:p>
          <a:p>
            <a:pPr marL="257175" indent="-257175">
              <a:buFontTx/>
              <a:buChar char="•"/>
              <a:defRPr/>
            </a:pPr>
            <a:endParaRPr lang="en-CA" sz="1800" dirty="0">
              <a:solidFill>
                <a:srgbClr val="000514"/>
              </a:solidFill>
              <a:ea typeface="ＭＳ Ｐゴシック" charset="0"/>
            </a:endParaRPr>
          </a:p>
          <a:p>
            <a:pPr marL="257175" indent="-257175">
              <a:buFontTx/>
              <a:buChar char="•"/>
              <a:defRPr/>
            </a:pPr>
            <a:r>
              <a:rPr lang="en-CA" sz="1800" dirty="0">
                <a:solidFill>
                  <a:srgbClr val="000514"/>
                </a:solidFill>
                <a:ea typeface="ＭＳ Ｐゴシック" charset="0"/>
              </a:rPr>
              <a:t>Corrosion Resistant</a:t>
            </a:r>
          </a:p>
          <a:p>
            <a:pPr marL="257175" indent="-257175">
              <a:buFontTx/>
              <a:buChar char="•"/>
              <a:defRPr/>
            </a:pPr>
            <a:endParaRPr lang="en-CA" sz="1800" dirty="0">
              <a:solidFill>
                <a:srgbClr val="000514"/>
              </a:solidFill>
              <a:ea typeface="ＭＳ Ｐゴシック" charset="0"/>
            </a:endParaRPr>
          </a:p>
          <a:p>
            <a:pPr marL="257175" indent="-257175">
              <a:buFontTx/>
              <a:buChar char="•"/>
              <a:defRPr/>
            </a:pPr>
            <a:r>
              <a:rPr lang="en-US" sz="1800" dirty="0">
                <a:solidFill>
                  <a:srgbClr val="000514"/>
                </a:solidFill>
                <a:ea typeface="ＭＳ Ｐゴシック" charset="0"/>
              </a:rPr>
              <a:t>Notch toughness</a:t>
            </a:r>
          </a:p>
          <a:p>
            <a:pPr marL="257175" indent="-257175">
              <a:buFontTx/>
              <a:buChar char="•"/>
              <a:defRPr/>
            </a:pPr>
            <a:endParaRPr lang="en-US" sz="1800" dirty="0">
              <a:solidFill>
                <a:srgbClr val="000514"/>
              </a:solidFill>
              <a:ea typeface="ＭＳ Ｐゴシック" charset="0"/>
            </a:endParaRPr>
          </a:p>
          <a:p>
            <a:pPr marL="257175" indent="-257175">
              <a:buFontTx/>
              <a:buChar char="•"/>
              <a:defRPr/>
            </a:pPr>
            <a:r>
              <a:rPr lang="en-CA" sz="1800" dirty="0">
                <a:solidFill>
                  <a:srgbClr val="000514"/>
                </a:solidFill>
                <a:ea typeface="ＭＳ Ｐゴシック" charset="0"/>
              </a:rPr>
              <a:t>Machinability</a:t>
            </a:r>
          </a:p>
          <a:p>
            <a:pPr marL="257175" indent="-257175">
              <a:buFontTx/>
              <a:buChar char="•"/>
              <a:defRPr/>
            </a:pPr>
            <a:endParaRPr lang="en-CA" sz="1800" dirty="0">
              <a:solidFill>
                <a:srgbClr val="000514"/>
              </a:solidFill>
              <a:ea typeface="ＭＳ Ｐゴシック" charset="0"/>
            </a:endParaRPr>
          </a:p>
          <a:p>
            <a:pPr marL="257175" indent="-257175">
              <a:buFontTx/>
              <a:buChar char="•"/>
              <a:defRPr/>
            </a:pPr>
            <a:r>
              <a:rPr lang="en-CA" sz="1800" dirty="0">
                <a:solidFill>
                  <a:srgbClr val="000514"/>
                </a:solidFill>
                <a:ea typeface="ＭＳ Ｐゴシック" charset="0"/>
              </a:rPr>
              <a:t>Formability</a:t>
            </a:r>
            <a:endParaRPr lang="en-US" sz="1800" dirty="0">
              <a:solidFill>
                <a:srgbClr val="000514"/>
              </a:solidFill>
              <a:ea typeface="ＭＳ Ｐゴシック" charset="0"/>
            </a:endParaRPr>
          </a:p>
          <a:p>
            <a:endParaRPr lang="en-US" sz="1800" dirty="0"/>
          </a:p>
        </p:txBody>
      </p:sp>
      <p:sp>
        <p:nvSpPr>
          <p:cNvPr id="6" name="Text Placeholder 5">
            <a:extLst>
              <a:ext uri="{FF2B5EF4-FFF2-40B4-BE49-F238E27FC236}">
                <a16:creationId xmlns:a16="http://schemas.microsoft.com/office/drawing/2014/main" id="{EB41C3DE-8AFD-D7B9-0ADF-1D412AC47491}"/>
              </a:ext>
            </a:extLst>
          </p:cNvPr>
          <p:cNvSpPr>
            <a:spLocks noGrp="1"/>
          </p:cNvSpPr>
          <p:nvPr>
            <p:ph type="body" sz="quarter" idx="10"/>
          </p:nvPr>
        </p:nvSpPr>
        <p:spPr/>
        <p:txBody>
          <a:bodyPr/>
          <a:lstStyle/>
          <a:p>
            <a:r>
              <a:rPr lang="en-US" dirty="0"/>
              <a:t>Physical Properties</a:t>
            </a:r>
          </a:p>
        </p:txBody>
      </p:sp>
      <p:sp>
        <p:nvSpPr>
          <p:cNvPr id="7" name="Slide Number Placeholder 6">
            <a:extLst>
              <a:ext uri="{FF2B5EF4-FFF2-40B4-BE49-F238E27FC236}">
                <a16:creationId xmlns:a16="http://schemas.microsoft.com/office/drawing/2014/main" id="{57F100D4-5291-1D0A-DB9E-0E5AF18F6BFD}"/>
              </a:ext>
            </a:extLst>
          </p:cNvPr>
          <p:cNvSpPr>
            <a:spLocks noGrp="1"/>
          </p:cNvSpPr>
          <p:nvPr>
            <p:ph type="sldNum" sz="quarter" idx="4"/>
          </p:nvPr>
        </p:nvSpPr>
        <p:spPr/>
        <p:txBody>
          <a:bodyPr/>
          <a:lstStyle/>
          <a:p>
            <a:fld id="{3A2281A5-0AAD-5C43-9874-F8F3A9F5B29A}" type="slidenum">
              <a:rPr lang="en-US" smtClean="0"/>
              <a:pPr/>
              <a:t>29</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1D0DDF-814B-6677-39D8-C9114E5806A6}"/>
              </a:ext>
            </a:extLst>
          </p:cNvPr>
          <p:cNvSpPr>
            <a:spLocks noGrp="1"/>
          </p:cNvSpPr>
          <p:nvPr>
            <p:ph idx="1"/>
          </p:nvPr>
        </p:nvSpPr>
        <p:spPr>
          <a:xfrm>
            <a:off x="539552" y="1200150"/>
            <a:ext cx="8229600" cy="3387825"/>
          </a:xfrm>
        </p:spPr>
        <p:txBody>
          <a:bodyPr/>
          <a:lstStyle/>
          <a:p>
            <a:pPr>
              <a:buFontTx/>
              <a:buNone/>
              <a:defRPr/>
            </a:pPr>
            <a:r>
              <a:rPr lang="en-US" b="1" dirty="0">
                <a:solidFill>
                  <a:srgbClr val="0081AB"/>
                </a:solidFill>
                <a:ea typeface="ＭＳ Ｐゴシック" charset="0"/>
              </a:rPr>
              <a:t>Elastic Range</a:t>
            </a:r>
          </a:p>
          <a:p>
            <a:pPr>
              <a:buFontTx/>
              <a:buNone/>
              <a:defRPr/>
            </a:pPr>
            <a:r>
              <a:rPr lang="en-US" dirty="0">
                <a:solidFill>
                  <a:srgbClr val="000514"/>
                </a:solidFill>
                <a:ea typeface="ＭＳ Ｐゴシック" charset="0"/>
              </a:rPr>
              <a:t>Stress is proportional to strain. In this range there is no permanent deformation. </a:t>
            </a:r>
          </a:p>
          <a:p>
            <a:pPr>
              <a:spcBef>
                <a:spcPct val="20000"/>
              </a:spcBef>
              <a:buFontTx/>
              <a:buNone/>
              <a:defRPr/>
            </a:pPr>
            <a:endParaRPr lang="en-US" u="sng" dirty="0">
              <a:solidFill>
                <a:srgbClr val="000514"/>
              </a:solidFill>
              <a:ea typeface="ＭＳ Ｐゴシック" charset="0"/>
            </a:endParaRPr>
          </a:p>
          <a:p>
            <a:pPr>
              <a:spcBef>
                <a:spcPct val="20000"/>
              </a:spcBef>
              <a:buFontTx/>
              <a:buNone/>
              <a:defRPr/>
            </a:pPr>
            <a:r>
              <a:rPr lang="en-US" b="1" dirty="0">
                <a:solidFill>
                  <a:srgbClr val="0081AB"/>
                </a:solidFill>
                <a:ea typeface="ＭＳ Ｐゴシック" charset="0"/>
              </a:rPr>
              <a:t>Plastic Range </a:t>
            </a:r>
          </a:p>
          <a:p>
            <a:pPr>
              <a:spcBef>
                <a:spcPct val="20000"/>
              </a:spcBef>
              <a:buFontTx/>
              <a:buNone/>
              <a:defRPr/>
            </a:pPr>
            <a:r>
              <a:rPr lang="en-US" dirty="0">
                <a:solidFill>
                  <a:srgbClr val="000514"/>
                </a:solidFill>
                <a:ea typeface="ＭＳ Ｐゴシック" charset="0"/>
              </a:rPr>
              <a:t>In this strain increases without the appreciable increase of stress.</a:t>
            </a:r>
          </a:p>
          <a:p>
            <a:pPr>
              <a:spcBef>
                <a:spcPct val="20000"/>
              </a:spcBef>
              <a:buFontTx/>
              <a:buNone/>
              <a:defRPr/>
            </a:pPr>
            <a:endParaRPr lang="en-US" dirty="0">
              <a:solidFill>
                <a:srgbClr val="000514"/>
              </a:solidFill>
              <a:ea typeface="ＭＳ Ｐゴシック" charset="0"/>
            </a:endParaRPr>
          </a:p>
          <a:p>
            <a:pPr>
              <a:spcBef>
                <a:spcPct val="20000"/>
              </a:spcBef>
              <a:buFontTx/>
              <a:buNone/>
              <a:defRPr/>
            </a:pPr>
            <a:r>
              <a:rPr lang="en-US" b="1" dirty="0">
                <a:solidFill>
                  <a:srgbClr val="0081AB"/>
                </a:solidFill>
                <a:ea typeface="ＭＳ Ｐゴシック" charset="0"/>
              </a:rPr>
              <a:t>Strain Hardening Range </a:t>
            </a:r>
          </a:p>
          <a:p>
            <a:pPr>
              <a:spcBef>
                <a:spcPct val="20000"/>
              </a:spcBef>
              <a:buFontTx/>
              <a:buNone/>
              <a:defRPr/>
            </a:pPr>
            <a:r>
              <a:rPr lang="en-US" dirty="0">
                <a:solidFill>
                  <a:srgbClr val="000514"/>
                </a:solidFill>
                <a:ea typeface="ＭＳ Ｐゴシック" charset="0"/>
              </a:rPr>
              <a:t>In this strain increase is accompanied with increase in stress. </a:t>
            </a:r>
          </a:p>
          <a:p>
            <a:pPr>
              <a:spcBef>
                <a:spcPct val="20000"/>
              </a:spcBef>
              <a:buFontTx/>
              <a:buNone/>
              <a:defRPr/>
            </a:pPr>
            <a:endParaRPr lang="en-US" dirty="0">
              <a:solidFill>
                <a:srgbClr val="000514"/>
              </a:solidFill>
              <a:ea typeface="ＭＳ Ｐゴシック" charset="0"/>
            </a:endParaRPr>
          </a:p>
          <a:p>
            <a:pPr>
              <a:spcBef>
                <a:spcPct val="20000"/>
              </a:spcBef>
              <a:buFontTx/>
              <a:buNone/>
              <a:defRPr/>
            </a:pPr>
            <a:r>
              <a:rPr lang="en-US" b="1" dirty="0">
                <a:solidFill>
                  <a:srgbClr val="0081AB"/>
                </a:solidFill>
                <a:ea typeface="ＭＳ Ｐゴシック" charset="0"/>
              </a:rPr>
              <a:t>Proof Stress </a:t>
            </a:r>
          </a:p>
          <a:p>
            <a:pPr>
              <a:spcBef>
                <a:spcPct val="20000"/>
              </a:spcBef>
              <a:buFontTx/>
              <a:buNone/>
              <a:defRPr/>
            </a:pPr>
            <a:r>
              <a:rPr lang="en-US" dirty="0">
                <a:solidFill>
                  <a:srgbClr val="000514"/>
                </a:solidFill>
                <a:ea typeface="ＭＳ Ｐゴシック" charset="0"/>
              </a:rPr>
              <a:t>Stress required to cause a specified small , permanent extension.</a:t>
            </a:r>
          </a:p>
          <a:p>
            <a:endParaRPr lang="en-US" dirty="0"/>
          </a:p>
        </p:txBody>
      </p:sp>
      <p:sp>
        <p:nvSpPr>
          <p:cNvPr id="2" name="Title 1">
            <a:extLst>
              <a:ext uri="{FF2B5EF4-FFF2-40B4-BE49-F238E27FC236}">
                <a16:creationId xmlns:a16="http://schemas.microsoft.com/office/drawing/2014/main" id="{A1B0A810-16E4-F5EC-1BBA-81EBF7FB7076}"/>
              </a:ext>
            </a:extLst>
          </p:cNvPr>
          <p:cNvSpPr>
            <a:spLocks noGrp="1"/>
          </p:cNvSpPr>
          <p:nvPr>
            <p:ph type="title"/>
          </p:nvPr>
        </p:nvSpPr>
        <p:spPr/>
        <p:txBody>
          <a:bodyPr/>
          <a:lstStyle/>
          <a:p>
            <a:r>
              <a:rPr lang="en-US" dirty="0"/>
              <a:t>Tensile Stress – Strain Curves</a:t>
            </a:r>
          </a:p>
        </p:txBody>
      </p:sp>
      <p:sp>
        <p:nvSpPr>
          <p:cNvPr id="5" name="Slide Number Placeholder 4">
            <a:extLst>
              <a:ext uri="{FF2B5EF4-FFF2-40B4-BE49-F238E27FC236}">
                <a16:creationId xmlns:a16="http://schemas.microsoft.com/office/drawing/2014/main" id="{C50BD077-92C8-6E36-A762-A3FA55719934}"/>
              </a:ext>
            </a:extLst>
          </p:cNvPr>
          <p:cNvSpPr>
            <a:spLocks noGrp="1"/>
          </p:cNvSpPr>
          <p:nvPr>
            <p:ph type="sldNum" sz="quarter" idx="4"/>
          </p:nvPr>
        </p:nvSpPr>
        <p:spPr/>
        <p:txBody>
          <a:bodyPr/>
          <a:lstStyle/>
          <a:p>
            <a:fld id="{3A2281A5-0AAD-5C43-9874-F8F3A9F5B29A}" type="slidenum">
              <a:rPr lang="en-US" smtClean="0"/>
              <a:pPr/>
              <a:t>30</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9" name="Text Box 3">
            <a:extLst>
              <a:ext uri="{FF2B5EF4-FFF2-40B4-BE49-F238E27FC236}">
                <a16:creationId xmlns:a16="http://schemas.microsoft.com/office/drawing/2014/main" id="{161B4D44-5EAD-3CDB-F1B3-0653446F3080}"/>
              </a:ext>
            </a:extLst>
          </p:cNvPr>
          <p:cNvSpPr txBox="1">
            <a:spLocks noChangeArrowheads="1"/>
          </p:cNvSpPr>
          <p:nvPr/>
        </p:nvSpPr>
        <p:spPr bwMode="auto">
          <a:xfrm>
            <a:off x="3600450" y="4057650"/>
            <a:ext cx="403156" cy="194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825" b="1">
                <a:latin typeface="Arial" charset="0"/>
              </a:rPr>
              <a:t>0.005</a:t>
            </a:r>
            <a:endParaRPr lang="en-US" sz="825" b="1">
              <a:latin typeface="Arial" charset="0"/>
            </a:endParaRPr>
          </a:p>
        </p:txBody>
      </p:sp>
      <p:sp>
        <p:nvSpPr>
          <p:cNvPr id="582660" name="Text Box 4">
            <a:extLst>
              <a:ext uri="{FF2B5EF4-FFF2-40B4-BE49-F238E27FC236}">
                <a16:creationId xmlns:a16="http://schemas.microsoft.com/office/drawing/2014/main" id="{76DC820A-D923-A6E9-471E-C4BEE4CFD9E5}"/>
              </a:ext>
            </a:extLst>
          </p:cNvPr>
          <p:cNvSpPr txBox="1">
            <a:spLocks noChangeArrowheads="1"/>
          </p:cNvSpPr>
          <p:nvPr/>
        </p:nvSpPr>
        <p:spPr bwMode="auto">
          <a:xfrm>
            <a:off x="4000500" y="4057650"/>
            <a:ext cx="403156" cy="194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825" b="1">
                <a:latin typeface="Arial" charset="0"/>
              </a:rPr>
              <a:t>0.010</a:t>
            </a:r>
            <a:endParaRPr lang="en-US" sz="825" b="1">
              <a:latin typeface="Arial" charset="0"/>
            </a:endParaRPr>
          </a:p>
        </p:txBody>
      </p:sp>
      <p:sp>
        <p:nvSpPr>
          <p:cNvPr id="582661" name="Text Box 5">
            <a:extLst>
              <a:ext uri="{FF2B5EF4-FFF2-40B4-BE49-F238E27FC236}">
                <a16:creationId xmlns:a16="http://schemas.microsoft.com/office/drawing/2014/main" id="{95AF5933-2902-B5EA-B885-B1D488395E31}"/>
              </a:ext>
            </a:extLst>
          </p:cNvPr>
          <p:cNvSpPr txBox="1">
            <a:spLocks noChangeArrowheads="1"/>
          </p:cNvSpPr>
          <p:nvPr/>
        </p:nvSpPr>
        <p:spPr bwMode="auto">
          <a:xfrm>
            <a:off x="2800350" y="4114800"/>
            <a:ext cx="403156" cy="194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825" b="1">
                <a:latin typeface="Arial" charset="0"/>
              </a:rPr>
              <a:t>0.002</a:t>
            </a:r>
            <a:endParaRPr lang="en-US" sz="825" b="1">
              <a:latin typeface="Arial" charset="0"/>
            </a:endParaRPr>
          </a:p>
        </p:txBody>
      </p:sp>
      <p:sp>
        <p:nvSpPr>
          <p:cNvPr id="582662" name="Text Box 6">
            <a:extLst>
              <a:ext uri="{FF2B5EF4-FFF2-40B4-BE49-F238E27FC236}">
                <a16:creationId xmlns:a16="http://schemas.microsoft.com/office/drawing/2014/main" id="{D0565C2E-37C3-2E08-2F27-97B719517783}"/>
              </a:ext>
            </a:extLst>
          </p:cNvPr>
          <p:cNvSpPr txBox="1">
            <a:spLocks noChangeArrowheads="1"/>
          </p:cNvSpPr>
          <p:nvPr/>
        </p:nvSpPr>
        <p:spPr bwMode="auto">
          <a:xfrm>
            <a:off x="4457700" y="4057650"/>
            <a:ext cx="403156" cy="194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825" b="1">
                <a:latin typeface="Arial" charset="0"/>
              </a:rPr>
              <a:t>0.015</a:t>
            </a:r>
            <a:endParaRPr lang="en-US" sz="825" b="1">
              <a:latin typeface="Arial" charset="0"/>
            </a:endParaRPr>
          </a:p>
        </p:txBody>
      </p:sp>
      <p:sp>
        <p:nvSpPr>
          <p:cNvPr id="582663" name="Text Box 7">
            <a:extLst>
              <a:ext uri="{FF2B5EF4-FFF2-40B4-BE49-F238E27FC236}">
                <a16:creationId xmlns:a16="http://schemas.microsoft.com/office/drawing/2014/main" id="{F4FE9F24-A041-DE38-B17D-B4C78F6FA0AD}"/>
              </a:ext>
            </a:extLst>
          </p:cNvPr>
          <p:cNvSpPr txBox="1">
            <a:spLocks noChangeArrowheads="1"/>
          </p:cNvSpPr>
          <p:nvPr/>
        </p:nvSpPr>
        <p:spPr bwMode="auto">
          <a:xfrm>
            <a:off x="4857750" y="4057650"/>
            <a:ext cx="403156" cy="194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825" b="1">
                <a:latin typeface="Arial" charset="0"/>
              </a:rPr>
              <a:t>0.020</a:t>
            </a:r>
            <a:endParaRPr lang="en-US" sz="825" b="1">
              <a:latin typeface="Arial" charset="0"/>
            </a:endParaRPr>
          </a:p>
        </p:txBody>
      </p:sp>
      <p:sp>
        <p:nvSpPr>
          <p:cNvPr id="582664" name="Text Box 8">
            <a:extLst>
              <a:ext uri="{FF2B5EF4-FFF2-40B4-BE49-F238E27FC236}">
                <a16:creationId xmlns:a16="http://schemas.microsoft.com/office/drawing/2014/main" id="{749E2486-C2C0-DDF9-C4D6-6DF27155D159}"/>
              </a:ext>
            </a:extLst>
          </p:cNvPr>
          <p:cNvSpPr txBox="1">
            <a:spLocks noChangeArrowheads="1"/>
          </p:cNvSpPr>
          <p:nvPr/>
        </p:nvSpPr>
        <p:spPr bwMode="auto">
          <a:xfrm>
            <a:off x="5314950" y="4057650"/>
            <a:ext cx="397669" cy="3212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825" b="1">
                <a:latin typeface="Arial" charset="0"/>
              </a:rPr>
              <a:t>0.025</a:t>
            </a:r>
            <a:endParaRPr lang="en-US" sz="825" b="1">
              <a:latin typeface="Arial" charset="0"/>
            </a:endParaRPr>
          </a:p>
        </p:txBody>
      </p:sp>
      <p:sp>
        <p:nvSpPr>
          <p:cNvPr id="582665" name="Text Box 9">
            <a:extLst>
              <a:ext uri="{FF2B5EF4-FFF2-40B4-BE49-F238E27FC236}">
                <a16:creationId xmlns:a16="http://schemas.microsoft.com/office/drawing/2014/main" id="{32C8B953-7EB4-25F2-A9A4-DD4676C4DBF9}"/>
              </a:ext>
            </a:extLst>
          </p:cNvPr>
          <p:cNvSpPr txBox="1">
            <a:spLocks noChangeArrowheads="1"/>
          </p:cNvSpPr>
          <p:nvPr/>
        </p:nvSpPr>
        <p:spPr bwMode="auto">
          <a:xfrm>
            <a:off x="5657850" y="4057650"/>
            <a:ext cx="403156" cy="194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825" b="1">
                <a:latin typeface="Arial" charset="0"/>
              </a:rPr>
              <a:t>0.030</a:t>
            </a:r>
            <a:endParaRPr lang="en-US" sz="825" b="1">
              <a:latin typeface="Arial" charset="0"/>
            </a:endParaRPr>
          </a:p>
        </p:txBody>
      </p:sp>
      <p:sp>
        <p:nvSpPr>
          <p:cNvPr id="582666" name="Text Box 10">
            <a:extLst>
              <a:ext uri="{FF2B5EF4-FFF2-40B4-BE49-F238E27FC236}">
                <a16:creationId xmlns:a16="http://schemas.microsoft.com/office/drawing/2014/main" id="{2CCFC4CB-B8F7-793A-2ACB-50BE51A50DAB}"/>
              </a:ext>
            </a:extLst>
          </p:cNvPr>
          <p:cNvSpPr txBox="1">
            <a:spLocks noChangeArrowheads="1"/>
          </p:cNvSpPr>
          <p:nvPr/>
        </p:nvSpPr>
        <p:spPr bwMode="auto">
          <a:xfrm>
            <a:off x="4171951" y="4229101"/>
            <a:ext cx="1296029" cy="2289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1050" b="1">
                <a:latin typeface="Arial" charset="0"/>
              </a:rPr>
              <a:t>STRAIN IN PER IN</a:t>
            </a:r>
            <a:endParaRPr lang="en-US" sz="1050" b="1">
              <a:latin typeface="Arial" charset="0"/>
            </a:endParaRPr>
          </a:p>
        </p:txBody>
      </p:sp>
      <p:sp>
        <p:nvSpPr>
          <p:cNvPr id="582667" name="Text Box 11">
            <a:extLst>
              <a:ext uri="{FF2B5EF4-FFF2-40B4-BE49-F238E27FC236}">
                <a16:creationId xmlns:a16="http://schemas.microsoft.com/office/drawing/2014/main" id="{EFF6ED58-8656-CC6D-718D-6F9507547C93}"/>
              </a:ext>
            </a:extLst>
          </p:cNvPr>
          <p:cNvSpPr txBox="1">
            <a:spLocks noChangeArrowheads="1"/>
          </p:cNvSpPr>
          <p:nvPr/>
        </p:nvSpPr>
        <p:spPr bwMode="auto">
          <a:xfrm rot="16200000">
            <a:off x="2483697" y="2540639"/>
            <a:ext cx="973825" cy="2289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1050" b="1">
                <a:latin typeface="Arial" charset="0"/>
              </a:rPr>
              <a:t>STRESS, KSI</a:t>
            </a:r>
            <a:endParaRPr lang="en-US" sz="1050" b="1">
              <a:latin typeface="Arial" charset="0"/>
            </a:endParaRPr>
          </a:p>
        </p:txBody>
      </p:sp>
      <p:sp>
        <p:nvSpPr>
          <p:cNvPr id="582668" name="Text Box 12">
            <a:extLst>
              <a:ext uri="{FF2B5EF4-FFF2-40B4-BE49-F238E27FC236}">
                <a16:creationId xmlns:a16="http://schemas.microsoft.com/office/drawing/2014/main" id="{450B26A6-33C8-B3AB-24F3-53344EFAD655}"/>
              </a:ext>
            </a:extLst>
          </p:cNvPr>
          <p:cNvSpPr txBox="1">
            <a:spLocks noChangeArrowheads="1"/>
          </p:cNvSpPr>
          <p:nvPr/>
        </p:nvSpPr>
        <p:spPr bwMode="auto">
          <a:xfrm>
            <a:off x="4686300" y="1714500"/>
            <a:ext cx="702918" cy="1827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750" b="1">
                <a:latin typeface="Arial" charset="0"/>
              </a:rPr>
              <a:t>A514 STEEL</a:t>
            </a:r>
            <a:endParaRPr lang="en-US" sz="750" b="1">
              <a:latin typeface="Arial" charset="0"/>
            </a:endParaRPr>
          </a:p>
        </p:txBody>
      </p:sp>
      <p:sp>
        <p:nvSpPr>
          <p:cNvPr id="582669" name="Text Box 13">
            <a:extLst>
              <a:ext uri="{FF2B5EF4-FFF2-40B4-BE49-F238E27FC236}">
                <a16:creationId xmlns:a16="http://schemas.microsoft.com/office/drawing/2014/main" id="{22440EEF-A990-CD82-624D-E99B667B87ED}"/>
              </a:ext>
            </a:extLst>
          </p:cNvPr>
          <p:cNvSpPr txBox="1">
            <a:spLocks noChangeArrowheads="1"/>
          </p:cNvSpPr>
          <p:nvPr/>
        </p:nvSpPr>
        <p:spPr bwMode="auto">
          <a:xfrm>
            <a:off x="4114800" y="2743200"/>
            <a:ext cx="702918" cy="1827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750" b="1">
                <a:latin typeface="Arial" charset="0"/>
              </a:rPr>
              <a:t>A414 STEEL</a:t>
            </a:r>
            <a:endParaRPr lang="en-US" sz="750" b="1">
              <a:latin typeface="Arial" charset="0"/>
            </a:endParaRPr>
          </a:p>
        </p:txBody>
      </p:sp>
      <p:sp>
        <p:nvSpPr>
          <p:cNvPr id="582670" name="Text Box 14">
            <a:extLst>
              <a:ext uri="{FF2B5EF4-FFF2-40B4-BE49-F238E27FC236}">
                <a16:creationId xmlns:a16="http://schemas.microsoft.com/office/drawing/2014/main" id="{BC57AD26-953F-08BB-15F1-45D1CA0EFB40}"/>
              </a:ext>
            </a:extLst>
          </p:cNvPr>
          <p:cNvSpPr txBox="1">
            <a:spLocks noChangeArrowheads="1"/>
          </p:cNvSpPr>
          <p:nvPr/>
        </p:nvSpPr>
        <p:spPr bwMode="auto">
          <a:xfrm>
            <a:off x="3829050" y="3086100"/>
            <a:ext cx="650018" cy="1827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750" b="1">
                <a:latin typeface="Arial" charset="0"/>
              </a:rPr>
              <a:t>A36 STEEL</a:t>
            </a:r>
            <a:endParaRPr lang="en-US" sz="750" b="1">
              <a:latin typeface="Arial" charset="0"/>
            </a:endParaRPr>
          </a:p>
        </p:txBody>
      </p:sp>
      <p:sp>
        <p:nvSpPr>
          <p:cNvPr id="582671" name="Text Box 15">
            <a:extLst>
              <a:ext uri="{FF2B5EF4-FFF2-40B4-BE49-F238E27FC236}">
                <a16:creationId xmlns:a16="http://schemas.microsoft.com/office/drawing/2014/main" id="{8D941468-23C8-C0D5-7A11-873840B4EEC3}"/>
              </a:ext>
            </a:extLst>
          </p:cNvPr>
          <p:cNvSpPr txBox="1">
            <a:spLocks noChangeArrowheads="1"/>
          </p:cNvSpPr>
          <p:nvPr/>
        </p:nvSpPr>
        <p:spPr bwMode="auto">
          <a:xfrm>
            <a:off x="3600451" y="3486150"/>
            <a:ext cx="922529" cy="1827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750" b="1">
                <a:latin typeface="Arial" charset="0"/>
              </a:rPr>
              <a:t>PLASTIC RANGE</a:t>
            </a:r>
            <a:endParaRPr lang="en-US" sz="750" b="1">
              <a:latin typeface="Arial" charset="0"/>
            </a:endParaRPr>
          </a:p>
        </p:txBody>
      </p:sp>
      <p:sp>
        <p:nvSpPr>
          <p:cNvPr id="582672" name="Text Box 16">
            <a:extLst>
              <a:ext uri="{FF2B5EF4-FFF2-40B4-BE49-F238E27FC236}">
                <a16:creationId xmlns:a16="http://schemas.microsoft.com/office/drawing/2014/main" id="{E9E1D3F3-1F09-4E0A-0E31-30EC1C850680}"/>
              </a:ext>
            </a:extLst>
          </p:cNvPr>
          <p:cNvSpPr txBox="1">
            <a:spLocks noChangeArrowheads="1"/>
          </p:cNvSpPr>
          <p:nvPr/>
        </p:nvSpPr>
        <p:spPr bwMode="auto">
          <a:xfrm>
            <a:off x="4000501" y="3771900"/>
            <a:ext cx="1018709" cy="1827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750" b="1">
                <a:latin typeface="Arial" charset="0"/>
              </a:rPr>
              <a:t>INELASTIC RANGE</a:t>
            </a:r>
            <a:endParaRPr lang="en-US" sz="750" b="1">
              <a:latin typeface="Arial" charset="0"/>
            </a:endParaRPr>
          </a:p>
        </p:txBody>
      </p:sp>
      <p:sp>
        <p:nvSpPr>
          <p:cNvPr id="582673" name="Text Box 17">
            <a:extLst>
              <a:ext uri="{FF2B5EF4-FFF2-40B4-BE49-F238E27FC236}">
                <a16:creationId xmlns:a16="http://schemas.microsoft.com/office/drawing/2014/main" id="{88D16944-E050-BA9B-2FD5-3D1D08A2C53D}"/>
              </a:ext>
            </a:extLst>
          </p:cNvPr>
          <p:cNvSpPr txBox="1">
            <a:spLocks noChangeArrowheads="1"/>
          </p:cNvSpPr>
          <p:nvPr/>
        </p:nvSpPr>
        <p:spPr bwMode="auto">
          <a:xfrm>
            <a:off x="4629150" y="3464719"/>
            <a:ext cx="1480374" cy="1827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750" b="1">
                <a:latin typeface="Arial" charset="0"/>
              </a:rPr>
              <a:t>STRAIN-HARDENING RANGE</a:t>
            </a:r>
            <a:endParaRPr lang="en-US" sz="750" b="1">
              <a:latin typeface="Arial" charset="0"/>
            </a:endParaRPr>
          </a:p>
        </p:txBody>
      </p:sp>
      <p:sp>
        <p:nvSpPr>
          <p:cNvPr id="54289" name="Line 18">
            <a:extLst>
              <a:ext uri="{FF2B5EF4-FFF2-40B4-BE49-F238E27FC236}">
                <a16:creationId xmlns:a16="http://schemas.microsoft.com/office/drawing/2014/main" id="{065FFE0E-111C-D7F0-6FB7-CB23BDF7C0B3}"/>
              </a:ext>
            </a:extLst>
          </p:cNvPr>
          <p:cNvSpPr>
            <a:spLocks noChangeShapeType="1"/>
          </p:cNvSpPr>
          <p:nvPr/>
        </p:nvSpPr>
        <p:spPr bwMode="auto">
          <a:xfrm>
            <a:off x="3361135" y="1184673"/>
            <a:ext cx="1190" cy="285988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0" name="Line 19">
            <a:extLst>
              <a:ext uri="{FF2B5EF4-FFF2-40B4-BE49-F238E27FC236}">
                <a16:creationId xmlns:a16="http://schemas.microsoft.com/office/drawing/2014/main" id="{A21F32D5-F155-BC57-A0FD-9B74101F7C91}"/>
              </a:ext>
            </a:extLst>
          </p:cNvPr>
          <p:cNvSpPr>
            <a:spLocks noChangeShapeType="1"/>
          </p:cNvSpPr>
          <p:nvPr/>
        </p:nvSpPr>
        <p:spPr bwMode="auto">
          <a:xfrm>
            <a:off x="3361135" y="4044554"/>
            <a:ext cx="2563415" cy="119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1" name="Line 20">
            <a:extLst>
              <a:ext uri="{FF2B5EF4-FFF2-40B4-BE49-F238E27FC236}">
                <a16:creationId xmlns:a16="http://schemas.microsoft.com/office/drawing/2014/main" id="{2F1E6B0D-ABB3-21CD-0B30-7929434C67F7}"/>
              </a:ext>
            </a:extLst>
          </p:cNvPr>
          <p:cNvSpPr>
            <a:spLocks noChangeShapeType="1"/>
          </p:cNvSpPr>
          <p:nvPr/>
        </p:nvSpPr>
        <p:spPr bwMode="auto">
          <a:xfrm flipV="1">
            <a:off x="3361135" y="1895475"/>
            <a:ext cx="1190" cy="22979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2" name="Line 21">
            <a:extLst>
              <a:ext uri="{FF2B5EF4-FFF2-40B4-BE49-F238E27FC236}">
                <a16:creationId xmlns:a16="http://schemas.microsoft.com/office/drawing/2014/main" id="{FACA1B3A-244F-A619-2FC9-B126DE7221FE}"/>
              </a:ext>
            </a:extLst>
          </p:cNvPr>
          <p:cNvSpPr>
            <a:spLocks noChangeShapeType="1"/>
          </p:cNvSpPr>
          <p:nvPr/>
        </p:nvSpPr>
        <p:spPr bwMode="auto">
          <a:xfrm>
            <a:off x="3788569" y="4044554"/>
            <a:ext cx="1191" cy="2143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3" name="Line 22">
            <a:extLst>
              <a:ext uri="{FF2B5EF4-FFF2-40B4-BE49-F238E27FC236}">
                <a16:creationId xmlns:a16="http://schemas.microsoft.com/office/drawing/2014/main" id="{3A8EC375-1F0A-2A62-B283-B4B4093D95C9}"/>
              </a:ext>
            </a:extLst>
          </p:cNvPr>
          <p:cNvSpPr>
            <a:spLocks noChangeShapeType="1"/>
          </p:cNvSpPr>
          <p:nvPr/>
        </p:nvSpPr>
        <p:spPr bwMode="auto">
          <a:xfrm>
            <a:off x="4216004" y="4044554"/>
            <a:ext cx="1190" cy="2143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4" name="Line 23">
            <a:extLst>
              <a:ext uri="{FF2B5EF4-FFF2-40B4-BE49-F238E27FC236}">
                <a16:creationId xmlns:a16="http://schemas.microsoft.com/office/drawing/2014/main" id="{BECE667E-F2A2-4EB1-59F4-3F19793E84AD}"/>
              </a:ext>
            </a:extLst>
          </p:cNvPr>
          <p:cNvSpPr>
            <a:spLocks noChangeShapeType="1"/>
          </p:cNvSpPr>
          <p:nvPr/>
        </p:nvSpPr>
        <p:spPr bwMode="auto">
          <a:xfrm>
            <a:off x="4642248" y="4044554"/>
            <a:ext cx="1190" cy="2143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5" name="Line 24">
            <a:extLst>
              <a:ext uri="{FF2B5EF4-FFF2-40B4-BE49-F238E27FC236}">
                <a16:creationId xmlns:a16="http://schemas.microsoft.com/office/drawing/2014/main" id="{C5998920-FB1F-A11C-AEE9-CEC56BEA1CA8}"/>
              </a:ext>
            </a:extLst>
          </p:cNvPr>
          <p:cNvSpPr>
            <a:spLocks noChangeShapeType="1"/>
          </p:cNvSpPr>
          <p:nvPr/>
        </p:nvSpPr>
        <p:spPr bwMode="auto">
          <a:xfrm>
            <a:off x="5069681" y="4044554"/>
            <a:ext cx="1191" cy="2143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6" name="Line 25">
            <a:extLst>
              <a:ext uri="{FF2B5EF4-FFF2-40B4-BE49-F238E27FC236}">
                <a16:creationId xmlns:a16="http://schemas.microsoft.com/office/drawing/2014/main" id="{2C91DD51-BBAD-32FB-4057-55D3E817CE49}"/>
              </a:ext>
            </a:extLst>
          </p:cNvPr>
          <p:cNvSpPr>
            <a:spLocks noChangeShapeType="1"/>
          </p:cNvSpPr>
          <p:nvPr/>
        </p:nvSpPr>
        <p:spPr bwMode="auto">
          <a:xfrm>
            <a:off x="5497117" y="4044554"/>
            <a:ext cx="1190" cy="2143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7" name="Line 26">
            <a:extLst>
              <a:ext uri="{FF2B5EF4-FFF2-40B4-BE49-F238E27FC236}">
                <a16:creationId xmlns:a16="http://schemas.microsoft.com/office/drawing/2014/main" id="{17A5D712-C3E6-1A0F-70DE-9A24ABBF564A}"/>
              </a:ext>
            </a:extLst>
          </p:cNvPr>
          <p:cNvSpPr>
            <a:spLocks noChangeShapeType="1"/>
          </p:cNvSpPr>
          <p:nvPr/>
        </p:nvSpPr>
        <p:spPr bwMode="auto">
          <a:xfrm>
            <a:off x="5924550" y="4044554"/>
            <a:ext cx="1191" cy="2143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8" name="Line 27">
            <a:extLst>
              <a:ext uri="{FF2B5EF4-FFF2-40B4-BE49-F238E27FC236}">
                <a16:creationId xmlns:a16="http://schemas.microsoft.com/office/drawing/2014/main" id="{33D7D666-2240-7B15-8686-B5975A6BA5EE}"/>
              </a:ext>
            </a:extLst>
          </p:cNvPr>
          <p:cNvSpPr>
            <a:spLocks noChangeShapeType="1"/>
          </p:cNvSpPr>
          <p:nvPr/>
        </p:nvSpPr>
        <p:spPr bwMode="auto">
          <a:xfrm flipH="1">
            <a:off x="3340894" y="3617119"/>
            <a:ext cx="20241" cy="119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9" name="Line 28">
            <a:extLst>
              <a:ext uri="{FF2B5EF4-FFF2-40B4-BE49-F238E27FC236}">
                <a16:creationId xmlns:a16="http://schemas.microsoft.com/office/drawing/2014/main" id="{78A95C14-986C-90AF-F34B-DE9287C9C87F}"/>
              </a:ext>
            </a:extLst>
          </p:cNvPr>
          <p:cNvSpPr>
            <a:spLocks noChangeShapeType="1"/>
          </p:cNvSpPr>
          <p:nvPr/>
        </p:nvSpPr>
        <p:spPr bwMode="auto">
          <a:xfrm flipH="1">
            <a:off x="3340894" y="3190875"/>
            <a:ext cx="20241" cy="119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0" name="Line 29">
            <a:extLst>
              <a:ext uri="{FF2B5EF4-FFF2-40B4-BE49-F238E27FC236}">
                <a16:creationId xmlns:a16="http://schemas.microsoft.com/office/drawing/2014/main" id="{CCB50AA7-ABAF-1C5B-8A3C-11EC9224E970}"/>
              </a:ext>
            </a:extLst>
          </p:cNvPr>
          <p:cNvSpPr>
            <a:spLocks noChangeShapeType="1"/>
          </p:cNvSpPr>
          <p:nvPr/>
        </p:nvSpPr>
        <p:spPr bwMode="auto">
          <a:xfrm flipH="1">
            <a:off x="3340894" y="2763442"/>
            <a:ext cx="20241" cy="119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1" name="Line 30">
            <a:extLst>
              <a:ext uri="{FF2B5EF4-FFF2-40B4-BE49-F238E27FC236}">
                <a16:creationId xmlns:a16="http://schemas.microsoft.com/office/drawing/2014/main" id="{796FCE83-8F4A-6E7C-43D0-37668F8F912E}"/>
              </a:ext>
            </a:extLst>
          </p:cNvPr>
          <p:cNvSpPr>
            <a:spLocks noChangeShapeType="1"/>
          </p:cNvSpPr>
          <p:nvPr/>
        </p:nvSpPr>
        <p:spPr bwMode="auto">
          <a:xfrm flipH="1">
            <a:off x="3340894" y="2337198"/>
            <a:ext cx="20241" cy="119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2" name="Line 31">
            <a:extLst>
              <a:ext uri="{FF2B5EF4-FFF2-40B4-BE49-F238E27FC236}">
                <a16:creationId xmlns:a16="http://schemas.microsoft.com/office/drawing/2014/main" id="{DB6E6E3A-ADEF-30BA-82B3-8019A219C79D}"/>
              </a:ext>
            </a:extLst>
          </p:cNvPr>
          <p:cNvSpPr>
            <a:spLocks noChangeShapeType="1"/>
          </p:cNvSpPr>
          <p:nvPr/>
        </p:nvSpPr>
        <p:spPr bwMode="auto">
          <a:xfrm flipH="1">
            <a:off x="3340894" y="1909763"/>
            <a:ext cx="20241" cy="119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3" name="Line 32">
            <a:extLst>
              <a:ext uri="{FF2B5EF4-FFF2-40B4-BE49-F238E27FC236}">
                <a16:creationId xmlns:a16="http://schemas.microsoft.com/office/drawing/2014/main" id="{F1422B85-BC12-3EBE-197E-A7CA74101F8C}"/>
              </a:ext>
            </a:extLst>
          </p:cNvPr>
          <p:cNvSpPr>
            <a:spLocks noChangeShapeType="1"/>
          </p:cNvSpPr>
          <p:nvPr/>
        </p:nvSpPr>
        <p:spPr bwMode="auto">
          <a:xfrm>
            <a:off x="3340894" y="1184673"/>
            <a:ext cx="20241" cy="119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4" name="Line 33">
            <a:extLst>
              <a:ext uri="{FF2B5EF4-FFF2-40B4-BE49-F238E27FC236}">
                <a16:creationId xmlns:a16="http://schemas.microsoft.com/office/drawing/2014/main" id="{D2205E88-6A68-7266-CFD8-C103F43E2351}"/>
              </a:ext>
            </a:extLst>
          </p:cNvPr>
          <p:cNvSpPr>
            <a:spLocks noChangeShapeType="1"/>
          </p:cNvSpPr>
          <p:nvPr/>
        </p:nvSpPr>
        <p:spPr bwMode="auto">
          <a:xfrm>
            <a:off x="3340894" y="1482329"/>
            <a:ext cx="20241" cy="119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5" name="Line 34">
            <a:extLst>
              <a:ext uri="{FF2B5EF4-FFF2-40B4-BE49-F238E27FC236}">
                <a16:creationId xmlns:a16="http://schemas.microsoft.com/office/drawing/2014/main" id="{92D12105-CCE2-418C-8EEC-09159A22CDC4}"/>
              </a:ext>
            </a:extLst>
          </p:cNvPr>
          <p:cNvSpPr>
            <a:spLocks noChangeShapeType="1"/>
          </p:cNvSpPr>
          <p:nvPr/>
        </p:nvSpPr>
        <p:spPr bwMode="auto">
          <a:xfrm flipH="1">
            <a:off x="3588544" y="2037160"/>
            <a:ext cx="71438" cy="4857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6" name="Line 35">
            <a:extLst>
              <a:ext uri="{FF2B5EF4-FFF2-40B4-BE49-F238E27FC236}">
                <a16:creationId xmlns:a16="http://schemas.microsoft.com/office/drawing/2014/main" id="{4A021D67-B2C0-2693-5780-D9B590405122}"/>
              </a:ext>
            </a:extLst>
          </p:cNvPr>
          <p:cNvSpPr>
            <a:spLocks noChangeShapeType="1"/>
          </p:cNvSpPr>
          <p:nvPr/>
        </p:nvSpPr>
        <p:spPr bwMode="auto">
          <a:xfrm flipV="1">
            <a:off x="3531394" y="2037160"/>
            <a:ext cx="298847" cy="20073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7" name="Line 36">
            <a:extLst>
              <a:ext uri="{FF2B5EF4-FFF2-40B4-BE49-F238E27FC236}">
                <a16:creationId xmlns:a16="http://schemas.microsoft.com/office/drawing/2014/main" id="{7B5E8248-C24B-7A11-6DC8-9C8C64F90F52}"/>
              </a:ext>
            </a:extLst>
          </p:cNvPr>
          <p:cNvSpPr>
            <a:spLocks noChangeShapeType="1"/>
          </p:cNvSpPr>
          <p:nvPr/>
        </p:nvSpPr>
        <p:spPr bwMode="auto">
          <a:xfrm flipV="1">
            <a:off x="3830241" y="1428750"/>
            <a:ext cx="90488" cy="60841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8" name="Line 37">
            <a:extLst>
              <a:ext uri="{FF2B5EF4-FFF2-40B4-BE49-F238E27FC236}">
                <a16:creationId xmlns:a16="http://schemas.microsoft.com/office/drawing/2014/main" id="{2A528FD7-ABD7-5369-0C2F-7B657EFD825D}"/>
              </a:ext>
            </a:extLst>
          </p:cNvPr>
          <p:cNvSpPr>
            <a:spLocks noChangeShapeType="1"/>
          </p:cNvSpPr>
          <p:nvPr/>
        </p:nvSpPr>
        <p:spPr bwMode="auto">
          <a:xfrm flipH="1">
            <a:off x="3849291" y="1847850"/>
            <a:ext cx="2075259" cy="6191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9" name="Freeform 38">
            <a:extLst>
              <a:ext uri="{FF2B5EF4-FFF2-40B4-BE49-F238E27FC236}">
                <a16:creationId xmlns:a16="http://schemas.microsoft.com/office/drawing/2014/main" id="{1FC8AC9F-7C94-E11C-D49E-3D7DF50125BE}"/>
              </a:ext>
            </a:extLst>
          </p:cNvPr>
          <p:cNvSpPr>
            <a:spLocks/>
          </p:cNvSpPr>
          <p:nvPr/>
        </p:nvSpPr>
        <p:spPr bwMode="auto">
          <a:xfrm>
            <a:off x="3659981" y="1909763"/>
            <a:ext cx="210741" cy="127397"/>
          </a:xfrm>
          <a:custGeom>
            <a:avLst/>
            <a:gdLst>
              <a:gd name="T0" fmla="*/ 89314769 w 884"/>
              <a:gd name="T1" fmla="*/ 0 h 539"/>
              <a:gd name="T2" fmla="*/ 84161945 w 884"/>
              <a:gd name="T3" fmla="*/ 595939 h 539"/>
              <a:gd name="T4" fmla="*/ 79009121 w 884"/>
              <a:gd name="T5" fmla="*/ 1291148 h 539"/>
              <a:gd name="T6" fmla="*/ 74058456 w 884"/>
              <a:gd name="T7" fmla="*/ 2184898 h 539"/>
              <a:gd name="T8" fmla="*/ 69006711 w 884"/>
              <a:gd name="T9" fmla="*/ 3376776 h 539"/>
              <a:gd name="T10" fmla="*/ 63954967 w 884"/>
              <a:gd name="T11" fmla="*/ 4767194 h 539"/>
              <a:gd name="T12" fmla="*/ 59105381 w 884"/>
              <a:gd name="T13" fmla="*/ 6455424 h 539"/>
              <a:gd name="T14" fmla="*/ 54255795 w 884"/>
              <a:gd name="T15" fmla="*/ 8143970 h 539"/>
              <a:gd name="T16" fmla="*/ 49506971 w 884"/>
              <a:gd name="T17" fmla="*/ 10328868 h 539"/>
              <a:gd name="T18" fmla="*/ 44859543 w 884"/>
              <a:gd name="T19" fmla="*/ 12513766 h 539"/>
              <a:gd name="T20" fmla="*/ 40413957 w 884"/>
              <a:gd name="T21" fmla="*/ 14996791 h 539"/>
              <a:gd name="T22" fmla="*/ 35968371 w 884"/>
              <a:gd name="T23" fmla="*/ 17579087 h 539"/>
              <a:gd name="T24" fmla="*/ 31724944 w 884"/>
              <a:gd name="T25" fmla="*/ 20459195 h 539"/>
              <a:gd name="T26" fmla="*/ 27481516 w 884"/>
              <a:gd name="T27" fmla="*/ 23438573 h 539"/>
              <a:gd name="T28" fmla="*/ 23541009 w 884"/>
              <a:gd name="T29" fmla="*/ 26616807 h 539"/>
              <a:gd name="T30" fmla="*/ 19600820 w 884"/>
              <a:gd name="T31" fmla="*/ 30092853 h 539"/>
              <a:gd name="T32" fmla="*/ 15862472 w 884"/>
              <a:gd name="T33" fmla="*/ 33568900 h 539"/>
              <a:gd name="T34" fmla="*/ 12427362 w 884"/>
              <a:gd name="T35" fmla="*/ 37342758 h 539"/>
              <a:gd name="T36" fmla="*/ 9093013 w 884"/>
              <a:gd name="T37" fmla="*/ 41216201 h 539"/>
              <a:gd name="T38" fmla="*/ 5860062 w 884"/>
              <a:gd name="T39" fmla="*/ 45188915 h 539"/>
              <a:gd name="T40" fmla="*/ 2828952 w 884"/>
              <a:gd name="T41" fmla="*/ 49360171 h 539"/>
              <a:gd name="T42" fmla="*/ 0 w 884"/>
              <a:gd name="T43" fmla="*/ 53531426 h 5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84" h="539">
                <a:moveTo>
                  <a:pt x="884" y="0"/>
                </a:moveTo>
                <a:lnTo>
                  <a:pt x="833" y="6"/>
                </a:lnTo>
                <a:lnTo>
                  <a:pt x="782" y="13"/>
                </a:lnTo>
                <a:lnTo>
                  <a:pt x="733" y="22"/>
                </a:lnTo>
                <a:lnTo>
                  <a:pt x="683" y="34"/>
                </a:lnTo>
                <a:lnTo>
                  <a:pt x="633" y="48"/>
                </a:lnTo>
                <a:lnTo>
                  <a:pt x="585" y="65"/>
                </a:lnTo>
                <a:lnTo>
                  <a:pt x="537" y="82"/>
                </a:lnTo>
                <a:lnTo>
                  <a:pt x="490" y="104"/>
                </a:lnTo>
                <a:lnTo>
                  <a:pt x="444" y="126"/>
                </a:lnTo>
                <a:lnTo>
                  <a:pt x="400" y="151"/>
                </a:lnTo>
                <a:lnTo>
                  <a:pt x="356" y="177"/>
                </a:lnTo>
                <a:lnTo>
                  <a:pt x="314" y="206"/>
                </a:lnTo>
                <a:lnTo>
                  <a:pt x="272" y="236"/>
                </a:lnTo>
                <a:lnTo>
                  <a:pt x="233" y="268"/>
                </a:lnTo>
                <a:lnTo>
                  <a:pt x="194" y="303"/>
                </a:lnTo>
                <a:lnTo>
                  <a:pt x="157" y="338"/>
                </a:lnTo>
                <a:lnTo>
                  <a:pt x="123" y="376"/>
                </a:lnTo>
                <a:lnTo>
                  <a:pt x="90" y="415"/>
                </a:lnTo>
                <a:lnTo>
                  <a:pt x="58" y="455"/>
                </a:lnTo>
                <a:lnTo>
                  <a:pt x="28" y="497"/>
                </a:lnTo>
                <a:lnTo>
                  <a:pt x="0" y="539"/>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10" name="Line 39">
            <a:extLst>
              <a:ext uri="{FF2B5EF4-FFF2-40B4-BE49-F238E27FC236}">
                <a16:creationId xmlns:a16="http://schemas.microsoft.com/office/drawing/2014/main" id="{CDB66675-6F86-A7F9-5E9A-5445D0950D94}"/>
              </a:ext>
            </a:extLst>
          </p:cNvPr>
          <p:cNvSpPr>
            <a:spLocks noChangeShapeType="1"/>
          </p:cNvSpPr>
          <p:nvPr/>
        </p:nvSpPr>
        <p:spPr bwMode="auto">
          <a:xfrm flipV="1">
            <a:off x="3784998" y="2139554"/>
            <a:ext cx="2139553" cy="197644"/>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11" name="Freeform 40">
            <a:extLst>
              <a:ext uri="{FF2B5EF4-FFF2-40B4-BE49-F238E27FC236}">
                <a16:creationId xmlns:a16="http://schemas.microsoft.com/office/drawing/2014/main" id="{CC037C84-4730-1755-2069-859DC9F58A51}"/>
              </a:ext>
            </a:extLst>
          </p:cNvPr>
          <p:cNvSpPr>
            <a:spLocks/>
          </p:cNvSpPr>
          <p:nvPr/>
        </p:nvSpPr>
        <p:spPr bwMode="auto">
          <a:xfrm>
            <a:off x="3588544" y="2337197"/>
            <a:ext cx="196454" cy="185738"/>
          </a:xfrm>
          <a:custGeom>
            <a:avLst/>
            <a:gdLst>
              <a:gd name="T0" fmla="*/ 82964348 w 827"/>
              <a:gd name="T1" fmla="*/ 0 h 782"/>
              <a:gd name="T2" fmla="*/ 78349552 w 827"/>
              <a:gd name="T3" fmla="*/ 501317 h 782"/>
              <a:gd name="T4" fmla="*/ 73634668 w 827"/>
              <a:gd name="T5" fmla="*/ 1303804 h 782"/>
              <a:gd name="T6" fmla="*/ 69120275 w 827"/>
              <a:gd name="T7" fmla="*/ 2407145 h 782"/>
              <a:gd name="T8" fmla="*/ 64505479 w 827"/>
              <a:gd name="T9" fmla="*/ 3710633 h 782"/>
              <a:gd name="T10" fmla="*/ 59991087 w 827"/>
              <a:gd name="T11" fmla="*/ 5114828 h 782"/>
              <a:gd name="T12" fmla="*/ 55577099 w 827"/>
              <a:gd name="T13" fmla="*/ 6819876 h 782"/>
              <a:gd name="T14" fmla="*/ 51263199 w 827"/>
              <a:gd name="T15" fmla="*/ 8725387 h 782"/>
              <a:gd name="T16" fmla="*/ 47050019 w 827"/>
              <a:gd name="T17" fmla="*/ 10931752 h 782"/>
              <a:gd name="T18" fmla="*/ 42936928 w 827"/>
              <a:gd name="T19" fmla="*/ 13438971 h 782"/>
              <a:gd name="T20" fmla="*/ 38923923 w 827"/>
              <a:gd name="T21" fmla="*/ 15846116 h 782"/>
              <a:gd name="T22" fmla="*/ 35111728 w 827"/>
              <a:gd name="T23" fmla="*/ 18754579 h 782"/>
              <a:gd name="T24" fmla="*/ 31500341 w 827"/>
              <a:gd name="T25" fmla="*/ 21663041 h 782"/>
              <a:gd name="T26" fmla="*/ 27888954 w 827"/>
              <a:gd name="T27" fmla="*/ 24872357 h 782"/>
              <a:gd name="T28" fmla="*/ 24578463 w 827"/>
              <a:gd name="T29" fmla="*/ 28181747 h 782"/>
              <a:gd name="T30" fmla="*/ 21368060 w 827"/>
              <a:gd name="T31" fmla="*/ 31691916 h 782"/>
              <a:gd name="T32" fmla="*/ 18358465 w 827"/>
              <a:gd name="T33" fmla="*/ 35302476 h 782"/>
              <a:gd name="T34" fmla="*/ 15549679 w 827"/>
              <a:gd name="T35" fmla="*/ 39113499 h 782"/>
              <a:gd name="T36" fmla="*/ 12941384 w 827"/>
              <a:gd name="T37" fmla="*/ 43225692 h 782"/>
              <a:gd name="T38" fmla="*/ 10533582 w 827"/>
              <a:gd name="T39" fmla="*/ 47237179 h 782"/>
              <a:gd name="T40" fmla="*/ 8426992 w 827"/>
              <a:gd name="T41" fmla="*/ 51449446 h 782"/>
              <a:gd name="T42" fmla="*/ 6420490 w 827"/>
              <a:gd name="T43" fmla="*/ 55762103 h 782"/>
              <a:gd name="T44" fmla="*/ 4614796 w 827"/>
              <a:gd name="T45" fmla="*/ 60174833 h 782"/>
              <a:gd name="T46" fmla="*/ 3109999 w 827"/>
              <a:gd name="T47" fmla="*/ 64687953 h 782"/>
              <a:gd name="T48" fmla="*/ 1906098 w 827"/>
              <a:gd name="T49" fmla="*/ 69201074 h 782"/>
              <a:gd name="T50" fmla="*/ 802601 w 827"/>
              <a:gd name="T51" fmla="*/ 73814268 h 782"/>
              <a:gd name="T52" fmla="*/ 0 w 827"/>
              <a:gd name="T53" fmla="*/ 78427778 h 7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27" h="782">
                <a:moveTo>
                  <a:pt x="827" y="0"/>
                </a:moveTo>
                <a:lnTo>
                  <a:pt x="781" y="5"/>
                </a:lnTo>
                <a:lnTo>
                  <a:pt x="734" y="13"/>
                </a:lnTo>
                <a:lnTo>
                  <a:pt x="689" y="24"/>
                </a:lnTo>
                <a:lnTo>
                  <a:pt x="643" y="37"/>
                </a:lnTo>
                <a:lnTo>
                  <a:pt x="598" y="51"/>
                </a:lnTo>
                <a:lnTo>
                  <a:pt x="554" y="68"/>
                </a:lnTo>
                <a:lnTo>
                  <a:pt x="511" y="87"/>
                </a:lnTo>
                <a:lnTo>
                  <a:pt x="469" y="109"/>
                </a:lnTo>
                <a:lnTo>
                  <a:pt x="428" y="134"/>
                </a:lnTo>
                <a:lnTo>
                  <a:pt x="388" y="158"/>
                </a:lnTo>
                <a:lnTo>
                  <a:pt x="350" y="187"/>
                </a:lnTo>
                <a:lnTo>
                  <a:pt x="314" y="216"/>
                </a:lnTo>
                <a:lnTo>
                  <a:pt x="278" y="248"/>
                </a:lnTo>
                <a:lnTo>
                  <a:pt x="245" y="281"/>
                </a:lnTo>
                <a:lnTo>
                  <a:pt x="213" y="316"/>
                </a:lnTo>
                <a:lnTo>
                  <a:pt x="183" y="352"/>
                </a:lnTo>
                <a:lnTo>
                  <a:pt x="155" y="390"/>
                </a:lnTo>
                <a:lnTo>
                  <a:pt x="129" y="431"/>
                </a:lnTo>
                <a:lnTo>
                  <a:pt x="105" y="471"/>
                </a:lnTo>
                <a:lnTo>
                  <a:pt x="84" y="513"/>
                </a:lnTo>
                <a:lnTo>
                  <a:pt x="64" y="556"/>
                </a:lnTo>
                <a:lnTo>
                  <a:pt x="46" y="600"/>
                </a:lnTo>
                <a:lnTo>
                  <a:pt x="31" y="645"/>
                </a:lnTo>
                <a:lnTo>
                  <a:pt x="19" y="690"/>
                </a:lnTo>
                <a:lnTo>
                  <a:pt x="8" y="736"/>
                </a:lnTo>
                <a:lnTo>
                  <a:pt x="0" y="782"/>
                </a:lnTo>
              </a:path>
            </a:pathLst>
          </a:custGeom>
          <a:noFill/>
          <a:ln w="2857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12" name="Freeform 41">
            <a:extLst>
              <a:ext uri="{FF2B5EF4-FFF2-40B4-BE49-F238E27FC236}">
                <a16:creationId xmlns:a16="http://schemas.microsoft.com/office/drawing/2014/main" id="{41416825-1646-CEA2-C5D4-C639124D45CC}"/>
              </a:ext>
            </a:extLst>
          </p:cNvPr>
          <p:cNvSpPr>
            <a:spLocks/>
          </p:cNvSpPr>
          <p:nvPr/>
        </p:nvSpPr>
        <p:spPr bwMode="auto">
          <a:xfrm>
            <a:off x="3526632" y="2900363"/>
            <a:ext cx="150019" cy="78581"/>
          </a:xfrm>
          <a:custGeom>
            <a:avLst/>
            <a:gdLst>
              <a:gd name="T0" fmla="*/ 99855 w 633"/>
              <a:gd name="T1" fmla="*/ 12802553 h 330"/>
              <a:gd name="T2" fmla="*/ 399418 w 633"/>
              <a:gd name="T3" fmla="*/ 10483850 h 330"/>
              <a:gd name="T4" fmla="*/ 998545 w 633"/>
              <a:gd name="T5" fmla="*/ 8266113 h 330"/>
              <a:gd name="T6" fmla="*/ 1697527 w 633"/>
              <a:gd name="T7" fmla="*/ 6249988 h 330"/>
              <a:gd name="T8" fmla="*/ 2696072 w 633"/>
              <a:gd name="T9" fmla="*/ 4536440 h 330"/>
              <a:gd name="T10" fmla="*/ 3894326 w 633"/>
              <a:gd name="T11" fmla="*/ 2923540 h 330"/>
              <a:gd name="T12" fmla="*/ 5192434 w 633"/>
              <a:gd name="T13" fmla="*/ 1512253 h 330"/>
              <a:gd name="T14" fmla="*/ 6690252 w 633"/>
              <a:gd name="T15" fmla="*/ 604838 h 330"/>
              <a:gd name="T16" fmla="*/ 8387778 w 633"/>
              <a:gd name="T17" fmla="*/ 0 h 330"/>
              <a:gd name="T18" fmla="*/ 10584261 w 633"/>
              <a:gd name="T19" fmla="*/ 302578 h 330"/>
              <a:gd name="T20" fmla="*/ 12681206 w 633"/>
              <a:gd name="T21" fmla="*/ 1411288 h 330"/>
              <a:gd name="T22" fmla="*/ 14678296 w 633"/>
              <a:gd name="T23" fmla="*/ 2923540 h 330"/>
              <a:gd name="T24" fmla="*/ 16375822 w 633"/>
              <a:gd name="T25" fmla="*/ 4738053 h 330"/>
              <a:gd name="T26" fmla="*/ 17773785 w 633"/>
              <a:gd name="T27" fmla="*/ 6754178 h 330"/>
              <a:gd name="T28" fmla="*/ 18872185 w 633"/>
              <a:gd name="T29" fmla="*/ 8770303 h 330"/>
              <a:gd name="T30" fmla="*/ 20170293 w 633"/>
              <a:gd name="T31" fmla="*/ 12399328 h 330"/>
              <a:gd name="T32" fmla="*/ 21568257 w 633"/>
              <a:gd name="T33" fmla="*/ 17540288 h 330"/>
              <a:gd name="T34" fmla="*/ 22966220 w 633"/>
              <a:gd name="T35" fmla="*/ 22378988 h 330"/>
              <a:gd name="T36" fmla="*/ 24264328 w 633"/>
              <a:gd name="T37" fmla="*/ 25705753 h 330"/>
              <a:gd name="T38" fmla="*/ 25362728 w 633"/>
              <a:gd name="T39" fmla="*/ 27520265 h 330"/>
              <a:gd name="T40" fmla="*/ 26660836 w 633"/>
              <a:gd name="T41" fmla="*/ 29233813 h 330"/>
              <a:gd name="T42" fmla="*/ 28158654 w 633"/>
              <a:gd name="T43" fmla="*/ 30746065 h 330"/>
              <a:gd name="T44" fmla="*/ 29956035 w 633"/>
              <a:gd name="T45" fmla="*/ 31955740 h 330"/>
              <a:gd name="T46" fmla="*/ 32052663 w 633"/>
              <a:gd name="T47" fmla="*/ 32862838 h 330"/>
              <a:gd name="T48" fmla="*/ 34149608 w 633"/>
              <a:gd name="T49" fmla="*/ 33266063 h 330"/>
              <a:gd name="T50" fmla="*/ 36046843 w 633"/>
              <a:gd name="T51" fmla="*/ 32862838 h 330"/>
              <a:gd name="T52" fmla="*/ 37544661 w 633"/>
              <a:gd name="T53" fmla="*/ 31955740 h 330"/>
              <a:gd name="T54" fmla="*/ 38842769 w 633"/>
              <a:gd name="T55" fmla="*/ 30746065 h 330"/>
              <a:gd name="T56" fmla="*/ 40140878 w 633"/>
              <a:gd name="T57" fmla="*/ 29233813 h 330"/>
              <a:gd name="T58" fmla="*/ 42337677 w 633"/>
              <a:gd name="T59" fmla="*/ 26814463 h 330"/>
              <a:gd name="T60" fmla="*/ 44834040 w 633"/>
              <a:gd name="T61" fmla="*/ 24496078 h 330"/>
              <a:gd name="T62" fmla="*/ 47030839 w 633"/>
              <a:gd name="T63" fmla="*/ 22479953 h 330"/>
              <a:gd name="T64" fmla="*/ 48428802 w 633"/>
              <a:gd name="T65" fmla="*/ 21169313 h 330"/>
              <a:gd name="T66" fmla="*/ 50625601 w 633"/>
              <a:gd name="T67" fmla="*/ 19657378 h 330"/>
              <a:gd name="T68" fmla="*/ 53421211 w 633"/>
              <a:gd name="T69" fmla="*/ 17943513 h 330"/>
              <a:gd name="T70" fmla="*/ 55618010 w 633"/>
              <a:gd name="T71" fmla="*/ 16733838 h 330"/>
              <a:gd name="T72" fmla="*/ 58014518 w 633"/>
              <a:gd name="T73" fmla="*/ 15927388 h 330"/>
              <a:gd name="T74" fmla="*/ 60011608 w 633"/>
              <a:gd name="T75" fmla="*/ 15423515 h 330"/>
              <a:gd name="T76" fmla="*/ 62108552 w 633"/>
              <a:gd name="T77" fmla="*/ 15322550 h 3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33" h="330">
                <a:moveTo>
                  <a:pt x="0" y="140"/>
                </a:moveTo>
                <a:lnTo>
                  <a:pt x="1" y="127"/>
                </a:lnTo>
                <a:lnTo>
                  <a:pt x="3" y="116"/>
                </a:lnTo>
                <a:lnTo>
                  <a:pt x="4" y="104"/>
                </a:lnTo>
                <a:lnTo>
                  <a:pt x="7" y="93"/>
                </a:lnTo>
                <a:lnTo>
                  <a:pt x="10" y="82"/>
                </a:lnTo>
                <a:lnTo>
                  <a:pt x="14" y="72"/>
                </a:lnTo>
                <a:lnTo>
                  <a:pt x="17" y="62"/>
                </a:lnTo>
                <a:lnTo>
                  <a:pt x="22" y="53"/>
                </a:lnTo>
                <a:lnTo>
                  <a:pt x="27" y="45"/>
                </a:lnTo>
                <a:lnTo>
                  <a:pt x="33" y="36"/>
                </a:lnTo>
                <a:lnTo>
                  <a:pt x="39" y="29"/>
                </a:lnTo>
                <a:lnTo>
                  <a:pt x="45" y="22"/>
                </a:lnTo>
                <a:lnTo>
                  <a:pt x="52" y="15"/>
                </a:lnTo>
                <a:lnTo>
                  <a:pt x="59" y="9"/>
                </a:lnTo>
                <a:lnTo>
                  <a:pt x="67" y="6"/>
                </a:lnTo>
                <a:lnTo>
                  <a:pt x="75" y="2"/>
                </a:lnTo>
                <a:lnTo>
                  <a:pt x="84" y="0"/>
                </a:lnTo>
                <a:lnTo>
                  <a:pt x="94" y="1"/>
                </a:lnTo>
                <a:lnTo>
                  <a:pt x="106" y="3"/>
                </a:lnTo>
                <a:lnTo>
                  <a:pt x="117" y="7"/>
                </a:lnTo>
                <a:lnTo>
                  <a:pt x="127" y="14"/>
                </a:lnTo>
                <a:lnTo>
                  <a:pt x="138" y="21"/>
                </a:lnTo>
                <a:lnTo>
                  <a:pt x="147" y="29"/>
                </a:lnTo>
                <a:lnTo>
                  <a:pt x="157" y="37"/>
                </a:lnTo>
                <a:lnTo>
                  <a:pt x="164" y="47"/>
                </a:lnTo>
                <a:lnTo>
                  <a:pt x="171" y="56"/>
                </a:lnTo>
                <a:lnTo>
                  <a:pt x="178" y="67"/>
                </a:lnTo>
                <a:lnTo>
                  <a:pt x="184" y="77"/>
                </a:lnTo>
                <a:lnTo>
                  <a:pt x="189" y="87"/>
                </a:lnTo>
                <a:lnTo>
                  <a:pt x="194" y="99"/>
                </a:lnTo>
                <a:lnTo>
                  <a:pt x="202" y="123"/>
                </a:lnTo>
                <a:lnTo>
                  <a:pt x="209" y="149"/>
                </a:lnTo>
                <a:lnTo>
                  <a:pt x="216" y="174"/>
                </a:lnTo>
                <a:lnTo>
                  <a:pt x="222" y="198"/>
                </a:lnTo>
                <a:lnTo>
                  <a:pt x="230" y="222"/>
                </a:lnTo>
                <a:lnTo>
                  <a:pt x="239" y="246"/>
                </a:lnTo>
                <a:lnTo>
                  <a:pt x="243" y="255"/>
                </a:lnTo>
                <a:lnTo>
                  <a:pt x="248" y="265"/>
                </a:lnTo>
                <a:lnTo>
                  <a:pt x="254" y="273"/>
                </a:lnTo>
                <a:lnTo>
                  <a:pt x="260" y="281"/>
                </a:lnTo>
                <a:lnTo>
                  <a:pt x="267" y="290"/>
                </a:lnTo>
                <a:lnTo>
                  <a:pt x="274" y="298"/>
                </a:lnTo>
                <a:lnTo>
                  <a:pt x="282" y="305"/>
                </a:lnTo>
                <a:lnTo>
                  <a:pt x="291" y="311"/>
                </a:lnTo>
                <a:lnTo>
                  <a:pt x="300" y="317"/>
                </a:lnTo>
                <a:lnTo>
                  <a:pt x="311" y="323"/>
                </a:lnTo>
                <a:lnTo>
                  <a:pt x="321" y="326"/>
                </a:lnTo>
                <a:lnTo>
                  <a:pt x="332" y="330"/>
                </a:lnTo>
                <a:lnTo>
                  <a:pt x="342" y="330"/>
                </a:lnTo>
                <a:lnTo>
                  <a:pt x="351" y="330"/>
                </a:lnTo>
                <a:lnTo>
                  <a:pt x="361" y="326"/>
                </a:lnTo>
                <a:lnTo>
                  <a:pt x="368" y="323"/>
                </a:lnTo>
                <a:lnTo>
                  <a:pt x="376" y="317"/>
                </a:lnTo>
                <a:lnTo>
                  <a:pt x="382" y="311"/>
                </a:lnTo>
                <a:lnTo>
                  <a:pt x="389" y="305"/>
                </a:lnTo>
                <a:lnTo>
                  <a:pt x="396" y="297"/>
                </a:lnTo>
                <a:lnTo>
                  <a:pt x="402" y="290"/>
                </a:lnTo>
                <a:lnTo>
                  <a:pt x="414" y="278"/>
                </a:lnTo>
                <a:lnTo>
                  <a:pt x="424" y="266"/>
                </a:lnTo>
                <a:lnTo>
                  <a:pt x="437" y="255"/>
                </a:lnTo>
                <a:lnTo>
                  <a:pt x="449" y="243"/>
                </a:lnTo>
                <a:lnTo>
                  <a:pt x="460" y="233"/>
                </a:lnTo>
                <a:lnTo>
                  <a:pt x="471" y="223"/>
                </a:lnTo>
                <a:lnTo>
                  <a:pt x="478" y="216"/>
                </a:lnTo>
                <a:lnTo>
                  <a:pt x="485" y="210"/>
                </a:lnTo>
                <a:lnTo>
                  <a:pt x="492" y="206"/>
                </a:lnTo>
                <a:lnTo>
                  <a:pt x="507" y="195"/>
                </a:lnTo>
                <a:lnTo>
                  <a:pt x="522" y="185"/>
                </a:lnTo>
                <a:lnTo>
                  <a:pt x="535" y="178"/>
                </a:lnTo>
                <a:lnTo>
                  <a:pt x="546" y="171"/>
                </a:lnTo>
                <a:lnTo>
                  <a:pt x="557" y="166"/>
                </a:lnTo>
                <a:lnTo>
                  <a:pt x="570" y="162"/>
                </a:lnTo>
                <a:lnTo>
                  <a:pt x="581" y="158"/>
                </a:lnTo>
                <a:lnTo>
                  <a:pt x="591" y="156"/>
                </a:lnTo>
                <a:lnTo>
                  <a:pt x="601" y="153"/>
                </a:lnTo>
                <a:lnTo>
                  <a:pt x="611" y="152"/>
                </a:lnTo>
                <a:lnTo>
                  <a:pt x="622" y="152"/>
                </a:lnTo>
                <a:lnTo>
                  <a:pt x="633" y="152"/>
                </a:lnTo>
              </a:path>
            </a:pathLst>
          </a:custGeom>
          <a:noFill/>
          <a:ln w="285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13" name="Freeform 42">
            <a:extLst>
              <a:ext uri="{FF2B5EF4-FFF2-40B4-BE49-F238E27FC236}">
                <a16:creationId xmlns:a16="http://schemas.microsoft.com/office/drawing/2014/main" id="{8E373890-C1F9-7FA7-9DB2-FD4F36EC6067}"/>
              </a:ext>
            </a:extLst>
          </p:cNvPr>
          <p:cNvSpPr>
            <a:spLocks/>
          </p:cNvSpPr>
          <p:nvPr/>
        </p:nvSpPr>
        <p:spPr bwMode="auto">
          <a:xfrm>
            <a:off x="3479007" y="3215879"/>
            <a:ext cx="150019" cy="78581"/>
          </a:xfrm>
          <a:custGeom>
            <a:avLst/>
            <a:gdLst>
              <a:gd name="T0" fmla="*/ 199709 w 633"/>
              <a:gd name="T1" fmla="*/ 12903200 h 330"/>
              <a:gd name="T2" fmla="*/ 499273 w 633"/>
              <a:gd name="T3" fmla="*/ 10483850 h 330"/>
              <a:gd name="T4" fmla="*/ 998545 w 633"/>
              <a:gd name="T5" fmla="*/ 8367078 h 330"/>
              <a:gd name="T6" fmla="*/ 1697527 w 633"/>
              <a:gd name="T7" fmla="*/ 6350953 h 330"/>
              <a:gd name="T8" fmla="*/ 2795926 w 633"/>
              <a:gd name="T9" fmla="*/ 4536440 h 330"/>
              <a:gd name="T10" fmla="*/ 3894326 w 633"/>
              <a:gd name="T11" fmla="*/ 3024188 h 330"/>
              <a:gd name="T12" fmla="*/ 5192434 w 633"/>
              <a:gd name="T13" fmla="*/ 1512253 h 330"/>
              <a:gd name="T14" fmla="*/ 6690252 w 633"/>
              <a:gd name="T15" fmla="*/ 604838 h 330"/>
              <a:gd name="T16" fmla="*/ 8387778 w 633"/>
              <a:gd name="T17" fmla="*/ 0 h 330"/>
              <a:gd name="T18" fmla="*/ 10584261 w 633"/>
              <a:gd name="T19" fmla="*/ 403225 h 330"/>
              <a:gd name="T20" fmla="*/ 12681206 w 633"/>
              <a:gd name="T21" fmla="*/ 1411288 h 330"/>
              <a:gd name="T22" fmla="*/ 14678296 w 633"/>
              <a:gd name="T23" fmla="*/ 3024188 h 330"/>
              <a:gd name="T24" fmla="*/ 16375822 w 633"/>
              <a:gd name="T25" fmla="*/ 4738053 h 330"/>
              <a:gd name="T26" fmla="*/ 17773785 w 633"/>
              <a:gd name="T27" fmla="*/ 6754178 h 330"/>
              <a:gd name="T28" fmla="*/ 18872185 w 633"/>
              <a:gd name="T29" fmla="*/ 8870950 h 330"/>
              <a:gd name="T30" fmla="*/ 20170293 w 633"/>
              <a:gd name="T31" fmla="*/ 12399328 h 330"/>
              <a:gd name="T32" fmla="*/ 21568257 w 633"/>
              <a:gd name="T33" fmla="*/ 17540288 h 330"/>
              <a:gd name="T34" fmla="*/ 22966220 w 633"/>
              <a:gd name="T35" fmla="*/ 22479953 h 330"/>
              <a:gd name="T36" fmla="*/ 24264328 w 633"/>
              <a:gd name="T37" fmla="*/ 25806400 h 330"/>
              <a:gd name="T38" fmla="*/ 25362728 w 633"/>
              <a:gd name="T39" fmla="*/ 27520265 h 330"/>
              <a:gd name="T40" fmla="*/ 26660836 w 633"/>
              <a:gd name="T41" fmla="*/ 29233813 h 330"/>
              <a:gd name="T42" fmla="*/ 28158654 w 633"/>
              <a:gd name="T43" fmla="*/ 30746065 h 330"/>
              <a:gd name="T44" fmla="*/ 30055889 w 633"/>
              <a:gd name="T45" fmla="*/ 31955740 h 330"/>
              <a:gd name="T46" fmla="*/ 32052663 w 633"/>
              <a:gd name="T47" fmla="*/ 32963803 h 330"/>
              <a:gd name="T48" fmla="*/ 34149608 w 633"/>
              <a:gd name="T49" fmla="*/ 33266063 h 330"/>
              <a:gd name="T50" fmla="*/ 36046843 w 633"/>
              <a:gd name="T51" fmla="*/ 32963803 h 330"/>
              <a:gd name="T52" fmla="*/ 37544661 w 633"/>
              <a:gd name="T53" fmla="*/ 31955740 h 330"/>
              <a:gd name="T54" fmla="*/ 38842769 w 633"/>
              <a:gd name="T55" fmla="*/ 30746065 h 330"/>
              <a:gd name="T56" fmla="*/ 40240732 w 633"/>
              <a:gd name="T57" fmla="*/ 29233813 h 330"/>
              <a:gd name="T58" fmla="*/ 42537386 w 633"/>
              <a:gd name="T59" fmla="*/ 26814463 h 330"/>
              <a:gd name="T60" fmla="*/ 44933894 w 633"/>
              <a:gd name="T61" fmla="*/ 24596725 h 330"/>
              <a:gd name="T62" fmla="*/ 47030839 w 633"/>
              <a:gd name="T63" fmla="*/ 22479953 h 330"/>
              <a:gd name="T64" fmla="*/ 48428802 w 633"/>
              <a:gd name="T65" fmla="*/ 21270278 h 330"/>
              <a:gd name="T66" fmla="*/ 50625601 w 633"/>
              <a:gd name="T67" fmla="*/ 19657378 h 330"/>
              <a:gd name="T68" fmla="*/ 53421211 w 633"/>
              <a:gd name="T69" fmla="*/ 18044478 h 330"/>
              <a:gd name="T70" fmla="*/ 55618010 w 633"/>
              <a:gd name="T71" fmla="*/ 16834803 h 330"/>
              <a:gd name="T72" fmla="*/ 58014518 w 633"/>
              <a:gd name="T73" fmla="*/ 16028353 h 330"/>
              <a:gd name="T74" fmla="*/ 60011608 w 633"/>
              <a:gd name="T75" fmla="*/ 15524163 h 330"/>
              <a:gd name="T76" fmla="*/ 62108552 w 633"/>
              <a:gd name="T77" fmla="*/ 15423515 h 3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33" h="330">
                <a:moveTo>
                  <a:pt x="0" y="141"/>
                </a:moveTo>
                <a:lnTo>
                  <a:pt x="2" y="128"/>
                </a:lnTo>
                <a:lnTo>
                  <a:pt x="3" y="116"/>
                </a:lnTo>
                <a:lnTo>
                  <a:pt x="5" y="104"/>
                </a:lnTo>
                <a:lnTo>
                  <a:pt x="8" y="94"/>
                </a:lnTo>
                <a:lnTo>
                  <a:pt x="10" y="83"/>
                </a:lnTo>
                <a:lnTo>
                  <a:pt x="14" y="72"/>
                </a:lnTo>
                <a:lnTo>
                  <a:pt x="17" y="63"/>
                </a:lnTo>
                <a:lnTo>
                  <a:pt x="23" y="52"/>
                </a:lnTo>
                <a:lnTo>
                  <a:pt x="28" y="45"/>
                </a:lnTo>
                <a:lnTo>
                  <a:pt x="33" y="37"/>
                </a:lnTo>
                <a:lnTo>
                  <a:pt x="39" y="30"/>
                </a:lnTo>
                <a:lnTo>
                  <a:pt x="44" y="23"/>
                </a:lnTo>
                <a:lnTo>
                  <a:pt x="52" y="15"/>
                </a:lnTo>
                <a:lnTo>
                  <a:pt x="60" y="9"/>
                </a:lnTo>
                <a:lnTo>
                  <a:pt x="67" y="6"/>
                </a:lnTo>
                <a:lnTo>
                  <a:pt x="75" y="2"/>
                </a:lnTo>
                <a:lnTo>
                  <a:pt x="84" y="0"/>
                </a:lnTo>
                <a:lnTo>
                  <a:pt x="94" y="1"/>
                </a:lnTo>
                <a:lnTo>
                  <a:pt x="106" y="4"/>
                </a:lnTo>
                <a:lnTo>
                  <a:pt x="117" y="7"/>
                </a:lnTo>
                <a:lnTo>
                  <a:pt x="127" y="14"/>
                </a:lnTo>
                <a:lnTo>
                  <a:pt x="138" y="21"/>
                </a:lnTo>
                <a:lnTo>
                  <a:pt x="147" y="30"/>
                </a:lnTo>
                <a:lnTo>
                  <a:pt x="157" y="38"/>
                </a:lnTo>
                <a:lnTo>
                  <a:pt x="164" y="47"/>
                </a:lnTo>
                <a:lnTo>
                  <a:pt x="172" y="57"/>
                </a:lnTo>
                <a:lnTo>
                  <a:pt x="178" y="67"/>
                </a:lnTo>
                <a:lnTo>
                  <a:pt x="184" y="77"/>
                </a:lnTo>
                <a:lnTo>
                  <a:pt x="189" y="88"/>
                </a:lnTo>
                <a:lnTo>
                  <a:pt x="194" y="99"/>
                </a:lnTo>
                <a:lnTo>
                  <a:pt x="202" y="123"/>
                </a:lnTo>
                <a:lnTo>
                  <a:pt x="209" y="149"/>
                </a:lnTo>
                <a:lnTo>
                  <a:pt x="216" y="174"/>
                </a:lnTo>
                <a:lnTo>
                  <a:pt x="223" y="199"/>
                </a:lnTo>
                <a:lnTo>
                  <a:pt x="230" y="223"/>
                </a:lnTo>
                <a:lnTo>
                  <a:pt x="240" y="246"/>
                </a:lnTo>
                <a:lnTo>
                  <a:pt x="243" y="256"/>
                </a:lnTo>
                <a:lnTo>
                  <a:pt x="249" y="265"/>
                </a:lnTo>
                <a:lnTo>
                  <a:pt x="254" y="273"/>
                </a:lnTo>
                <a:lnTo>
                  <a:pt x="260" y="282"/>
                </a:lnTo>
                <a:lnTo>
                  <a:pt x="267" y="290"/>
                </a:lnTo>
                <a:lnTo>
                  <a:pt x="274" y="298"/>
                </a:lnTo>
                <a:lnTo>
                  <a:pt x="282" y="305"/>
                </a:lnTo>
                <a:lnTo>
                  <a:pt x="291" y="311"/>
                </a:lnTo>
                <a:lnTo>
                  <a:pt x="301" y="317"/>
                </a:lnTo>
                <a:lnTo>
                  <a:pt x="311" y="323"/>
                </a:lnTo>
                <a:lnTo>
                  <a:pt x="321" y="327"/>
                </a:lnTo>
                <a:lnTo>
                  <a:pt x="332" y="330"/>
                </a:lnTo>
                <a:lnTo>
                  <a:pt x="342" y="330"/>
                </a:lnTo>
                <a:lnTo>
                  <a:pt x="352" y="330"/>
                </a:lnTo>
                <a:lnTo>
                  <a:pt x="361" y="327"/>
                </a:lnTo>
                <a:lnTo>
                  <a:pt x="369" y="323"/>
                </a:lnTo>
                <a:lnTo>
                  <a:pt x="376" y="317"/>
                </a:lnTo>
                <a:lnTo>
                  <a:pt x="383" y="311"/>
                </a:lnTo>
                <a:lnTo>
                  <a:pt x="389" y="305"/>
                </a:lnTo>
                <a:lnTo>
                  <a:pt x="396" y="297"/>
                </a:lnTo>
                <a:lnTo>
                  <a:pt x="403" y="290"/>
                </a:lnTo>
                <a:lnTo>
                  <a:pt x="414" y="278"/>
                </a:lnTo>
                <a:lnTo>
                  <a:pt x="426" y="266"/>
                </a:lnTo>
                <a:lnTo>
                  <a:pt x="437" y="256"/>
                </a:lnTo>
                <a:lnTo>
                  <a:pt x="450" y="244"/>
                </a:lnTo>
                <a:lnTo>
                  <a:pt x="460" y="233"/>
                </a:lnTo>
                <a:lnTo>
                  <a:pt x="471" y="223"/>
                </a:lnTo>
                <a:lnTo>
                  <a:pt x="478" y="217"/>
                </a:lnTo>
                <a:lnTo>
                  <a:pt x="485" y="211"/>
                </a:lnTo>
                <a:lnTo>
                  <a:pt x="492" y="206"/>
                </a:lnTo>
                <a:lnTo>
                  <a:pt x="507" y="195"/>
                </a:lnTo>
                <a:lnTo>
                  <a:pt x="521" y="186"/>
                </a:lnTo>
                <a:lnTo>
                  <a:pt x="535" y="179"/>
                </a:lnTo>
                <a:lnTo>
                  <a:pt x="546" y="172"/>
                </a:lnTo>
                <a:lnTo>
                  <a:pt x="557" y="167"/>
                </a:lnTo>
                <a:lnTo>
                  <a:pt x="570" y="162"/>
                </a:lnTo>
                <a:lnTo>
                  <a:pt x="581" y="159"/>
                </a:lnTo>
                <a:lnTo>
                  <a:pt x="591" y="156"/>
                </a:lnTo>
                <a:lnTo>
                  <a:pt x="601" y="154"/>
                </a:lnTo>
                <a:lnTo>
                  <a:pt x="613" y="153"/>
                </a:lnTo>
                <a:lnTo>
                  <a:pt x="622" y="153"/>
                </a:lnTo>
                <a:lnTo>
                  <a:pt x="633" y="153"/>
                </a:lnTo>
              </a:path>
            </a:pathLst>
          </a:cu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14" name="Line 43">
            <a:extLst>
              <a:ext uri="{FF2B5EF4-FFF2-40B4-BE49-F238E27FC236}">
                <a16:creationId xmlns:a16="http://schemas.microsoft.com/office/drawing/2014/main" id="{F7D310B0-A595-2BAB-1755-ACBE5D758F18}"/>
              </a:ext>
            </a:extLst>
          </p:cNvPr>
          <p:cNvSpPr>
            <a:spLocks noChangeShapeType="1"/>
          </p:cNvSpPr>
          <p:nvPr/>
        </p:nvSpPr>
        <p:spPr bwMode="auto">
          <a:xfrm>
            <a:off x="3676650" y="2936081"/>
            <a:ext cx="1500188" cy="119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15" name="Line 44">
            <a:extLst>
              <a:ext uri="{FF2B5EF4-FFF2-40B4-BE49-F238E27FC236}">
                <a16:creationId xmlns:a16="http://schemas.microsoft.com/office/drawing/2014/main" id="{37CFE6F1-A7CE-9275-9E55-A1987F78F315}"/>
              </a:ext>
            </a:extLst>
          </p:cNvPr>
          <p:cNvSpPr>
            <a:spLocks noChangeShapeType="1"/>
          </p:cNvSpPr>
          <p:nvPr/>
        </p:nvSpPr>
        <p:spPr bwMode="auto">
          <a:xfrm>
            <a:off x="3629025" y="3252788"/>
            <a:ext cx="966788" cy="119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16" name="Line 45">
            <a:extLst>
              <a:ext uri="{FF2B5EF4-FFF2-40B4-BE49-F238E27FC236}">
                <a16:creationId xmlns:a16="http://schemas.microsoft.com/office/drawing/2014/main" id="{12B39696-C6F1-A698-3AE0-9633D22BBF96}"/>
              </a:ext>
            </a:extLst>
          </p:cNvPr>
          <p:cNvSpPr>
            <a:spLocks noChangeShapeType="1"/>
          </p:cNvSpPr>
          <p:nvPr/>
        </p:nvSpPr>
        <p:spPr bwMode="auto">
          <a:xfrm flipV="1">
            <a:off x="5176837" y="2867026"/>
            <a:ext cx="747713" cy="6905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17" name="Line 46">
            <a:extLst>
              <a:ext uri="{FF2B5EF4-FFF2-40B4-BE49-F238E27FC236}">
                <a16:creationId xmlns:a16="http://schemas.microsoft.com/office/drawing/2014/main" id="{FB988511-D173-6F40-BF13-EF3F569C1040}"/>
              </a:ext>
            </a:extLst>
          </p:cNvPr>
          <p:cNvSpPr>
            <a:spLocks noChangeShapeType="1"/>
          </p:cNvSpPr>
          <p:nvPr/>
        </p:nvSpPr>
        <p:spPr bwMode="auto">
          <a:xfrm flipH="1">
            <a:off x="3361135" y="3231357"/>
            <a:ext cx="121444" cy="81319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18" name="Line 47">
            <a:extLst>
              <a:ext uri="{FF2B5EF4-FFF2-40B4-BE49-F238E27FC236}">
                <a16:creationId xmlns:a16="http://schemas.microsoft.com/office/drawing/2014/main" id="{B9B43FCF-2517-CD13-B008-96A547DF5E14}"/>
              </a:ext>
            </a:extLst>
          </p:cNvPr>
          <p:cNvSpPr>
            <a:spLocks noChangeShapeType="1"/>
          </p:cNvSpPr>
          <p:nvPr/>
        </p:nvSpPr>
        <p:spPr bwMode="auto">
          <a:xfrm flipV="1">
            <a:off x="3482579" y="2918222"/>
            <a:ext cx="46434" cy="31313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19" name="Line 48">
            <a:extLst>
              <a:ext uri="{FF2B5EF4-FFF2-40B4-BE49-F238E27FC236}">
                <a16:creationId xmlns:a16="http://schemas.microsoft.com/office/drawing/2014/main" id="{4B03AA7D-7359-9964-49D6-CCC24E58E726}"/>
              </a:ext>
            </a:extLst>
          </p:cNvPr>
          <p:cNvSpPr>
            <a:spLocks noChangeShapeType="1"/>
          </p:cNvSpPr>
          <p:nvPr/>
        </p:nvSpPr>
        <p:spPr bwMode="auto">
          <a:xfrm flipV="1">
            <a:off x="3526631" y="2522935"/>
            <a:ext cx="61913" cy="41076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20" name="Line 49">
            <a:extLst>
              <a:ext uri="{FF2B5EF4-FFF2-40B4-BE49-F238E27FC236}">
                <a16:creationId xmlns:a16="http://schemas.microsoft.com/office/drawing/2014/main" id="{4FD9EA3A-09DC-A6DE-B284-5B1DB11600D2}"/>
              </a:ext>
            </a:extLst>
          </p:cNvPr>
          <p:cNvSpPr>
            <a:spLocks noChangeShapeType="1"/>
          </p:cNvSpPr>
          <p:nvPr/>
        </p:nvSpPr>
        <p:spPr bwMode="auto">
          <a:xfrm>
            <a:off x="3482579" y="3231357"/>
            <a:ext cx="1190" cy="58816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21" name="Line 50">
            <a:extLst>
              <a:ext uri="{FF2B5EF4-FFF2-40B4-BE49-F238E27FC236}">
                <a16:creationId xmlns:a16="http://schemas.microsoft.com/office/drawing/2014/main" id="{02DCAC99-D74F-A4CD-FE9B-476F8EC9B11B}"/>
              </a:ext>
            </a:extLst>
          </p:cNvPr>
          <p:cNvSpPr>
            <a:spLocks noChangeShapeType="1"/>
          </p:cNvSpPr>
          <p:nvPr/>
        </p:nvSpPr>
        <p:spPr bwMode="auto">
          <a:xfrm>
            <a:off x="5924550" y="3045619"/>
            <a:ext cx="1191" cy="77390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22" name="Line 51">
            <a:extLst>
              <a:ext uri="{FF2B5EF4-FFF2-40B4-BE49-F238E27FC236}">
                <a16:creationId xmlns:a16="http://schemas.microsoft.com/office/drawing/2014/main" id="{765FCCBC-B6F3-3032-01DC-ACAE71054C99}"/>
              </a:ext>
            </a:extLst>
          </p:cNvPr>
          <p:cNvSpPr>
            <a:spLocks noChangeShapeType="1"/>
          </p:cNvSpPr>
          <p:nvPr/>
        </p:nvSpPr>
        <p:spPr bwMode="auto">
          <a:xfrm>
            <a:off x="3361135" y="3776663"/>
            <a:ext cx="2563415" cy="119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23" name="Line 52">
            <a:extLst>
              <a:ext uri="{FF2B5EF4-FFF2-40B4-BE49-F238E27FC236}">
                <a16:creationId xmlns:a16="http://schemas.microsoft.com/office/drawing/2014/main" id="{92B84111-92A9-8223-BEBE-C6DB321DA1DA}"/>
              </a:ext>
            </a:extLst>
          </p:cNvPr>
          <p:cNvSpPr>
            <a:spLocks noChangeShapeType="1"/>
          </p:cNvSpPr>
          <p:nvPr/>
        </p:nvSpPr>
        <p:spPr bwMode="auto">
          <a:xfrm flipH="1">
            <a:off x="3182541" y="3776663"/>
            <a:ext cx="219075" cy="119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24" name="Line 53">
            <a:extLst>
              <a:ext uri="{FF2B5EF4-FFF2-40B4-BE49-F238E27FC236}">
                <a16:creationId xmlns:a16="http://schemas.microsoft.com/office/drawing/2014/main" id="{5161D727-A8A9-0821-C35C-990B7DF2E3B1}"/>
              </a:ext>
            </a:extLst>
          </p:cNvPr>
          <p:cNvSpPr>
            <a:spLocks noChangeShapeType="1"/>
          </p:cNvSpPr>
          <p:nvPr/>
        </p:nvSpPr>
        <p:spPr bwMode="auto">
          <a:xfrm>
            <a:off x="3482578" y="3630217"/>
            <a:ext cx="2441972" cy="119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25" name="Line 54">
            <a:extLst>
              <a:ext uri="{FF2B5EF4-FFF2-40B4-BE49-F238E27FC236}">
                <a16:creationId xmlns:a16="http://schemas.microsoft.com/office/drawing/2014/main" id="{13386F19-3E93-2190-AF09-47233BC7ED21}"/>
              </a:ext>
            </a:extLst>
          </p:cNvPr>
          <p:cNvSpPr>
            <a:spLocks noChangeShapeType="1"/>
          </p:cNvSpPr>
          <p:nvPr/>
        </p:nvSpPr>
        <p:spPr bwMode="auto">
          <a:xfrm flipV="1">
            <a:off x="3482579" y="3765948"/>
            <a:ext cx="120253" cy="1071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26" name="Line 55">
            <a:extLst>
              <a:ext uri="{FF2B5EF4-FFF2-40B4-BE49-F238E27FC236}">
                <a16:creationId xmlns:a16="http://schemas.microsoft.com/office/drawing/2014/main" id="{87116D20-4129-B202-81D2-B24042F1D773}"/>
              </a:ext>
            </a:extLst>
          </p:cNvPr>
          <p:cNvSpPr>
            <a:spLocks noChangeShapeType="1"/>
          </p:cNvSpPr>
          <p:nvPr/>
        </p:nvSpPr>
        <p:spPr bwMode="auto">
          <a:xfrm>
            <a:off x="3482579" y="3776663"/>
            <a:ext cx="120253" cy="95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27" name="Line 56">
            <a:extLst>
              <a:ext uri="{FF2B5EF4-FFF2-40B4-BE49-F238E27FC236}">
                <a16:creationId xmlns:a16="http://schemas.microsoft.com/office/drawing/2014/main" id="{C9D8D09B-5856-DA05-2CD2-3C1C73166436}"/>
              </a:ext>
            </a:extLst>
          </p:cNvPr>
          <p:cNvSpPr>
            <a:spLocks noChangeShapeType="1"/>
          </p:cNvSpPr>
          <p:nvPr/>
        </p:nvSpPr>
        <p:spPr bwMode="auto">
          <a:xfrm flipV="1">
            <a:off x="3482579" y="3765948"/>
            <a:ext cx="120253" cy="1071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28" name="Line 57">
            <a:extLst>
              <a:ext uri="{FF2B5EF4-FFF2-40B4-BE49-F238E27FC236}">
                <a16:creationId xmlns:a16="http://schemas.microsoft.com/office/drawing/2014/main" id="{177F2DC1-24C0-D3B0-D361-84726CDB68E6}"/>
              </a:ext>
            </a:extLst>
          </p:cNvPr>
          <p:cNvSpPr>
            <a:spLocks noChangeShapeType="1"/>
          </p:cNvSpPr>
          <p:nvPr/>
        </p:nvSpPr>
        <p:spPr bwMode="auto">
          <a:xfrm>
            <a:off x="3482579" y="3776663"/>
            <a:ext cx="120253" cy="95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29" name="Line 58">
            <a:extLst>
              <a:ext uri="{FF2B5EF4-FFF2-40B4-BE49-F238E27FC236}">
                <a16:creationId xmlns:a16="http://schemas.microsoft.com/office/drawing/2014/main" id="{F425D5C1-4695-C909-7A78-F9164A916757}"/>
              </a:ext>
            </a:extLst>
          </p:cNvPr>
          <p:cNvSpPr>
            <a:spLocks noChangeShapeType="1"/>
          </p:cNvSpPr>
          <p:nvPr/>
        </p:nvSpPr>
        <p:spPr bwMode="auto">
          <a:xfrm flipH="1" flipV="1">
            <a:off x="3223023" y="3765948"/>
            <a:ext cx="120253" cy="1071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30" name="Line 59">
            <a:extLst>
              <a:ext uri="{FF2B5EF4-FFF2-40B4-BE49-F238E27FC236}">
                <a16:creationId xmlns:a16="http://schemas.microsoft.com/office/drawing/2014/main" id="{A6D8ADF2-9340-30FA-88A3-3A640ECF8996}"/>
              </a:ext>
            </a:extLst>
          </p:cNvPr>
          <p:cNvSpPr>
            <a:spLocks noChangeShapeType="1"/>
          </p:cNvSpPr>
          <p:nvPr/>
        </p:nvSpPr>
        <p:spPr bwMode="auto">
          <a:xfrm flipH="1">
            <a:off x="3223023" y="3776663"/>
            <a:ext cx="120253" cy="95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31" name="Line 60">
            <a:extLst>
              <a:ext uri="{FF2B5EF4-FFF2-40B4-BE49-F238E27FC236}">
                <a16:creationId xmlns:a16="http://schemas.microsoft.com/office/drawing/2014/main" id="{6BCF5DD4-AA75-2ABC-7B3D-28C02669D702}"/>
              </a:ext>
            </a:extLst>
          </p:cNvPr>
          <p:cNvSpPr>
            <a:spLocks noChangeShapeType="1"/>
          </p:cNvSpPr>
          <p:nvPr/>
        </p:nvSpPr>
        <p:spPr bwMode="auto">
          <a:xfrm flipH="1" flipV="1">
            <a:off x="3223023" y="3765948"/>
            <a:ext cx="120253" cy="1071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32" name="Line 61">
            <a:extLst>
              <a:ext uri="{FF2B5EF4-FFF2-40B4-BE49-F238E27FC236}">
                <a16:creationId xmlns:a16="http://schemas.microsoft.com/office/drawing/2014/main" id="{4799076A-CBE7-9D97-3214-3E0D527EC5E2}"/>
              </a:ext>
            </a:extLst>
          </p:cNvPr>
          <p:cNvSpPr>
            <a:spLocks noChangeShapeType="1"/>
          </p:cNvSpPr>
          <p:nvPr/>
        </p:nvSpPr>
        <p:spPr bwMode="auto">
          <a:xfrm flipH="1">
            <a:off x="3223023" y="3776663"/>
            <a:ext cx="120253" cy="95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33" name="Line 62">
            <a:extLst>
              <a:ext uri="{FF2B5EF4-FFF2-40B4-BE49-F238E27FC236}">
                <a16:creationId xmlns:a16="http://schemas.microsoft.com/office/drawing/2014/main" id="{2C757109-138E-3E62-284F-67F130F28989}"/>
              </a:ext>
            </a:extLst>
          </p:cNvPr>
          <p:cNvSpPr>
            <a:spLocks noChangeShapeType="1"/>
          </p:cNvSpPr>
          <p:nvPr/>
        </p:nvSpPr>
        <p:spPr bwMode="auto">
          <a:xfrm flipH="1" flipV="1">
            <a:off x="5804298" y="3765947"/>
            <a:ext cx="120253" cy="95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34" name="Line 63">
            <a:extLst>
              <a:ext uri="{FF2B5EF4-FFF2-40B4-BE49-F238E27FC236}">
                <a16:creationId xmlns:a16="http://schemas.microsoft.com/office/drawing/2014/main" id="{7D8FE15B-AC18-2E94-EF59-AEC26C887059}"/>
              </a:ext>
            </a:extLst>
          </p:cNvPr>
          <p:cNvSpPr>
            <a:spLocks noChangeShapeType="1"/>
          </p:cNvSpPr>
          <p:nvPr/>
        </p:nvSpPr>
        <p:spPr bwMode="auto">
          <a:xfrm flipH="1">
            <a:off x="5804298" y="3775473"/>
            <a:ext cx="120253" cy="1071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35" name="Line 64">
            <a:extLst>
              <a:ext uri="{FF2B5EF4-FFF2-40B4-BE49-F238E27FC236}">
                <a16:creationId xmlns:a16="http://schemas.microsoft.com/office/drawing/2014/main" id="{FC1A5E6A-8975-1FD5-CFF0-51E6F5C4A488}"/>
              </a:ext>
            </a:extLst>
          </p:cNvPr>
          <p:cNvSpPr>
            <a:spLocks noChangeShapeType="1"/>
          </p:cNvSpPr>
          <p:nvPr/>
        </p:nvSpPr>
        <p:spPr bwMode="auto">
          <a:xfrm flipH="1" flipV="1">
            <a:off x="5804298" y="3765947"/>
            <a:ext cx="120253" cy="95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36" name="Line 65">
            <a:extLst>
              <a:ext uri="{FF2B5EF4-FFF2-40B4-BE49-F238E27FC236}">
                <a16:creationId xmlns:a16="http://schemas.microsoft.com/office/drawing/2014/main" id="{85A65B31-FD3A-1D8C-1600-13920CC45C85}"/>
              </a:ext>
            </a:extLst>
          </p:cNvPr>
          <p:cNvSpPr>
            <a:spLocks noChangeShapeType="1"/>
          </p:cNvSpPr>
          <p:nvPr/>
        </p:nvSpPr>
        <p:spPr bwMode="auto">
          <a:xfrm flipH="1">
            <a:off x="5804298" y="3775473"/>
            <a:ext cx="120253" cy="1071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37" name="Line 66">
            <a:extLst>
              <a:ext uri="{FF2B5EF4-FFF2-40B4-BE49-F238E27FC236}">
                <a16:creationId xmlns:a16="http://schemas.microsoft.com/office/drawing/2014/main" id="{EB25DFB2-9B18-3319-5F83-FFF648396B14}"/>
              </a:ext>
            </a:extLst>
          </p:cNvPr>
          <p:cNvSpPr>
            <a:spLocks noChangeShapeType="1"/>
          </p:cNvSpPr>
          <p:nvPr/>
        </p:nvSpPr>
        <p:spPr bwMode="auto">
          <a:xfrm flipH="1" flipV="1">
            <a:off x="3248025" y="4225529"/>
            <a:ext cx="120254" cy="1071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38" name="Line 67">
            <a:extLst>
              <a:ext uri="{FF2B5EF4-FFF2-40B4-BE49-F238E27FC236}">
                <a16:creationId xmlns:a16="http://schemas.microsoft.com/office/drawing/2014/main" id="{1B50800A-D337-D0E9-174D-FFD3C2D47B8A}"/>
              </a:ext>
            </a:extLst>
          </p:cNvPr>
          <p:cNvSpPr>
            <a:spLocks noChangeShapeType="1"/>
          </p:cNvSpPr>
          <p:nvPr/>
        </p:nvSpPr>
        <p:spPr bwMode="auto">
          <a:xfrm flipH="1">
            <a:off x="3248025" y="4236244"/>
            <a:ext cx="120254" cy="1071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39" name="Line 68">
            <a:extLst>
              <a:ext uri="{FF2B5EF4-FFF2-40B4-BE49-F238E27FC236}">
                <a16:creationId xmlns:a16="http://schemas.microsoft.com/office/drawing/2014/main" id="{CD2E6EC7-F5C6-2FDE-63C5-6F83A78385F9}"/>
              </a:ext>
            </a:extLst>
          </p:cNvPr>
          <p:cNvSpPr>
            <a:spLocks noChangeShapeType="1"/>
          </p:cNvSpPr>
          <p:nvPr/>
        </p:nvSpPr>
        <p:spPr bwMode="auto">
          <a:xfrm flipH="1" flipV="1">
            <a:off x="3248025" y="4225529"/>
            <a:ext cx="120254" cy="1071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40" name="Line 69">
            <a:extLst>
              <a:ext uri="{FF2B5EF4-FFF2-40B4-BE49-F238E27FC236}">
                <a16:creationId xmlns:a16="http://schemas.microsoft.com/office/drawing/2014/main" id="{700E1014-A478-8A19-0B53-58F6C0792AD5}"/>
              </a:ext>
            </a:extLst>
          </p:cNvPr>
          <p:cNvSpPr>
            <a:spLocks noChangeShapeType="1"/>
          </p:cNvSpPr>
          <p:nvPr/>
        </p:nvSpPr>
        <p:spPr bwMode="auto">
          <a:xfrm flipH="1">
            <a:off x="3248025" y="4236244"/>
            <a:ext cx="120254" cy="1071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41" name="Line 70">
            <a:extLst>
              <a:ext uri="{FF2B5EF4-FFF2-40B4-BE49-F238E27FC236}">
                <a16:creationId xmlns:a16="http://schemas.microsoft.com/office/drawing/2014/main" id="{477B4436-4A4A-4ABF-4496-545B67B7D3DD}"/>
              </a:ext>
            </a:extLst>
          </p:cNvPr>
          <p:cNvSpPr>
            <a:spLocks noChangeShapeType="1"/>
          </p:cNvSpPr>
          <p:nvPr/>
        </p:nvSpPr>
        <p:spPr bwMode="auto">
          <a:xfrm flipH="1" flipV="1">
            <a:off x="4481512" y="3619500"/>
            <a:ext cx="120254" cy="1071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42" name="Line 71">
            <a:extLst>
              <a:ext uri="{FF2B5EF4-FFF2-40B4-BE49-F238E27FC236}">
                <a16:creationId xmlns:a16="http://schemas.microsoft.com/office/drawing/2014/main" id="{7E8E933D-F25E-C6D7-9D22-D0D389232E35}"/>
              </a:ext>
            </a:extLst>
          </p:cNvPr>
          <p:cNvSpPr>
            <a:spLocks noChangeShapeType="1"/>
          </p:cNvSpPr>
          <p:nvPr/>
        </p:nvSpPr>
        <p:spPr bwMode="auto">
          <a:xfrm flipH="1">
            <a:off x="4481512" y="3630217"/>
            <a:ext cx="120254" cy="1071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43" name="Line 72">
            <a:extLst>
              <a:ext uri="{FF2B5EF4-FFF2-40B4-BE49-F238E27FC236}">
                <a16:creationId xmlns:a16="http://schemas.microsoft.com/office/drawing/2014/main" id="{8AFD11FA-DA26-3570-6AD0-3D72B4F401FB}"/>
              </a:ext>
            </a:extLst>
          </p:cNvPr>
          <p:cNvSpPr>
            <a:spLocks noChangeShapeType="1"/>
          </p:cNvSpPr>
          <p:nvPr/>
        </p:nvSpPr>
        <p:spPr bwMode="auto">
          <a:xfrm flipH="1" flipV="1">
            <a:off x="4481512" y="3619500"/>
            <a:ext cx="120254" cy="1071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44" name="Line 73">
            <a:extLst>
              <a:ext uri="{FF2B5EF4-FFF2-40B4-BE49-F238E27FC236}">
                <a16:creationId xmlns:a16="http://schemas.microsoft.com/office/drawing/2014/main" id="{5671AC95-F633-416D-06C6-CDA2E9BCD492}"/>
              </a:ext>
            </a:extLst>
          </p:cNvPr>
          <p:cNvSpPr>
            <a:spLocks noChangeShapeType="1"/>
          </p:cNvSpPr>
          <p:nvPr/>
        </p:nvSpPr>
        <p:spPr bwMode="auto">
          <a:xfrm flipH="1">
            <a:off x="4481512" y="3630217"/>
            <a:ext cx="120254" cy="1071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45" name="Line 74">
            <a:extLst>
              <a:ext uri="{FF2B5EF4-FFF2-40B4-BE49-F238E27FC236}">
                <a16:creationId xmlns:a16="http://schemas.microsoft.com/office/drawing/2014/main" id="{19F07DC6-F27B-BFF5-D7AF-4CCA327BCA50}"/>
              </a:ext>
            </a:extLst>
          </p:cNvPr>
          <p:cNvSpPr>
            <a:spLocks noChangeShapeType="1"/>
          </p:cNvSpPr>
          <p:nvPr/>
        </p:nvSpPr>
        <p:spPr bwMode="auto">
          <a:xfrm flipV="1">
            <a:off x="3505200" y="3619500"/>
            <a:ext cx="120254" cy="1071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46" name="Line 75">
            <a:extLst>
              <a:ext uri="{FF2B5EF4-FFF2-40B4-BE49-F238E27FC236}">
                <a16:creationId xmlns:a16="http://schemas.microsoft.com/office/drawing/2014/main" id="{65666CB4-93C9-FE9D-E568-93230BABF832}"/>
              </a:ext>
            </a:extLst>
          </p:cNvPr>
          <p:cNvSpPr>
            <a:spLocks noChangeShapeType="1"/>
          </p:cNvSpPr>
          <p:nvPr/>
        </p:nvSpPr>
        <p:spPr bwMode="auto">
          <a:xfrm>
            <a:off x="3505200" y="3630217"/>
            <a:ext cx="120254" cy="1071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47" name="Line 76">
            <a:extLst>
              <a:ext uri="{FF2B5EF4-FFF2-40B4-BE49-F238E27FC236}">
                <a16:creationId xmlns:a16="http://schemas.microsoft.com/office/drawing/2014/main" id="{BD88751C-090F-9100-E345-32E20FAB4BDA}"/>
              </a:ext>
            </a:extLst>
          </p:cNvPr>
          <p:cNvSpPr>
            <a:spLocks noChangeShapeType="1"/>
          </p:cNvSpPr>
          <p:nvPr/>
        </p:nvSpPr>
        <p:spPr bwMode="auto">
          <a:xfrm flipV="1">
            <a:off x="3505200" y="3619500"/>
            <a:ext cx="120254" cy="1071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48" name="Line 77">
            <a:extLst>
              <a:ext uri="{FF2B5EF4-FFF2-40B4-BE49-F238E27FC236}">
                <a16:creationId xmlns:a16="http://schemas.microsoft.com/office/drawing/2014/main" id="{4C787807-69B3-6ECA-EDFE-91DB573F45B4}"/>
              </a:ext>
            </a:extLst>
          </p:cNvPr>
          <p:cNvSpPr>
            <a:spLocks noChangeShapeType="1"/>
          </p:cNvSpPr>
          <p:nvPr/>
        </p:nvSpPr>
        <p:spPr bwMode="auto">
          <a:xfrm>
            <a:off x="3505200" y="3630217"/>
            <a:ext cx="120254" cy="1071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49" name="Line 78">
            <a:extLst>
              <a:ext uri="{FF2B5EF4-FFF2-40B4-BE49-F238E27FC236}">
                <a16:creationId xmlns:a16="http://schemas.microsoft.com/office/drawing/2014/main" id="{720FA145-76EE-2AF7-3834-7D8854929443}"/>
              </a:ext>
            </a:extLst>
          </p:cNvPr>
          <p:cNvSpPr>
            <a:spLocks noChangeShapeType="1"/>
          </p:cNvSpPr>
          <p:nvPr/>
        </p:nvSpPr>
        <p:spPr bwMode="auto">
          <a:xfrm flipV="1">
            <a:off x="4607719" y="3619500"/>
            <a:ext cx="120254" cy="1071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50" name="Line 79">
            <a:extLst>
              <a:ext uri="{FF2B5EF4-FFF2-40B4-BE49-F238E27FC236}">
                <a16:creationId xmlns:a16="http://schemas.microsoft.com/office/drawing/2014/main" id="{FC262CB3-02A7-A04E-DCDE-FAF3D728EC5B}"/>
              </a:ext>
            </a:extLst>
          </p:cNvPr>
          <p:cNvSpPr>
            <a:spLocks noChangeShapeType="1"/>
          </p:cNvSpPr>
          <p:nvPr/>
        </p:nvSpPr>
        <p:spPr bwMode="auto">
          <a:xfrm>
            <a:off x="4607719" y="3630217"/>
            <a:ext cx="120254" cy="1071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51" name="Line 80">
            <a:extLst>
              <a:ext uri="{FF2B5EF4-FFF2-40B4-BE49-F238E27FC236}">
                <a16:creationId xmlns:a16="http://schemas.microsoft.com/office/drawing/2014/main" id="{6F666C8F-0BF0-4486-F294-88EF0B663707}"/>
              </a:ext>
            </a:extLst>
          </p:cNvPr>
          <p:cNvSpPr>
            <a:spLocks noChangeShapeType="1"/>
          </p:cNvSpPr>
          <p:nvPr/>
        </p:nvSpPr>
        <p:spPr bwMode="auto">
          <a:xfrm flipV="1">
            <a:off x="4607719" y="3619500"/>
            <a:ext cx="120254" cy="1071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52" name="Line 81">
            <a:extLst>
              <a:ext uri="{FF2B5EF4-FFF2-40B4-BE49-F238E27FC236}">
                <a16:creationId xmlns:a16="http://schemas.microsoft.com/office/drawing/2014/main" id="{C72918A2-037A-3635-5A8E-A36B09DC8F72}"/>
              </a:ext>
            </a:extLst>
          </p:cNvPr>
          <p:cNvSpPr>
            <a:spLocks noChangeShapeType="1"/>
          </p:cNvSpPr>
          <p:nvPr/>
        </p:nvSpPr>
        <p:spPr bwMode="auto">
          <a:xfrm>
            <a:off x="4607719" y="3630217"/>
            <a:ext cx="120254" cy="1071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53" name="Line 82">
            <a:extLst>
              <a:ext uri="{FF2B5EF4-FFF2-40B4-BE49-F238E27FC236}">
                <a16:creationId xmlns:a16="http://schemas.microsoft.com/office/drawing/2014/main" id="{F183420E-718D-B061-B8E8-5DAB35ECD746}"/>
              </a:ext>
            </a:extLst>
          </p:cNvPr>
          <p:cNvSpPr>
            <a:spLocks noChangeShapeType="1"/>
          </p:cNvSpPr>
          <p:nvPr/>
        </p:nvSpPr>
        <p:spPr bwMode="auto">
          <a:xfrm flipH="1" flipV="1">
            <a:off x="5625704" y="3765948"/>
            <a:ext cx="120253" cy="1071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54" name="Line 83">
            <a:extLst>
              <a:ext uri="{FF2B5EF4-FFF2-40B4-BE49-F238E27FC236}">
                <a16:creationId xmlns:a16="http://schemas.microsoft.com/office/drawing/2014/main" id="{C788DE6C-A42C-5D72-6F3F-6E6155A3E5A9}"/>
              </a:ext>
            </a:extLst>
          </p:cNvPr>
          <p:cNvSpPr>
            <a:spLocks noChangeShapeType="1"/>
          </p:cNvSpPr>
          <p:nvPr/>
        </p:nvSpPr>
        <p:spPr bwMode="auto">
          <a:xfrm flipH="1">
            <a:off x="5625704" y="3776663"/>
            <a:ext cx="120253" cy="95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55" name="Line 84">
            <a:extLst>
              <a:ext uri="{FF2B5EF4-FFF2-40B4-BE49-F238E27FC236}">
                <a16:creationId xmlns:a16="http://schemas.microsoft.com/office/drawing/2014/main" id="{09ABCFD0-F47B-E214-7282-D6C9487F77B8}"/>
              </a:ext>
            </a:extLst>
          </p:cNvPr>
          <p:cNvSpPr>
            <a:spLocks noChangeShapeType="1"/>
          </p:cNvSpPr>
          <p:nvPr/>
        </p:nvSpPr>
        <p:spPr bwMode="auto">
          <a:xfrm flipH="1" flipV="1">
            <a:off x="5625704" y="3765948"/>
            <a:ext cx="120253" cy="1071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56" name="Line 85">
            <a:extLst>
              <a:ext uri="{FF2B5EF4-FFF2-40B4-BE49-F238E27FC236}">
                <a16:creationId xmlns:a16="http://schemas.microsoft.com/office/drawing/2014/main" id="{0208BE7E-43BF-B968-4810-09E235FA6558}"/>
              </a:ext>
            </a:extLst>
          </p:cNvPr>
          <p:cNvSpPr>
            <a:spLocks noChangeShapeType="1"/>
          </p:cNvSpPr>
          <p:nvPr/>
        </p:nvSpPr>
        <p:spPr bwMode="auto">
          <a:xfrm flipH="1">
            <a:off x="5625704" y="3776663"/>
            <a:ext cx="120253" cy="95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57" name="Line 86">
            <a:extLst>
              <a:ext uri="{FF2B5EF4-FFF2-40B4-BE49-F238E27FC236}">
                <a16:creationId xmlns:a16="http://schemas.microsoft.com/office/drawing/2014/main" id="{D1916C9A-D5EC-1BE1-F728-33C7175FB884}"/>
              </a:ext>
            </a:extLst>
          </p:cNvPr>
          <p:cNvSpPr>
            <a:spLocks noChangeShapeType="1"/>
          </p:cNvSpPr>
          <p:nvPr/>
        </p:nvSpPr>
        <p:spPr bwMode="auto">
          <a:xfrm flipH="1" flipV="1">
            <a:off x="5804298" y="3619500"/>
            <a:ext cx="120253" cy="1071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58" name="Line 87">
            <a:extLst>
              <a:ext uri="{FF2B5EF4-FFF2-40B4-BE49-F238E27FC236}">
                <a16:creationId xmlns:a16="http://schemas.microsoft.com/office/drawing/2014/main" id="{924E4E79-7E3C-14E7-6031-4F1F86A25203}"/>
              </a:ext>
            </a:extLst>
          </p:cNvPr>
          <p:cNvSpPr>
            <a:spLocks noChangeShapeType="1"/>
          </p:cNvSpPr>
          <p:nvPr/>
        </p:nvSpPr>
        <p:spPr bwMode="auto">
          <a:xfrm flipH="1">
            <a:off x="5804298" y="3630217"/>
            <a:ext cx="120253" cy="1071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59" name="Line 88">
            <a:extLst>
              <a:ext uri="{FF2B5EF4-FFF2-40B4-BE49-F238E27FC236}">
                <a16:creationId xmlns:a16="http://schemas.microsoft.com/office/drawing/2014/main" id="{D660FE42-4414-97E4-6FCC-A11B4146A5A3}"/>
              </a:ext>
            </a:extLst>
          </p:cNvPr>
          <p:cNvSpPr>
            <a:spLocks noChangeShapeType="1"/>
          </p:cNvSpPr>
          <p:nvPr/>
        </p:nvSpPr>
        <p:spPr bwMode="auto">
          <a:xfrm flipH="1" flipV="1">
            <a:off x="5804298" y="3619500"/>
            <a:ext cx="120253" cy="1071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60" name="Line 89">
            <a:extLst>
              <a:ext uri="{FF2B5EF4-FFF2-40B4-BE49-F238E27FC236}">
                <a16:creationId xmlns:a16="http://schemas.microsoft.com/office/drawing/2014/main" id="{F3A803B2-EFAF-5A33-F212-935000D48BFF}"/>
              </a:ext>
            </a:extLst>
          </p:cNvPr>
          <p:cNvSpPr>
            <a:spLocks noChangeShapeType="1"/>
          </p:cNvSpPr>
          <p:nvPr/>
        </p:nvSpPr>
        <p:spPr bwMode="auto">
          <a:xfrm flipH="1">
            <a:off x="5804298" y="3630217"/>
            <a:ext cx="120253" cy="1071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61" name="Line 90">
            <a:extLst>
              <a:ext uri="{FF2B5EF4-FFF2-40B4-BE49-F238E27FC236}">
                <a16:creationId xmlns:a16="http://schemas.microsoft.com/office/drawing/2014/main" id="{F3EF8224-B134-CDC6-3CC7-E4ADE823D3DF}"/>
              </a:ext>
            </a:extLst>
          </p:cNvPr>
          <p:cNvSpPr>
            <a:spLocks noChangeShapeType="1"/>
          </p:cNvSpPr>
          <p:nvPr/>
        </p:nvSpPr>
        <p:spPr bwMode="auto">
          <a:xfrm flipH="1" flipV="1">
            <a:off x="5625704" y="3619500"/>
            <a:ext cx="120253" cy="1071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62" name="Line 91">
            <a:extLst>
              <a:ext uri="{FF2B5EF4-FFF2-40B4-BE49-F238E27FC236}">
                <a16:creationId xmlns:a16="http://schemas.microsoft.com/office/drawing/2014/main" id="{37AC4BD4-AD09-FB76-C92C-44F4321E2128}"/>
              </a:ext>
            </a:extLst>
          </p:cNvPr>
          <p:cNvSpPr>
            <a:spLocks noChangeShapeType="1"/>
          </p:cNvSpPr>
          <p:nvPr/>
        </p:nvSpPr>
        <p:spPr bwMode="auto">
          <a:xfrm flipH="1">
            <a:off x="5625704" y="3630217"/>
            <a:ext cx="120253" cy="1071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63" name="Line 92">
            <a:extLst>
              <a:ext uri="{FF2B5EF4-FFF2-40B4-BE49-F238E27FC236}">
                <a16:creationId xmlns:a16="http://schemas.microsoft.com/office/drawing/2014/main" id="{1A6E36D2-DEF0-055B-5E46-9BF8B417F3E2}"/>
              </a:ext>
            </a:extLst>
          </p:cNvPr>
          <p:cNvSpPr>
            <a:spLocks noChangeShapeType="1"/>
          </p:cNvSpPr>
          <p:nvPr/>
        </p:nvSpPr>
        <p:spPr bwMode="auto">
          <a:xfrm flipH="1" flipV="1">
            <a:off x="5625704" y="3619500"/>
            <a:ext cx="120253" cy="1071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64" name="Line 93">
            <a:extLst>
              <a:ext uri="{FF2B5EF4-FFF2-40B4-BE49-F238E27FC236}">
                <a16:creationId xmlns:a16="http://schemas.microsoft.com/office/drawing/2014/main" id="{0CDD1726-4CFB-D7D1-A50F-99ECE970D4E8}"/>
              </a:ext>
            </a:extLst>
          </p:cNvPr>
          <p:cNvSpPr>
            <a:spLocks noChangeShapeType="1"/>
          </p:cNvSpPr>
          <p:nvPr/>
        </p:nvSpPr>
        <p:spPr bwMode="auto">
          <a:xfrm flipH="1">
            <a:off x="5625704" y="3630217"/>
            <a:ext cx="120253" cy="1071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65" name="Line 94">
            <a:extLst>
              <a:ext uri="{FF2B5EF4-FFF2-40B4-BE49-F238E27FC236}">
                <a16:creationId xmlns:a16="http://schemas.microsoft.com/office/drawing/2014/main" id="{EF64468E-34FF-BE16-0665-1D8E6CA52BF5}"/>
              </a:ext>
            </a:extLst>
          </p:cNvPr>
          <p:cNvSpPr>
            <a:spLocks noChangeShapeType="1"/>
          </p:cNvSpPr>
          <p:nvPr/>
        </p:nvSpPr>
        <p:spPr bwMode="auto">
          <a:xfrm flipV="1">
            <a:off x="3544491" y="4225529"/>
            <a:ext cx="120253" cy="1071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66" name="Line 95">
            <a:extLst>
              <a:ext uri="{FF2B5EF4-FFF2-40B4-BE49-F238E27FC236}">
                <a16:creationId xmlns:a16="http://schemas.microsoft.com/office/drawing/2014/main" id="{8B408B66-9FC0-1AA6-2409-7A42EC6A40C7}"/>
              </a:ext>
            </a:extLst>
          </p:cNvPr>
          <p:cNvSpPr>
            <a:spLocks noChangeShapeType="1"/>
          </p:cNvSpPr>
          <p:nvPr/>
        </p:nvSpPr>
        <p:spPr bwMode="auto">
          <a:xfrm>
            <a:off x="3544491" y="4236244"/>
            <a:ext cx="120253" cy="1071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67" name="Line 96">
            <a:extLst>
              <a:ext uri="{FF2B5EF4-FFF2-40B4-BE49-F238E27FC236}">
                <a16:creationId xmlns:a16="http://schemas.microsoft.com/office/drawing/2014/main" id="{A807920D-7D78-AF65-1459-D811816A6612}"/>
              </a:ext>
            </a:extLst>
          </p:cNvPr>
          <p:cNvSpPr>
            <a:spLocks noChangeShapeType="1"/>
          </p:cNvSpPr>
          <p:nvPr/>
        </p:nvSpPr>
        <p:spPr bwMode="auto">
          <a:xfrm flipV="1">
            <a:off x="3544491" y="4225529"/>
            <a:ext cx="120253" cy="1071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68" name="Line 97">
            <a:extLst>
              <a:ext uri="{FF2B5EF4-FFF2-40B4-BE49-F238E27FC236}">
                <a16:creationId xmlns:a16="http://schemas.microsoft.com/office/drawing/2014/main" id="{327FB513-BE9E-1F78-6542-EFF886BD7A70}"/>
              </a:ext>
            </a:extLst>
          </p:cNvPr>
          <p:cNvSpPr>
            <a:spLocks noChangeShapeType="1"/>
          </p:cNvSpPr>
          <p:nvPr/>
        </p:nvSpPr>
        <p:spPr bwMode="auto">
          <a:xfrm>
            <a:off x="3544491" y="4236244"/>
            <a:ext cx="120253" cy="1071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69" name="Line 98">
            <a:extLst>
              <a:ext uri="{FF2B5EF4-FFF2-40B4-BE49-F238E27FC236}">
                <a16:creationId xmlns:a16="http://schemas.microsoft.com/office/drawing/2014/main" id="{01BA6219-A018-35D2-4062-661B8EC73D85}"/>
              </a:ext>
            </a:extLst>
          </p:cNvPr>
          <p:cNvSpPr>
            <a:spLocks noChangeShapeType="1"/>
          </p:cNvSpPr>
          <p:nvPr/>
        </p:nvSpPr>
        <p:spPr bwMode="auto">
          <a:xfrm>
            <a:off x="3361135" y="4044554"/>
            <a:ext cx="1190" cy="23574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70" name="Line 99">
            <a:extLst>
              <a:ext uri="{FF2B5EF4-FFF2-40B4-BE49-F238E27FC236}">
                <a16:creationId xmlns:a16="http://schemas.microsoft.com/office/drawing/2014/main" id="{07CBDC2D-DDD2-700A-958F-F5F252878366}"/>
              </a:ext>
            </a:extLst>
          </p:cNvPr>
          <p:cNvSpPr>
            <a:spLocks noChangeShapeType="1"/>
          </p:cNvSpPr>
          <p:nvPr/>
        </p:nvSpPr>
        <p:spPr bwMode="auto">
          <a:xfrm>
            <a:off x="3531394" y="4044554"/>
            <a:ext cx="1191" cy="23574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71" name="Line 100">
            <a:extLst>
              <a:ext uri="{FF2B5EF4-FFF2-40B4-BE49-F238E27FC236}">
                <a16:creationId xmlns:a16="http://schemas.microsoft.com/office/drawing/2014/main" id="{E988B5DB-F1A9-9698-FDAA-D35A6BEF9888}"/>
              </a:ext>
            </a:extLst>
          </p:cNvPr>
          <p:cNvSpPr>
            <a:spLocks noChangeShapeType="1"/>
          </p:cNvSpPr>
          <p:nvPr/>
        </p:nvSpPr>
        <p:spPr bwMode="auto">
          <a:xfrm>
            <a:off x="3305176" y="4236244"/>
            <a:ext cx="354806" cy="119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72" name="Line 101">
            <a:extLst>
              <a:ext uri="{FF2B5EF4-FFF2-40B4-BE49-F238E27FC236}">
                <a16:creationId xmlns:a16="http://schemas.microsoft.com/office/drawing/2014/main" id="{1A03E383-2D76-46BD-5E27-BD3DD27009BD}"/>
              </a:ext>
            </a:extLst>
          </p:cNvPr>
          <p:cNvSpPr>
            <a:spLocks noChangeShapeType="1"/>
          </p:cNvSpPr>
          <p:nvPr/>
        </p:nvSpPr>
        <p:spPr bwMode="auto">
          <a:xfrm flipV="1">
            <a:off x="4595813" y="3252787"/>
            <a:ext cx="1191" cy="37742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73" name="Line 102">
            <a:extLst>
              <a:ext uri="{FF2B5EF4-FFF2-40B4-BE49-F238E27FC236}">
                <a16:creationId xmlns:a16="http://schemas.microsoft.com/office/drawing/2014/main" id="{52CA25AB-41BA-7156-9F6B-82E6C6C4E2CB}"/>
              </a:ext>
            </a:extLst>
          </p:cNvPr>
          <p:cNvSpPr>
            <a:spLocks noChangeShapeType="1"/>
          </p:cNvSpPr>
          <p:nvPr/>
        </p:nvSpPr>
        <p:spPr bwMode="auto">
          <a:xfrm flipV="1">
            <a:off x="4595812" y="2981325"/>
            <a:ext cx="1328738" cy="27146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2759" name="Text Box 103">
            <a:extLst>
              <a:ext uri="{FF2B5EF4-FFF2-40B4-BE49-F238E27FC236}">
                <a16:creationId xmlns:a16="http://schemas.microsoft.com/office/drawing/2014/main" id="{FE23017B-0002-CB15-168E-89D79E1FD18C}"/>
              </a:ext>
            </a:extLst>
          </p:cNvPr>
          <p:cNvSpPr txBox="1">
            <a:spLocks noChangeArrowheads="1"/>
          </p:cNvSpPr>
          <p:nvPr/>
        </p:nvSpPr>
        <p:spPr bwMode="auto">
          <a:xfrm>
            <a:off x="4572000" y="2228850"/>
            <a:ext cx="1703192" cy="3097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750" b="1">
                <a:latin typeface="Arial" charset="0"/>
              </a:rPr>
              <a:t>HEAT TREATED HIGH STRENGTH</a:t>
            </a:r>
          </a:p>
          <a:p>
            <a:pPr>
              <a:spcBef>
                <a:spcPct val="10000"/>
              </a:spcBef>
              <a:buFont typeface="Arial" charset="0"/>
              <a:buNone/>
              <a:defRPr/>
            </a:pPr>
            <a:r>
              <a:rPr lang="en-CA" sz="750" b="1">
                <a:latin typeface="Arial" charset="0"/>
              </a:rPr>
              <a:t>CARBON STEEL</a:t>
            </a:r>
            <a:endParaRPr lang="en-US" sz="750" b="1">
              <a:latin typeface="Arial" charset="0"/>
            </a:endParaRPr>
          </a:p>
        </p:txBody>
      </p:sp>
      <p:sp>
        <p:nvSpPr>
          <p:cNvPr id="582760" name="Text Box 104">
            <a:extLst>
              <a:ext uri="{FF2B5EF4-FFF2-40B4-BE49-F238E27FC236}">
                <a16:creationId xmlns:a16="http://schemas.microsoft.com/office/drawing/2014/main" id="{CC251F28-6590-B5E1-F227-3BB6EAA99270}"/>
              </a:ext>
            </a:extLst>
          </p:cNvPr>
          <p:cNvSpPr txBox="1">
            <a:spLocks noChangeArrowheads="1"/>
          </p:cNvSpPr>
          <p:nvPr/>
        </p:nvSpPr>
        <p:spPr bwMode="auto">
          <a:xfrm>
            <a:off x="3086100" y="3543300"/>
            <a:ext cx="255680" cy="194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825" b="1">
                <a:latin typeface="Arial" charset="0"/>
              </a:rPr>
              <a:t>20</a:t>
            </a:r>
            <a:endParaRPr lang="en-US" sz="825" b="1">
              <a:latin typeface="Arial" charset="0"/>
            </a:endParaRPr>
          </a:p>
        </p:txBody>
      </p:sp>
      <p:sp>
        <p:nvSpPr>
          <p:cNvPr id="582761" name="Text Box 105">
            <a:extLst>
              <a:ext uri="{FF2B5EF4-FFF2-40B4-BE49-F238E27FC236}">
                <a16:creationId xmlns:a16="http://schemas.microsoft.com/office/drawing/2014/main" id="{0D0EF20C-3E0A-4A3C-5058-1B654CE9AB7D}"/>
              </a:ext>
            </a:extLst>
          </p:cNvPr>
          <p:cNvSpPr txBox="1">
            <a:spLocks noChangeArrowheads="1"/>
          </p:cNvSpPr>
          <p:nvPr/>
        </p:nvSpPr>
        <p:spPr bwMode="auto">
          <a:xfrm>
            <a:off x="3086100" y="3086100"/>
            <a:ext cx="255680" cy="194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825" b="1">
                <a:latin typeface="Arial" charset="0"/>
              </a:rPr>
              <a:t>40</a:t>
            </a:r>
            <a:endParaRPr lang="en-US" sz="825" b="1">
              <a:latin typeface="Arial" charset="0"/>
            </a:endParaRPr>
          </a:p>
        </p:txBody>
      </p:sp>
      <p:sp>
        <p:nvSpPr>
          <p:cNvPr id="582762" name="Text Box 106">
            <a:extLst>
              <a:ext uri="{FF2B5EF4-FFF2-40B4-BE49-F238E27FC236}">
                <a16:creationId xmlns:a16="http://schemas.microsoft.com/office/drawing/2014/main" id="{452859F4-F26B-CC8C-0121-5424F9F86A44}"/>
              </a:ext>
            </a:extLst>
          </p:cNvPr>
          <p:cNvSpPr txBox="1">
            <a:spLocks noChangeArrowheads="1"/>
          </p:cNvSpPr>
          <p:nvPr/>
        </p:nvSpPr>
        <p:spPr bwMode="auto">
          <a:xfrm>
            <a:off x="3086100" y="2686050"/>
            <a:ext cx="255680" cy="194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825" b="1">
                <a:latin typeface="Arial" charset="0"/>
              </a:rPr>
              <a:t>60</a:t>
            </a:r>
            <a:endParaRPr lang="en-US" sz="825" b="1">
              <a:latin typeface="Arial" charset="0"/>
            </a:endParaRPr>
          </a:p>
        </p:txBody>
      </p:sp>
      <p:sp>
        <p:nvSpPr>
          <p:cNvPr id="582763" name="Text Box 107">
            <a:extLst>
              <a:ext uri="{FF2B5EF4-FFF2-40B4-BE49-F238E27FC236}">
                <a16:creationId xmlns:a16="http://schemas.microsoft.com/office/drawing/2014/main" id="{62FA2D2F-31BD-4C61-5719-E36F3BABF7DF}"/>
              </a:ext>
            </a:extLst>
          </p:cNvPr>
          <p:cNvSpPr txBox="1">
            <a:spLocks noChangeArrowheads="1"/>
          </p:cNvSpPr>
          <p:nvPr/>
        </p:nvSpPr>
        <p:spPr bwMode="auto">
          <a:xfrm>
            <a:off x="3086100" y="2286000"/>
            <a:ext cx="255680" cy="194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825" b="1">
                <a:latin typeface="Arial" charset="0"/>
              </a:rPr>
              <a:t>80</a:t>
            </a:r>
            <a:endParaRPr lang="en-US" sz="825" b="1">
              <a:latin typeface="Arial" charset="0"/>
            </a:endParaRPr>
          </a:p>
        </p:txBody>
      </p:sp>
      <p:sp>
        <p:nvSpPr>
          <p:cNvPr id="582764" name="Text Box 108">
            <a:extLst>
              <a:ext uri="{FF2B5EF4-FFF2-40B4-BE49-F238E27FC236}">
                <a16:creationId xmlns:a16="http://schemas.microsoft.com/office/drawing/2014/main" id="{7A0F6633-4D60-A74B-41A9-F59BC018F022}"/>
              </a:ext>
            </a:extLst>
          </p:cNvPr>
          <p:cNvSpPr txBox="1">
            <a:spLocks noChangeArrowheads="1"/>
          </p:cNvSpPr>
          <p:nvPr/>
        </p:nvSpPr>
        <p:spPr bwMode="auto">
          <a:xfrm>
            <a:off x="3028950" y="1828800"/>
            <a:ext cx="314991" cy="194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825" b="1">
                <a:latin typeface="Arial" charset="0"/>
              </a:rPr>
              <a:t>100</a:t>
            </a:r>
            <a:endParaRPr lang="en-US" sz="825" b="1">
              <a:latin typeface="Arial" charset="0"/>
            </a:endParaRPr>
          </a:p>
        </p:txBody>
      </p:sp>
      <p:sp>
        <p:nvSpPr>
          <p:cNvPr id="582765" name="Text Box 109">
            <a:extLst>
              <a:ext uri="{FF2B5EF4-FFF2-40B4-BE49-F238E27FC236}">
                <a16:creationId xmlns:a16="http://schemas.microsoft.com/office/drawing/2014/main" id="{26100113-B6A8-41A7-D3E6-47832E7A3615}"/>
              </a:ext>
            </a:extLst>
          </p:cNvPr>
          <p:cNvSpPr txBox="1">
            <a:spLocks noChangeArrowheads="1"/>
          </p:cNvSpPr>
          <p:nvPr/>
        </p:nvSpPr>
        <p:spPr bwMode="auto">
          <a:xfrm>
            <a:off x="3028950" y="1371600"/>
            <a:ext cx="314991" cy="194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825" b="1">
                <a:latin typeface="Arial" charset="0"/>
              </a:rPr>
              <a:t>120</a:t>
            </a:r>
            <a:endParaRPr lang="en-US" sz="825" b="1">
              <a:latin typeface="Arial" charset="0"/>
            </a:endParaRPr>
          </a:p>
        </p:txBody>
      </p:sp>
      <p:sp>
        <p:nvSpPr>
          <p:cNvPr id="582766" name="Text Box 110">
            <a:extLst>
              <a:ext uri="{FF2B5EF4-FFF2-40B4-BE49-F238E27FC236}">
                <a16:creationId xmlns:a16="http://schemas.microsoft.com/office/drawing/2014/main" id="{4B2EC83F-3530-16B4-2AE2-BD916489894B}"/>
              </a:ext>
            </a:extLst>
          </p:cNvPr>
          <p:cNvSpPr txBox="1">
            <a:spLocks noChangeArrowheads="1"/>
          </p:cNvSpPr>
          <p:nvPr/>
        </p:nvSpPr>
        <p:spPr bwMode="auto">
          <a:xfrm>
            <a:off x="2286001" y="3657600"/>
            <a:ext cx="922529" cy="1827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750" b="1">
                <a:latin typeface="Arial" charset="0"/>
              </a:rPr>
              <a:t>ELASTIC RANGE</a:t>
            </a:r>
            <a:endParaRPr lang="en-US" sz="750" b="1">
              <a:latin typeface="Arial" charset="0"/>
            </a:endParaRPr>
          </a:p>
        </p:txBody>
      </p:sp>
      <p:sp>
        <p:nvSpPr>
          <p:cNvPr id="582767" name="Text Box 111">
            <a:extLst>
              <a:ext uri="{FF2B5EF4-FFF2-40B4-BE49-F238E27FC236}">
                <a16:creationId xmlns:a16="http://schemas.microsoft.com/office/drawing/2014/main" id="{5136C7DB-439B-59F7-4FD1-2698CE5B68E3}"/>
              </a:ext>
            </a:extLst>
          </p:cNvPr>
          <p:cNvSpPr txBox="1">
            <a:spLocks noChangeArrowheads="1"/>
          </p:cNvSpPr>
          <p:nvPr/>
        </p:nvSpPr>
        <p:spPr bwMode="auto">
          <a:xfrm>
            <a:off x="4229100" y="1371600"/>
            <a:ext cx="1631056" cy="3097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750" b="1">
                <a:latin typeface="Arial" charset="0"/>
              </a:rPr>
              <a:t>0.2% OFFSET YIELD STRENGTH</a:t>
            </a:r>
          </a:p>
          <a:p>
            <a:pPr>
              <a:spcBef>
                <a:spcPct val="10000"/>
              </a:spcBef>
              <a:buFont typeface="Arial" charset="0"/>
              <a:buNone/>
              <a:defRPr/>
            </a:pPr>
            <a:r>
              <a:rPr lang="en-CA" sz="750" b="1">
                <a:latin typeface="Arial" charset="0"/>
              </a:rPr>
              <a:t>(PROOF STRESS)</a:t>
            </a:r>
            <a:endParaRPr lang="en-US" sz="750" b="1">
              <a:latin typeface="Arial" charset="0"/>
            </a:endParaRPr>
          </a:p>
        </p:txBody>
      </p:sp>
      <p:sp>
        <p:nvSpPr>
          <p:cNvPr id="582768" name="Line 112">
            <a:extLst>
              <a:ext uri="{FF2B5EF4-FFF2-40B4-BE49-F238E27FC236}">
                <a16:creationId xmlns:a16="http://schemas.microsoft.com/office/drawing/2014/main" id="{69F8E4A2-01AF-4B1B-220D-B8E61C0E64A0}"/>
              </a:ext>
            </a:extLst>
          </p:cNvPr>
          <p:cNvSpPr>
            <a:spLocks noChangeShapeType="1"/>
          </p:cNvSpPr>
          <p:nvPr/>
        </p:nvSpPr>
        <p:spPr bwMode="auto">
          <a:xfrm flipH="1">
            <a:off x="3886200" y="1485900"/>
            <a:ext cx="285750" cy="114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67866" tIns="33338" rIns="67866" bIns="33338"/>
          <a:lstStyle/>
          <a:p>
            <a:pPr>
              <a:buFont typeface="Arial" charset="0"/>
              <a:buChar char="–"/>
              <a:defRPr/>
            </a:pPr>
            <a:endParaRPr lang="en-US">
              <a:latin typeface="Arial" charset="0"/>
              <a:ea typeface="ＭＳ Ｐゴシック" charset="0"/>
            </a:endParaRPr>
          </a:p>
        </p:txBody>
      </p:sp>
      <p:sp>
        <p:nvSpPr>
          <p:cNvPr id="2" name="Title 1">
            <a:extLst>
              <a:ext uri="{FF2B5EF4-FFF2-40B4-BE49-F238E27FC236}">
                <a16:creationId xmlns:a16="http://schemas.microsoft.com/office/drawing/2014/main" id="{5F7B8BEC-07C9-9A3C-A8E4-967066484E2C}"/>
              </a:ext>
            </a:extLst>
          </p:cNvPr>
          <p:cNvSpPr>
            <a:spLocks noGrp="1"/>
          </p:cNvSpPr>
          <p:nvPr>
            <p:ph type="title"/>
          </p:nvPr>
        </p:nvSpPr>
        <p:spPr/>
        <p:txBody>
          <a:bodyPr/>
          <a:lstStyle/>
          <a:p>
            <a:r>
              <a:rPr lang="en-US" dirty="0"/>
              <a:t>Tensile Stress – Stain Curves</a:t>
            </a:r>
          </a:p>
        </p:txBody>
      </p:sp>
      <p:sp>
        <p:nvSpPr>
          <p:cNvPr id="4" name="Slide Number Placeholder 3">
            <a:extLst>
              <a:ext uri="{FF2B5EF4-FFF2-40B4-BE49-F238E27FC236}">
                <a16:creationId xmlns:a16="http://schemas.microsoft.com/office/drawing/2014/main" id="{26B2CE29-8303-3CBC-F512-70CDF09961AC}"/>
              </a:ext>
            </a:extLst>
          </p:cNvPr>
          <p:cNvSpPr>
            <a:spLocks noGrp="1"/>
          </p:cNvSpPr>
          <p:nvPr>
            <p:ph type="sldNum" sz="quarter" idx="4"/>
          </p:nvPr>
        </p:nvSpPr>
        <p:spPr/>
        <p:txBody>
          <a:bodyPr/>
          <a:lstStyle/>
          <a:p>
            <a:fld id="{3A2281A5-0AAD-5C43-9874-F8F3A9F5B29A}" type="slidenum">
              <a:rPr lang="en-US" smtClean="0"/>
              <a:pPr/>
              <a:t>31</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75A78C-A3C7-22C5-AC70-28AA96655033}"/>
              </a:ext>
            </a:extLst>
          </p:cNvPr>
          <p:cNvSpPr>
            <a:spLocks noGrp="1"/>
          </p:cNvSpPr>
          <p:nvPr>
            <p:ph idx="1"/>
          </p:nvPr>
        </p:nvSpPr>
        <p:spPr/>
        <p:txBody>
          <a:bodyPr/>
          <a:lstStyle/>
          <a:p>
            <a:pPr>
              <a:buFontTx/>
              <a:buNone/>
              <a:defRPr/>
            </a:pPr>
            <a:r>
              <a:rPr lang="en-US" b="1" dirty="0">
                <a:solidFill>
                  <a:srgbClr val="0081AB"/>
                </a:solidFill>
                <a:ea typeface="ＭＳ Ｐゴシック" charset="0"/>
              </a:rPr>
              <a:t>Charpy Test</a:t>
            </a:r>
          </a:p>
          <a:p>
            <a:pPr>
              <a:buFontTx/>
              <a:buNone/>
              <a:defRPr/>
            </a:pPr>
            <a:r>
              <a:rPr lang="en-CA" dirty="0">
                <a:solidFill>
                  <a:srgbClr val="000514"/>
                </a:solidFill>
                <a:ea typeface="ＭＳ Ｐゴシック" charset="0"/>
              </a:rPr>
              <a:t>Charpy test is used to determine metal toughness i.e., impact strength</a:t>
            </a:r>
            <a:endParaRPr lang="en-US" dirty="0">
              <a:solidFill>
                <a:srgbClr val="000514"/>
              </a:solidFill>
              <a:ea typeface="ＭＳ Ｐゴシック" charset="0"/>
            </a:endParaRPr>
          </a:p>
          <a:p>
            <a:pPr>
              <a:buFontTx/>
              <a:buNone/>
              <a:defRPr/>
            </a:pPr>
            <a:endParaRPr lang="en-US" u="sng" dirty="0">
              <a:solidFill>
                <a:srgbClr val="000514"/>
              </a:solidFill>
              <a:ea typeface="ＭＳ Ｐゴシック" charset="0"/>
            </a:endParaRPr>
          </a:p>
          <a:p>
            <a:pPr>
              <a:buFontTx/>
              <a:buNone/>
              <a:defRPr/>
            </a:pPr>
            <a:r>
              <a:rPr lang="en-US" b="1" dirty="0">
                <a:solidFill>
                  <a:srgbClr val="0081AB"/>
                </a:solidFill>
                <a:ea typeface="ＭＳ Ｐゴシック" charset="0"/>
              </a:rPr>
              <a:t>Impact Energy</a:t>
            </a:r>
          </a:p>
          <a:p>
            <a:pPr>
              <a:buFontTx/>
              <a:buNone/>
              <a:defRPr/>
            </a:pPr>
            <a:r>
              <a:rPr lang="en-US" dirty="0">
                <a:solidFill>
                  <a:srgbClr val="000514"/>
                </a:solidFill>
                <a:ea typeface="ＭＳ Ｐゴシック" charset="0"/>
              </a:rPr>
              <a:t>It is the work done to fracture the specimen as measured by the Charpy test.</a:t>
            </a:r>
          </a:p>
          <a:p>
            <a:pPr>
              <a:buFontTx/>
              <a:buNone/>
              <a:defRPr/>
            </a:pPr>
            <a:endParaRPr lang="en-US" dirty="0">
              <a:solidFill>
                <a:srgbClr val="000514"/>
              </a:solidFill>
              <a:ea typeface="ＭＳ Ｐゴシック" charset="0"/>
            </a:endParaRPr>
          </a:p>
          <a:p>
            <a:pPr marL="0" indent="0">
              <a:buNone/>
              <a:defRPr/>
            </a:pPr>
            <a:r>
              <a:rPr lang="en-CA" dirty="0">
                <a:solidFill>
                  <a:srgbClr val="000514"/>
                </a:solidFill>
                <a:ea typeface="ＭＳ Ｐゴシック" charset="0"/>
              </a:rPr>
              <a:t>Impact energy = Elastic strain energy + Plastic work during yielding + Work done to create fracture.</a:t>
            </a:r>
            <a:endParaRPr lang="en-US" u="sng" dirty="0">
              <a:solidFill>
                <a:srgbClr val="000514"/>
              </a:solidFill>
              <a:ea typeface="ＭＳ Ｐゴシック" charset="0"/>
            </a:endParaRPr>
          </a:p>
          <a:p>
            <a:pPr>
              <a:spcBef>
                <a:spcPct val="20000"/>
              </a:spcBef>
              <a:buFontTx/>
              <a:buNone/>
              <a:defRPr/>
            </a:pPr>
            <a:endParaRPr lang="en-US" dirty="0">
              <a:solidFill>
                <a:srgbClr val="000514"/>
              </a:solidFill>
              <a:ea typeface="ＭＳ Ｐゴシック" charset="0"/>
            </a:endParaRPr>
          </a:p>
          <a:p>
            <a:pPr>
              <a:spcBef>
                <a:spcPct val="20000"/>
              </a:spcBef>
              <a:buFontTx/>
              <a:buNone/>
              <a:defRPr/>
            </a:pPr>
            <a:endParaRPr lang="en-US" dirty="0">
              <a:solidFill>
                <a:srgbClr val="000514"/>
              </a:solidFill>
              <a:ea typeface="ＭＳ Ｐゴシック" charset="0"/>
            </a:endParaRPr>
          </a:p>
          <a:p>
            <a:endParaRPr lang="en-US" dirty="0"/>
          </a:p>
        </p:txBody>
      </p:sp>
      <p:sp>
        <p:nvSpPr>
          <p:cNvPr id="2" name="Title 1">
            <a:extLst>
              <a:ext uri="{FF2B5EF4-FFF2-40B4-BE49-F238E27FC236}">
                <a16:creationId xmlns:a16="http://schemas.microsoft.com/office/drawing/2014/main" id="{7A65DEAB-A66C-FEAC-A9A9-8E7F7A08C396}"/>
              </a:ext>
            </a:extLst>
          </p:cNvPr>
          <p:cNvSpPr>
            <a:spLocks noGrp="1"/>
          </p:cNvSpPr>
          <p:nvPr>
            <p:ph type="title"/>
          </p:nvPr>
        </p:nvSpPr>
        <p:spPr/>
        <p:txBody>
          <a:bodyPr/>
          <a:lstStyle/>
          <a:p>
            <a:r>
              <a:rPr lang="en-US" dirty="0"/>
              <a:t>Charpy Test</a:t>
            </a:r>
          </a:p>
        </p:txBody>
      </p:sp>
      <p:sp>
        <p:nvSpPr>
          <p:cNvPr id="5" name="Slide Number Placeholder 4">
            <a:extLst>
              <a:ext uri="{FF2B5EF4-FFF2-40B4-BE49-F238E27FC236}">
                <a16:creationId xmlns:a16="http://schemas.microsoft.com/office/drawing/2014/main" id="{52FAC617-460D-3AD4-3B3C-473173AFBD42}"/>
              </a:ext>
            </a:extLst>
          </p:cNvPr>
          <p:cNvSpPr>
            <a:spLocks noGrp="1"/>
          </p:cNvSpPr>
          <p:nvPr>
            <p:ph type="sldNum" sz="quarter" idx="4"/>
          </p:nvPr>
        </p:nvSpPr>
        <p:spPr/>
        <p:txBody>
          <a:bodyPr/>
          <a:lstStyle/>
          <a:p>
            <a:fld id="{3A2281A5-0AAD-5C43-9874-F8F3A9F5B29A}" type="slidenum">
              <a:rPr lang="en-US" smtClean="0"/>
              <a:pPr/>
              <a:t>32</a:t>
            </a:fld>
            <a:endParaRPr lang="en-US"/>
          </a:p>
        </p:txBody>
      </p:sp>
    </p:spTree>
  </p:cSld>
  <p:clrMapOvr>
    <a:masterClrMapping/>
  </p:clrMapOvr>
  <p:extLst>
    <p:ext uri="{6950BFC3-D8DA-4A85-94F7-54DA5524770B}">
      <p188:commentRel xmlns:p188="http://schemas.microsoft.com/office/powerpoint/2018/8/main" r:id="rId3"/>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reeform 154">
            <a:extLst>
              <a:ext uri="{FF2B5EF4-FFF2-40B4-BE49-F238E27FC236}">
                <a16:creationId xmlns:a16="http://schemas.microsoft.com/office/drawing/2014/main" id="{64611A79-DCA9-9A6B-BFF9-2B5D83ED8140}"/>
              </a:ext>
            </a:extLst>
          </p:cNvPr>
          <p:cNvSpPr>
            <a:spLocks/>
          </p:cNvSpPr>
          <p:nvPr/>
        </p:nvSpPr>
        <p:spPr bwMode="auto">
          <a:xfrm>
            <a:off x="4390430" y="1354931"/>
            <a:ext cx="1145381" cy="784622"/>
          </a:xfrm>
          <a:custGeom>
            <a:avLst/>
            <a:gdLst>
              <a:gd name="T0" fmla="*/ 234212150 w 2887"/>
              <a:gd name="T1" fmla="*/ 272172068 h 1976"/>
              <a:gd name="T2" fmla="*/ 342783871 w 2887"/>
              <a:gd name="T3" fmla="*/ 272172068 h 1976"/>
              <a:gd name="T4" fmla="*/ 290456836 w 2887"/>
              <a:gd name="T5" fmla="*/ 315898569 h 1976"/>
              <a:gd name="T6" fmla="*/ 558247792 w 2887"/>
              <a:gd name="T7" fmla="*/ 526404259 h 1976"/>
              <a:gd name="T8" fmla="*/ 568041390 w 2887"/>
              <a:gd name="T9" fmla="*/ 497533682 h 1976"/>
              <a:gd name="T10" fmla="*/ 639676319 w 2887"/>
              <a:gd name="T11" fmla="*/ 553873953 h 1976"/>
              <a:gd name="T12" fmla="*/ 807850184 w 2887"/>
              <a:gd name="T13" fmla="*/ 497533682 h 1976"/>
              <a:gd name="T14" fmla="*/ 142150528 w 2887"/>
              <a:gd name="T15" fmla="*/ 0 h 1976"/>
              <a:gd name="T16" fmla="*/ 0 w 2887"/>
              <a:gd name="T17" fmla="*/ 48491938 h 1976"/>
              <a:gd name="T18" fmla="*/ 22106215 w 2887"/>
              <a:gd name="T19" fmla="*/ 64749275 h 1976"/>
              <a:gd name="T20" fmla="*/ 22106215 w 2887"/>
              <a:gd name="T21" fmla="*/ 105673480 h 1976"/>
              <a:gd name="T22" fmla="*/ 234212150 w 2887"/>
              <a:gd name="T23" fmla="*/ 272172068 h 19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87" h="1976">
                <a:moveTo>
                  <a:pt x="837" y="971"/>
                </a:moveTo>
                <a:lnTo>
                  <a:pt x="1225" y="971"/>
                </a:lnTo>
                <a:lnTo>
                  <a:pt x="1038" y="1127"/>
                </a:lnTo>
                <a:lnTo>
                  <a:pt x="1995" y="1878"/>
                </a:lnTo>
                <a:lnTo>
                  <a:pt x="2030" y="1775"/>
                </a:lnTo>
                <a:lnTo>
                  <a:pt x="2286" y="1976"/>
                </a:lnTo>
                <a:lnTo>
                  <a:pt x="2887" y="1775"/>
                </a:lnTo>
                <a:lnTo>
                  <a:pt x="508" y="0"/>
                </a:lnTo>
                <a:lnTo>
                  <a:pt x="0" y="173"/>
                </a:lnTo>
                <a:lnTo>
                  <a:pt x="79" y="231"/>
                </a:lnTo>
                <a:lnTo>
                  <a:pt x="79" y="377"/>
                </a:lnTo>
                <a:lnTo>
                  <a:pt x="837" y="971"/>
                </a:lnTo>
                <a:close/>
              </a:path>
            </a:pathLst>
          </a:custGeom>
          <a:solidFill>
            <a:srgbClr val="94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23" name="Freeform 155">
            <a:extLst>
              <a:ext uri="{FF2B5EF4-FFF2-40B4-BE49-F238E27FC236}">
                <a16:creationId xmlns:a16="http://schemas.microsoft.com/office/drawing/2014/main" id="{8EAC7998-43F3-59C4-0562-1C4959EEF85C}"/>
              </a:ext>
            </a:extLst>
          </p:cNvPr>
          <p:cNvSpPr>
            <a:spLocks/>
          </p:cNvSpPr>
          <p:nvPr/>
        </p:nvSpPr>
        <p:spPr bwMode="auto">
          <a:xfrm>
            <a:off x="5054798" y="1610915"/>
            <a:ext cx="379810" cy="283369"/>
          </a:xfrm>
          <a:custGeom>
            <a:avLst/>
            <a:gdLst>
              <a:gd name="T0" fmla="*/ 267977144 w 957"/>
              <a:gd name="T1" fmla="*/ 0 h 716"/>
              <a:gd name="T2" fmla="*/ 0 w 957"/>
              <a:gd name="T3" fmla="*/ 63487792 h 716"/>
              <a:gd name="T4" fmla="*/ 183131535 w 957"/>
              <a:gd name="T5" fmla="*/ 199373925 h 716"/>
              <a:gd name="T6" fmla="*/ 267977144 w 957"/>
              <a:gd name="T7" fmla="*/ 179046835 h 716"/>
              <a:gd name="T8" fmla="*/ 267977144 w 957"/>
              <a:gd name="T9" fmla="*/ 0 h 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7" h="716">
                <a:moveTo>
                  <a:pt x="957" y="0"/>
                </a:moveTo>
                <a:lnTo>
                  <a:pt x="0" y="228"/>
                </a:lnTo>
                <a:lnTo>
                  <a:pt x="654" y="716"/>
                </a:lnTo>
                <a:lnTo>
                  <a:pt x="957" y="643"/>
                </a:lnTo>
                <a:lnTo>
                  <a:pt x="95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24" name="Freeform 156">
            <a:extLst>
              <a:ext uri="{FF2B5EF4-FFF2-40B4-BE49-F238E27FC236}">
                <a16:creationId xmlns:a16="http://schemas.microsoft.com/office/drawing/2014/main" id="{2BA43ACA-5808-7D65-E72D-0794D0B8D56C}"/>
              </a:ext>
            </a:extLst>
          </p:cNvPr>
          <p:cNvSpPr>
            <a:spLocks/>
          </p:cNvSpPr>
          <p:nvPr/>
        </p:nvSpPr>
        <p:spPr bwMode="auto">
          <a:xfrm>
            <a:off x="5033367" y="1504950"/>
            <a:ext cx="401241" cy="192881"/>
          </a:xfrm>
          <a:custGeom>
            <a:avLst/>
            <a:gdLst>
              <a:gd name="T0" fmla="*/ 183131525 w 1011"/>
              <a:gd name="T1" fmla="*/ 0 h 485"/>
              <a:gd name="T2" fmla="*/ 49002996 w 1011"/>
              <a:gd name="T3" fmla="*/ 93349753 h 485"/>
              <a:gd name="T4" fmla="*/ 21561445 w 1011"/>
              <a:gd name="T5" fmla="*/ 112469256 h 485"/>
              <a:gd name="T6" fmla="*/ 0 w 1011"/>
              <a:gd name="T7" fmla="*/ 127652656 h 485"/>
              <a:gd name="T8" fmla="*/ 12320599 w 1011"/>
              <a:gd name="T9" fmla="*/ 136369032 h 485"/>
              <a:gd name="T10" fmla="*/ 12040670 w 1011"/>
              <a:gd name="T11" fmla="*/ 136087996 h 485"/>
              <a:gd name="T12" fmla="*/ 12040670 w 1011"/>
              <a:gd name="T13" fmla="*/ 135806429 h 485"/>
              <a:gd name="T14" fmla="*/ 12040670 w 1011"/>
              <a:gd name="T15" fmla="*/ 135525392 h 485"/>
              <a:gd name="T16" fmla="*/ 11760740 w 1011"/>
              <a:gd name="T17" fmla="*/ 135525392 h 485"/>
              <a:gd name="T18" fmla="*/ 11760740 w 1011"/>
              <a:gd name="T19" fmla="*/ 135244356 h 485"/>
              <a:gd name="T20" fmla="*/ 12320599 w 1011"/>
              <a:gd name="T21" fmla="*/ 135244356 h 485"/>
              <a:gd name="T22" fmla="*/ 12880987 w 1011"/>
              <a:gd name="T23" fmla="*/ 135525392 h 485"/>
              <a:gd name="T24" fmla="*/ 13440846 w 1011"/>
              <a:gd name="T25" fmla="*/ 135525392 h 485"/>
              <a:gd name="T26" fmla="*/ 14281163 w 1011"/>
              <a:gd name="T27" fmla="*/ 135525392 h 485"/>
              <a:gd name="T28" fmla="*/ 15120952 w 1011"/>
              <a:gd name="T29" fmla="*/ 135525392 h 485"/>
              <a:gd name="T30" fmla="*/ 16241199 w 1011"/>
              <a:gd name="T31" fmla="*/ 135525392 h 485"/>
              <a:gd name="T32" fmla="*/ 17080987 w 1011"/>
              <a:gd name="T33" fmla="*/ 135525392 h 485"/>
              <a:gd name="T34" fmla="*/ 18201234 w 1011"/>
              <a:gd name="T35" fmla="*/ 135525392 h 485"/>
              <a:gd name="T36" fmla="*/ 19601410 w 1011"/>
              <a:gd name="T37" fmla="*/ 135806429 h 485"/>
              <a:gd name="T38" fmla="*/ 20721128 w 1011"/>
              <a:gd name="T39" fmla="*/ 135806429 h 485"/>
              <a:gd name="T40" fmla="*/ 21561445 w 1011"/>
              <a:gd name="T41" fmla="*/ 136087996 h 485"/>
              <a:gd name="T42" fmla="*/ 22681692 w 1011"/>
              <a:gd name="T43" fmla="*/ 136087996 h 485"/>
              <a:gd name="T44" fmla="*/ 23801410 w 1011"/>
              <a:gd name="T45" fmla="*/ 136087996 h 485"/>
              <a:gd name="T46" fmla="*/ 23801410 w 1011"/>
              <a:gd name="T47" fmla="*/ 136369032 h 485"/>
              <a:gd name="T48" fmla="*/ 24081339 w 1011"/>
              <a:gd name="T49" fmla="*/ 136369032 h 485"/>
              <a:gd name="T50" fmla="*/ 24361798 w 1011"/>
              <a:gd name="T51" fmla="*/ 136369032 h 485"/>
              <a:gd name="T52" fmla="*/ 24641727 w 1011"/>
              <a:gd name="T53" fmla="*/ 136369032 h 485"/>
              <a:gd name="T54" fmla="*/ 24921657 w 1011"/>
              <a:gd name="T55" fmla="*/ 136369032 h 485"/>
              <a:gd name="T56" fmla="*/ 25201586 w 1011"/>
              <a:gd name="T57" fmla="*/ 136369032 h 485"/>
              <a:gd name="T58" fmla="*/ 283098081 w 1011"/>
              <a:gd name="T59" fmla="*/ 74792323 h 485"/>
              <a:gd name="T60" fmla="*/ 183131525 w 1011"/>
              <a:gd name="T61" fmla="*/ 0 h 4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1" h="485">
                <a:moveTo>
                  <a:pt x="654" y="0"/>
                </a:moveTo>
                <a:lnTo>
                  <a:pt x="175" y="332"/>
                </a:lnTo>
                <a:lnTo>
                  <a:pt x="77" y="400"/>
                </a:lnTo>
                <a:lnTo>
                  <a:pt x="0" y="454"/>
                </a:lnTo>
                <a:lnTo>
                  <a:pt x="44" y="485"/>
                </a:lnTo>
                <a:lnTo>
                  <a:pt x="43" y="484"/>
                </a:lnTo>
                <a:lnTo>
                  <a:pt x="43" y="483"/>
                </a:lnTo>
                <a:lnTo>
                  <a:pt x="43" y="482"/>
                </a:lnTo>
                <a:lnTo>
                  <a:pt x="42" y="482"/>
                </a:lnTo>
                <a:lnTo>
                  <a:pt x="42" y="481"/>
                </a:lnTo>
                <a:lnTo>
                  <a:pt x="44" y="481"/>
                </a:lnTo>
                <a:lnTo>
                  <a:pt x="46" y="482"/>
                </a:lnTo>
                <a:lnTo>
                  <a:pt x="48" y="482"/>
                </a:lnTo>
                <a:lnTo>
                  <a:pt x="51" y="482"/>
                </a:lnTo>
                <a:lnTo>
                  <a:pt x="54" y="482"/>
                </a:lnTo>
                <a:lnTo>
                  <a:pt x="58" y="482"/>
                </a:lnTo>
                <a:lnTo>
                  <a:pt x="61" y="482"/>
                </a:lnTo>
                <a:lnTo>
                  <a:pt x="65" y="482"/>
                </a:lnTo>
                <a:lnTo>
                  <a:pt x="70" y="483"/>
                </a:lnTo>
                <a:lnTo>
                  <a:pt x="74" y="483"/>
                </a:lnTo>
                <a:lnTo>
                  <a:pt x="77" y="484"/>
                </a:lnTo>
                <a:lnTo>
                  <a:pt x="81" y="484"/>
                </a:lnTo>
                <a:lnTo>
                  <a:pt x="85" y="484"/>
                </a:lnTo>
                <a:lnTo>
                  <a:pt x="85" y="485"/>
                </a:lnTo>
                <a:lnTo>
                  <a:pt x="86" y="485"/>
                </a:lnTo>
                <a:lnTo>
                  <a:pt x="87" y="485"/>
                </a:lnTo>
                <a:lnTo>
                  <a:pt x="88" y="485"/>
                </a:lnTo>
                <a:lnTo>
                  <a:pt x="89" y="485"/>
                </a:lnTo>
                <a:lnTo>
                  <a:pt x="90" y="485"/>
                </a:lnTo>
                <a:lnTo>
                  <a:pt x="1011" y="266"/>
                </a:lnTo>
                <a:lnTo>
                  <a:pt x="654" y="0"/>
                </a:lnTo>
                <a:close/>
              </a:path>
            </a:pathLst>
          </a:custGeom>
          <a:solidFill>
            <a:srgbClr val="ACA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25" name="Line 157">
            <a:extLst>
              <a:ext uri="{FF2B5EF4-FFF2-40B4-BE49-F238E27FC236}">
                <a16:creationId xmlns:a16="http://schemas.microsoft.com/office/drawing/2014/main" id="{0E774317-1BD0-B574-805C-DEFCCBD6B6DF}"/>
              </a:ext>
            </a:extLst>
          </p:cNvPr>
          <p:cNvSpPr>
            <a:spLocks noChangeShapeType="1"/>
          </p:cNvSpPr>
          <p:nvPr/>
        </p:nvSpPr>
        <p:spPr bwMode="auto">
          <a:xfrm>
            <a:off x="4591646" y="1354931"/>
            <a:ext cx="944165" cy="7048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6" name="Freeform 158">
            <a:extLst>
              <a:ext uri="{FF2B5EF4-FFF2-40B4-BE49-F238E27FC236}">
                <a16:creationId xmlns:a16="http://schemas.microsoft.com/office/drawing/2014/main" id="{5725160B-CBEB-D954-4491-60C2069FAF70}"/>
              </a:ext>
            </a:extLst>
          </p:cNvPr>
          <p:cNvSpPr>
            <a:spLocks/>
          </p:cNvSpPr>
          <p:nvPr/>
        </p:nvSpPr>
        <p:spPr bwMode="auto">
          <a:xfrm>
            <a:off x="5297685" y="2059781"/>
            <a:ext cx="238125" cy="266700"/>
          </a:xfrm>
          <a:custGeom>
            <a:avLst/>
            <a:gdLst>
              <a:gd name="T0" fmla="*/ 167730865 w 601"/>
              <a:gd name="T1" fmla="*/ 0 h 671"/>
              <a:gd name="T2" fmla="*/ 167730865 w 601"/>
              <a:gd name="T3" fmla="*/ 188452101 h 671"/>
              <a:gd name="T4" fmla="*/ 0 w 601"/>
              <a:gd name="T5" fmla="*/ 56451368 h 671"/>
              <a:gd name="T6" fmla="*/ 167730865 w 601"/>
              <a:gd name="T7" fmla="*/ 0 h 6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1" h="671">
                <a:moveTo>
                  <a:pt x="601" y="0"/>
                </a:moveTo>
                <a:lnTo>
                  <a:pt x="601" y="671"/>
                </a:lnTo>
                <a:lnTo>
                  <a:pt x="0" y="201"/>
                </a:lnTo>
                <a:lnTo>
                  <a:pt x="60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27" name="Line 159">
            <a:extLst>
              <a:ext uri="{FF2B5EF4-FFF2-40B4-BE49-F238E27FC236}">
                <a16:creationId xmlns:a16="http://schemas.microsoft.com/office/drawing/2014/main" id="{6378B8DC-3F29-4A59-FB9D-56DB648A0356}"/>
              </a:ext>
            </a:extLst>
          </p:cNvPr>
          <p:cNvSpPr>
            <a:spLocks noChangeShapeType="1"/>
          </p:cNvSpPr>
          <p:nvPr/>
        </p:nvSpPr>
        <p:spPr bwMode="auto">
          <a:xfrm flipH="1">
            <a:off x="5297685" y="2059781"/>
            <a:ext cx="238125" cy="7977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8" name="Line 160">
            <a:extLst>
              <a:ext uri="{FF2B5EF4-FFF2-40B4-BE49-F238E27FC236}">
                <a16:creationId xmlns:a16="http://schemas.microsoft.com/office/drawing/2014/main" id="{624F0858-9530-703B-7CBC-EC2EA7A9A17D}"/>
              </a:ext>
            </a:extLst>
          </p:cNvPr>
          <p:cNvSpPr>
            <a:spLocks noChangeShapeType="1"/>
          </p:cNvSpPr>
          <p:nvPr/>
        </p:nvSpPr>
        <p:spPr bwMode="auto">
          <a:xfrm>
            <a:off x="5535810" y="2059781"/>
            <a:ext cx="1191" cy="2667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9" name="Freeform 161">
            <a:extLst>
              <a:ext uri="{FF2B5EF4-FFF2-40B4-BE49-F238E27FC236}">
                <a16:creationId xmlns:a16="http://schemas.microsoft.com/office/drawing/2014/main" id="{0B2A3AFD-DF86-518D-F2AB-694A0B661BA6}"/>
              </a:ext>
            </a:extLst>
          </p:cNvPr>
          <p:cNvSpPr>
            <a:spLocks/>
          </p:cNvSpPr>
          <p:nvPr/>
        </p:nvSpPr>
        <p:spPr bwMode="auto">
          <a:xfrm>
            <a:off x="5073848" y="2059781"/>
            <a:ext cx="523875" cy="355997"/>
          </a:xfrm>
          <a:custGeom>
            <a:avLst/>
            <a:gdLst>
              <a:gd name="T0" fmla="*/ 0 w 1319"/>
              <a:gd name="T1" fmla="*/ 250895339 h 898"/>
              <a:gd name="T2" fmla="*/ 5047841 w 1319"/>
              <a:gd name="T3" fmla="*/ 246983870 h 898"/>
              <a:gd name="T4" fmla="*/ 10095682 w 1319"/>
              <a:gd name="T5" fmla="*/ 243351490 h 898"/>
              <a:gd name="T6" fmla="*/ 15424193 w 1319"/>
              <a:gd name="T7" fmla="*/ 240278344 h 898"/>
              <a:gd name="T8" fmla="*/ 20752705 w 1319"/>
              <a:gd name="T9" fmla="*/ 237763904 h 898"/>
              <a:gd name="T10" fmla="*/ 26081217 w 1319"/>
              <a:gd name="T11" fmla="*/ 235528553 h 898"/>
              <a:gd name="T12" fmla="*/ 31689870 w 1319"/>
              <a:gd name="T13" fmla="*/ 233293730 h 898"/>
              <a:gd name="T14" fmla="*/ 37018382 w 1319"/>
              <a:gd name="T15" fmla="*/ 231617084 h 898"/>
              <a:gd name="T16" fmla="*/ 42907706 w 1319"/>
              <a:gd name="T17" fmla="*/ 230499673 h 898"/>
              <a:gd name="T18" fmla="*/ 48516359 w 1319"/>
              <a:gd name="T19" fmla="*/ 229382262 h 898"/>
              <a:gd name="T20" fmla="*/ 54686354 w 1319"/>
              <a:gd name="T21" fmla="*/ 228823027 h 898"/>
              <a:gd name="T22" fmla="*/ 60295007 w 1319"/>
              <a:gd name="T23" fmla="*/ 228264322 h 898"/>
              <a:gd name="T24" fmla="*/ 68708252 w 1319"/>
              <a:gd name="T25" fmla="*/ 228264322 h 898"/>
              <a:gd name="T26" fmla="*/ 77121496 w 1319"/>
              <a:gd name="T27" fmla="*/ 228264322 h 898"/>
              <a:gd name="T28" fmla="*/ 85254599 w 1319"/>
              <a:gd name="T29" fmla="*/ 228823027 h 898"/>
              <a:gd name="T30" fmla="*/ 93667844 w 1319"/>
              <a:gd name="T31" fmla="*/ 229661350 h 898"/>
              <a:gd name="T32" fmla="*/ 102361230 w 1319"/>
              <a:gd name="T33" fmla="*/ 230778762 h 898"/>
              <a:gd name="T34" fmla="*/ 110774474 w 1319"/>
              <a:gd name="T35" fmla="*/ 231896702 h 898"/>
              <a:gd name="T36" fmla="*/ 119468390 w 1319"/>
              <a:gd name="T37" fmla="*/ 233293730 h 898"/>
              <a:gd name="T38" fmla="*/ 128162305 w 1319"/>
              <a:gd name="T39" fmla="*/ 234969847 h 898"/>
              <a:gd name="T40" fmla="*/ 136575550 w 1319"/>
              <a:gd name="T41" fmla="*/ 236366876 h 898"/>
              <a:gd name="T42" fmla="*/ 145268936 w 1319"/>
              <a:gd name="T43" fmla="*/ 237763904 h 898"/>
              <a:gd name="T44" fmla="*/ 153962851 w 1319"/>
              <a:gd name="T45" fmla="*/ 239160933 h 898"/>
              <a:gd name="T46" fmla="*/ 162376096 w 1319"/>
              <a:gd name="T47" fmla="*/ 240278344 h 898"/>
              <a:gd name="T48" fmla="*/ 170789340 w 1319"/>
              <a:gd name="T49" fmla="*/ 241116667 h 898"/>
              <a:gd name="T50" fmla="*/ 179482726 w 1319"/>
              <a:gd name="T51" fmla="*/ 241954990 h 898"/>
              <a:gd name="T52" fmla="*/ 187895970 w 1319"/>
              <a:gd name="T53" fmla="*/ 242513696 h 898"/>
              <a:gd name="T54" fmla="*/ 195748403 w 1319"/>
              <a:gd name="T55" fmla="*/ 242513696 h 898"/>
              <a:gd name="T56" fmla="*/ 201918398 w 1319"/>
              <a:gd name="T57" fmla="*/ 242513696 h 898"/>
              <a:gd name="T58" fmla="*/ 207527051 w 1319"/>
              <a:gd name="T59" fmla="*/ 241954990 h 898"/>
              <a:gd name="T60" fmla="*/ 213416375 w 1319"/>
              <a:gd name="T61" fmla="*/ 241675373 h 898"/>
              <a:gd name="T62" fmla="*/ 219025028 w 1319"/>
              <a:gd name="T63" fmla="*/ 240837050 h 898"/>
              <a:gd name="T64" fmla="*/ 224914352 w 1319"/>
              <a:gd name="T65" fmla="*/ 240278344 h 898"/>
              <a:gd name="T66" fmla="*/ 234169080 w 1319"/>
              <a:gd name="T67" fmla="*/ 238881316 h 898"/>
              <a:gd name="T68" fmla="*/ 243984620 w 1319"/>
              <a:gd name="T69" fmla="*/ 237205199 h 898"/>
              <a:gd name="T70" fmla="*/ 253519489 w 1319"/>
              <a:gd name="T71" fmla="*/ 235808170 h 898"/>
              <a:gd name="T72" fmla="*/ 260530968 w 1319"/>
              <a:gd name="T73" fmla="*/ 234690759 h 898"/>
              <a:gd name="T74" fmla="*/ 268102729 w 1319"/>
              <a:gd name="T75" fmla="*/ 233293730 h 898"/>
              <a:gd name="T76" fmla="*/ 275674490 w 1319"/>
              <a:gd name="T77" fmla="*/ 232455407 h 898"/>
              <a:gd name="T78" fmla="*/ 283246781 w 1319"/>
              <a:gd name="T79" fmla="*/ 231617084 h 898"/>
              <a:gd name="T80" fmla="*/ 290818542 w 1319"/>
              <a:gd name="T81" fmla="*/ 231058379 h 898"/>
              <a:gd name="T82" fmla="*/ 298670974 w 1319"/>
              <a:gd name="T83" fmla="*/ 230778762 h 898"/>
              <a:gd name="T84" fmla="*/ 306523406 w 1319"/>
              <a:gd name="T85" fmla="*/ 230499673 h 898"/>
              <a:gd name="T86" fmla="*/ 314375839 w 1319"/>
              <a:gd name="T87" fmla="*/ 230220056 h 898"/>
              <a:gd name="T88" fmla="*/ 321666929 w 1319"/>
              <a:gd name="T89" fmla="*/ 229940967 h 898"/>
              <a:gd name="T90" fmla="*/ 329519361 w 1319"/>
              <a:gd name="T91" fmla="*/ 229661350 h 898"/>
              <a:gd name="T92" fmla="*/ 337091652 w 1319"/>
              <a:gd name="T93" fmla="*/ 229102644 h 898"/>
              <a:gd name="T94" fmla="*/ 344102600 w 1319"/>
              <a:gd name="T95" fmla="*/ 228264322 h 898"/>
              <a:gd name="T96" fmla="*/ 348869770 w 1319"/>
              <a:gd name="T97" fmla="*/ 227705616 h 898"/>
              <a:gd name="T98" fmla="*/ 353356799 w 1319"/>
              <a:gd name="T99" fmla="*/ 226867293 h 898"/>
              <a:gd name="T100" fmla="*/ 357563686 w 1319"/>
              <a:gd name="T101" fmla="*/ 225749881 h 898"/>
              <a:gd name="T102" fmla="*/ 362050714 w 1319"/>
              <a:gd name="T103" fmla="*/ 224632470 h 898"/>
              <a:gd name="T104" fmla="*/ 365976930 w 1319"/>
              <a:gd name="T105" fmla="*/ 223235441 h 898"/>
              <a:gd name="T106" fmla="*/ 369903146 w 1319"/>
              <a:gd name="T107" fmla="*/ 221558796 h 898"/>
              <a:gd name="T108" fmla="*/ 326153957 w 1319"/>
              <a:gd name="T109" fmla="*/ 187472990 h 898"/>
              <a:gd name="T110" fmla="*/ 85815412 w 1319"/>
              <a:gd name="T111" fmla="*/ 0 h 898"/>
              <a:gd name="T112" fmla="*/ 0 w 1319"/>
              <a:gd name="T113" fmla="*/ 250895339 h 8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19" h="898">
                <a:moveTo>
                  <a:pt x="0" y="898"/>
                </a:moveTo>
                <a:lnTo>
                  <a:pt x="18" y="884"/>
                </a:lnTo>
                <a:lnTo>
                  <a:pt x="36" y="871"/>
                </a:lnTo>
                <a:lnTo>
                  <a:pt x="55" y="860"/>
                </a:lnTo>
                <a:lnTo>
                  <a:pt x="74" y="851"/>
                </a:lnTo>
                <a:lnTo>
                  <a:pt x="93" y="843"/>
                </a:lnTo>
                <a:lnTo>
                  <a:pt x="113" y="835"/>
                </a:lnTo>
                <a:lnTo>
                  <a:pt x="132" y="829"/>
                </a:lnTo>
                <a:lnTo>
                  <a:pt x="153" y="825"/>
                </a:lnTo>
                <a:lnTo>
                  <a:pt x="173" y="821"/>
                </a:lnTo>
                <a:lnTo>
                  <a:pt x="195" y="819"/>
                </a:lnTo>
                <a:lnTo>
                  <a:pt x="215" y="817"/>
                </a:lnTo>
                <a:lnTo>
                  <a:pt x="245" y="817"/>
                </a:lnTo>
                <a:lnTo>
                  <a:pt x="275" y="817"/>
                </a:lnTo>
                <a:lnTo>
                  <a:pt x="304" y="819"/>
                </a:lnTo>
                <a:lnTo>
                  <a:pt x="334" y="822"/>
                </a:lnTo>
                <a:lnTo>
                  <a:pt x="365" y="826"/>
                </a:lnTo>
                <a:lnTo>
                  <a:pt x="395" y="830"/>
                </a:lnTo>
                <a:lnTo>
                  <a:pt x="426" y="835"/>
                </a:lnTo>
                <a:lnTo>
                  <a:pt x="457" y="841"/>
                </a:lnTo>
                <a:lnTo>
                  <a:pt x="487" y="846"/>
                </a:lnTo>
                <a:lnTo>
                  <a:pt x="518" y="851"/>
                </a:lnTo>
                <a:lnTo>
                  <a:pt x="549" y="856"/>
                </a:lnTo>
                <a:lnTo>
                  <a:pt x="579" y="860"/>
                </a:lnTo>
                <a:lnTo>
                  <a:pt x="609" y="863"/>
                </a:lnTo>
                <a:lnTo>
                  <a:pt x="640" y="866"/>
                </a:lnTo>
                <a:lnTo>
                  <a:pt x="670" y="868"/>
                </a:lnTo>
                <a:lnTo>
                  <a:pt x="698" y="868"/>
                </a:lnTo>
                <a:lnTo>
                  <a:pt x="720" y="868"/>
                </a:lnTo>
                <a:lnTo>
                  <a:pt x="740" y="866"/>
                </a:lnTo>
                <a:lnTo>
                  <a:pt x="761" y="865"/>
                </a:lnTo>
                <a:lnTo>
                  <a:pt x="781" y="862"/>
                </a:lnTo>
                <a:lnTo>
                  <a:pt x="802" y="860"/>
                </a:lnTo>
                <a:lnTo>
                  <a:pt x="835" y="855"/>
                </a:lnTo>
                <a:lnTo>
                  <a:pt x="870" y="849"/>
                </a:lnTo>
                <a:lnTo>
                  <a:pt x="904" y="844"/>
                </a:lnTo>
                <a:lnTo>
                  <a:pt x="929" y="840"/>
                </a:lnTo>
                <a:lnTo>
                  <a:pt x="956" y="835"/>
                </a:lnTo>
                <a:lnTo>
                  <a:pt x="983" y="832"/>
                </a:lnTo>
                <a:lnTo>
                  <a:pt x="1010" y="829"/>
                </a:lnTo>
                <a:lnTo>
                  <a:pt x="1037" y="827"/>
                </a:lnTo>
                <a:lnTo>
                  <a:pt x="1065" y="826"/>
                </a:lnTo>
                <a:lnTo>
                  <a:pt x="1093" y="825"/>
                </a:lnTo>
                <a:lnTo>
                  <a:pt x="1121" y="824"/>
                </a:lnTo>
                <a:lnTo>
                  <a:pt x="1147" y="823"/>
                </a:lnTo>
                <a:lnTo>
                  <a:pt x="1175" y="822"/>
                </a:lnTo>
                <a:lnTo>
                  <a:pt x="1202" y="820"/>
                </a:lnTo>
                <a:lnTo>
                  <a:pt x="1227" y="817"/>
                </a:lnTo>
                <a:lnTo>
                  <a:pt x="1244" y="815"/>
                </a:lnTo>
                <a:lnTo>
                  <a:pt x="1260" y="812"/>
                </a:lnTo>
                <a:lnTo>
                  <a:pt x="1275" y="808"/>
                </a:lnTo>
                <a:lnTo>
                  <a:pt x="1291" y="804"/>
                </a:lnTo>
                <a:lnTo>
                  <a:pt x="1305" y="799"/>
                </a:lnTo>
                <a:lnTo>
                  <a:pt x="1319" y="793"/>
                </a:lnTo>
                <a:lnTo>
                  <a:pt x="1163" y="671"/>
                </a:lnTo>
                <a:lnTo>
                  <a:pt x="306" y="0"/>
                </a:lnTo>
                <a:lnTo>
                  <a:pt x="0" y="898"/>
                </a:lnTo>
                <a:close/>
              </a:path>
            </a:pathLst>
          </a:custGeom>
          <a:solidFill>
            <a:srgbClr val="0081AB"/>
          </a:solidFill>
          <a:ln>
            <a:noFill/>
          </a:ln>
        </p:spPr>
        <p:txBody>
          <a:bodyPr/>
          <a:lstStyle/>
          <a:p>
            <a:endParaRPr lang="en-US"/>
          </a:p>
        </p:txBody>
      </p:sp>
      <p:sp>
        <p:nvSpPr>
          <p:cNvPr id="56330" name="Freeform 162">
            <a:extLst>
              <a:ext uri="{FF2B5EF4-FFF2-40B4-BE49-F238E27FC236}">
                <a16:creationId xmlns:a16="http://schemas.microsoft.com/office/drawing/2014/main" id="{814E1009-3394-601D-ED04-4876CA5CA7B8}"/>
              </a:ext>
            </a:extLst>
          </p:cNvPr>
          <p:cNvSpPr>
            <a:spLocks/>
          </p:cNvSpPr>
          <p:nvPr/>
        </p:nvSpPr>
        <p:spPr bwMode="auto">
          <a:xfrm>
            <a:off x="4802386" y="1802606"/>
            <a:ext cx="379810" cy="506015"/>
          </a:xfrm>
          <a:custGeom>
            <a:avLst/>
            <a:gdLst>
              <a:gd name="T0" fmla="*/ 0 w 957"/>
              <a:gd name="T1" fmla="*/ 177248854 h 1274"/>
              <a:gd name="T2" fmla="*/ 218133828 w 957"/>
              <a:gd name="T3" fmla="*/ 357301843 h 1274"/>
              <a:gd name="T4" fmla="*/ 267977144 w 957"/>
              <a:gd name="T5" fmla="*/ 210623089 h 1274"/>
              <a:gd name="T6" fmla="*/ 0 w 957"/>
              <a:gd name="T7" fmla="*/ 0 h 1274"/>
              <a:gd name="T8" fmla="*/ 0 w 957"/>
              <a:gd name="T9" fmla="*/ 177248854 h 1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7" h="1274">
                <a:moveTo>
                  <a:pt x="0" y="632"/>
                </a:moveTo>
                <a:lnTo>
                  <a:pt x="779" y="1274"/>
                </a:lnTo>
                <a:lnTo>
                  <a:pt x="957" y="751"/>
                </a:lnTo>
                <a:lnTo>
                  <a:pt x="0" y="0"/>
                </a:lnTo>
                <a:lnTo>
                  <a:pt x="0" y="632"/>
                </a:lnTo>
                <a:close/>
              </a:path>
            </a:pathLst>
          </a:custGeom>
          <a:solidFill>
            <a:srgbClr val="94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31" name="Freeform 163">
            <a:extLst>
              <a:ext uri="{FF2B5EF4-FFF2-40B4-BE49-F238E27FC236}">
                <a16:creationId xmlns:a16="http://schemas.microsoft.com/office/drawing/2014/main" id="{CA0AE160-8E50-FFAB-2110-FC52DF35DC6A}"/>
              </a:ext>
            </a:extLst>
          </p:cNvPr>
          <p:cNvSpPr>
            <a:spLocks/>
          </p:cNvSpPr>
          <p:nvPr/>
        </p:nvSpPr>
        <p:spPr bwMode="auto">
          <a:xfrm>
            <a:off x="4802386" y="1802606"/>
            <a:ext cx="379810" cy="506015"/>
          </a:xfrm>
          <a:custGeom>
            <a:avLst/>
            <a:gdLst>
              <a:gd name="T0" fmla="*/ 0 w 957"/>
              <a:gd name="T1" fmla="*/ 177248854 h 1274"/>
              <a:gd name="T2" fmla="*/ 218133828 w 957"/>
              <a:gd name="T3" fmla="*/ 357301843 h 1274"/>
              <a:gd name="T4" fmla="*/ 267977144 w 957"/>
              <a:gd name="T5" fmla="*/ 210623089 h 1274"/>
              <a:gd name="T6" fmla="*/ 0 w 957"/>
              <a:gd name="T7" fmla="*/ 0 h 1274"/>
              <a:gd name="T8" fmla="*/ 0 w 957"/>
              <a:gd name="T9" fmla="*/ 177248854 h 1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7" h="1274">
                <a:moveTo>
                  <a:pt x="0" y="632"/>
                </a:moveTo>
                <a:lnTo>
                  <a:pt x="779" y="1274"/>
                </a:lnTo>
                <a:lnTo>
                  <a:pt x="957" y="751"/>
                </a:lnTo>
                <a:lnTo>
                  <a:pt x="0" y="0"/>
                </a:lnTo>
                <a:lnTo>
                  <a:pt x="0" y="6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32" name="Line 164">
            <a:extLst>
              <a:ext uri="{FF2B5EF4-FFF2-40B4-BE49-F238E27FC236}">
                <a16:creationId xmlns:a16="http://schemas.microsoft.com/office/drawing/2014/main" id="{56B4AA57-8C0B-1197-B776-34A457382ADD}"/>
              </a:ext>
            </a:extLst>
          </p:cNvPr>
          <p:cNvSpPr>
            <a:spLocks noChangeShapeType="1"/>
          </p:cNvSpPr>
          <p:nvPr/>
        </p:nvSpPr>
        <p:spPr bwMode="auto">
          <a:xfrm flipH="1">
            <a:off x="5073848" y="2059781"/>
            <a:ext cx="121444" cy="35837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3" name="Freeform 165">
            <a:extLst>
              <a:ext uri="{FF2B5EF4-FFF2-40B4-BE49-F238E27FC236}">
                <a16:creationId xmlns:a16="http://schemas.microsoft.com/office/drawing/2014/main" id="{6475BDD4-0FF9-18E1-546B-D627156627C9}"/>
              </a:ext>
            </a:extLst>
          </p:cNvPr>
          <p:cNvSpPr>
            <a:spLocks/>
          </p:cNvSpPr>
          <p:nvPr/>
        </p:nvSpPr>
        <p:spPr bwMode="auto">
          <a:xfrm>
            <a:off x="4051101" y="1446609"/>
            <a:ext cx="370284" cy="340519"/>
          </a:xfrm>
          <a:custGeom>
            <a:avLst/>
            <a:gdLst>
              <a:gd name="T0" fmla="*/ 841747 w 932"/>
              <a:gd name="T1" fmla="*/ 13472410 h 857"/>
              <a:gd name="T2" fmla="*/ 4770254 w 932"/>
              <a:gd name="T3" fmla="*/ 18243646 h 857"/>
              <a:gd name="T4" fmla="*/ 7296025 w 932"/>
              <a:gd name="T5" fmla="*/ 22734626 h 857"/>
              <a:gd name="T6" fmla="*/ 7857543 w 932"/>
              <a:gd name="T7" fmla="*/ 26944291 h 857"/>
              <a:gd name="T8" fmla="*/ 7857543 w 932"/>
              <a:gd name="T9" fmla="*/ 33680496 h 857"/>
              <a:gd name="T10" fmla="*/ 7857543 w 932"/>
              <a:gd name="T11" fmla="*/ 44346110 h 857"/>
              <a:gd name="T12" fmla="*/ 7857543 w 932"/>
              <a:gd name="T13" fmla="*/ 54450153 h 857"/>
              <a:gd name="T14" fmla="*/ 6173519 w 932"/>
              <a:gd name="T15" fmla="*/ 62589757 h 857"/>
              <a:gd name="T16" fmla="*/ 3367518 w 932"/>
              <a:gd name="T17" fmla="*/ 72413014 h 857"/>
              <a:gd name="T18" fmla="*/ 1683494 w 932"/>
              <a:gd name="T19" fmla="*/ 81394444 h 857"/>
              <a:gd name="T20" fmla="*/ 560988 w 932"/>
              <a:gd name="T21" fmla="*/ 90375875 h 857"/>
              <a:gd name="T22" fmla="*/ 280759 w 932"/>
              <a:gd name="T23" fmla="*/ 97954437 h 857"/>
              <a:gd name="T24" fmla="*/ 1122506 w 932"/>
              <a:gd name="T25" fmla="*/ 104690112 h 857"/>
              <a:gd name="T26" fmla="*/ 3928507 w 932"/>
              <a:gd name="T27" fmla="*/ 113672072 h 857"/>
              <a:gd name="T28" fmla="*/ 7015266 w 932"/>
              <a:gd name="T29" fmla="*/ 122933759 h 857"/>
              <a:gd name="T30" fmla="*/ 7576784 w 932"/>
              <a:gd name="T31" fmla="*/ 129669964 h 857"/>
              <a:gd name="T32" fmla="*/ 7015266 w 932"/>
              <a:gd name="T33" fmla="*/ 134441729 h 857"/>
              <a:gd name="T34" fmla="*/ 3648277 w 932"/>
              <a:gd name="T35" fmla="*/ 144826558 h 857"/>
              <a:gd name="T36" fmla="*/ 1683494 w 932"/>
              <a:gd name="T37" fmla="*/ 153527203 h 857"/>
              <a:gd name="T38" fmla="*/ 1403265 w 932"/>
              <a:gd name="T39" fmla="*/ 162227848 h 857"/>
              <a:gd name="T40" fmla="*/ 1403265 w 932"/>
              <a:gd name="T41" fmla="*/ 163631246 h 857"/>
              <a:gd name="T42" fmla="*/ 2806000 w 932"/>
              <a:gd name="T43" fmla="*/ 163631246 h 857"/>
              <a:gd name="T44" fmla="*/ 4209266 w 932"/>
              <a:gd name="T45" fmla="*/ 163912031 h 857"/>
              <a:gd name="T46" fmla="*/ 4209266 w 932"/>
              <a:gd name="T47" fmla="*/ 165315429 h 857"/>
              <a:gd name="T48" fmla="*/ 4209266 w 932"/>
              <a:gd name="T49" fmla="*/ 166718828 h 857"/>
              <a:gd name="T50" fmla="*/ 5051013 w 932"/>
              <a:gd name="T51" fmla="*/ 166718828 h 857"/>
              <a:gd name="T52" fmla="*/ 6735037 w 932"/>
              <a:gd name="T53" fmla="*/ 166718828 h 857"/>
              <a:gd name="T54" fmla="*/ 8418531 w 932"/>
              <a:gd name="T55" fmla="*/ 168402482 h 857"/>
              <a:gd name="T56" fmla="*/ 13188785 w 932"/>
              <a:gd name="T57" fmla="*/ 170929022 h 857"/>
              <a:gd name="T58" fmla="*/ 19362834 w 932"/>
              <a:gd name="T59" fmla="*/ 172051635 h 857"/>
              <a:gd name="T60" fmla="*/ 31429113 w 932"/>
              <a:gd name="T61" fmla="*/ 173174247 h 857"/>
              <a:gd name="T62" fmla="*/ 44337668 w 932"/>
              <a:gd name="T63" fmla="*/ 174858431 h 857"/>
              <a:gd name="T64" fmla="*/ 55281971 w 932"/>
              <a:gd name="T65" fmla="*/ 177945483 h 857"/>
              <a:gd name="T66" fmla="*/ 65383996 w 932"/>
              <a:gd name="T67" fmla="*/ 183839861 h 857"/>
              <a:gd name="T68" fmla="*/ 77170046 w 932"/>
              <a:gd name="T69" fmla="*/ 192821292 h 857"/>
              <a:gd name="T70" fmla="*/ 85307818 w 932"/>
              <a:gd name="T71" fmla="*/ 196750701 h 857"/>
              <a:gd name="T72" fmla="*/ 90078602 w 932"/>
              <a:gd name="T73" fmla="*/ 198154099 h 857"/>
              <a:gd name="T74" fmla="*/ 92603844 w 932"/>
              <a:gd name="T75" fmla="*/ 199557497 h 857"/>
              <a:gd name="T76" fmla="*/ 94007109 w 932"/>
              <a:gd name="T77" fmla="*/ 201521937 h 857"/>
              <a:gd name="T78" fmla="*/ 96532350 w 932"/>
              <a:gd name="T79" fmla="*/ 205732131 h 857"/>
              <a:gd name="T80" fmla="*/ 102706399 w 932"/>
              <a:gd name="T81" fmla="*/ 210222581 h 857"/>
              <a:gd name="T82" fmla="*/ 112808424 w 932"/>
              <a:gd name="T83" fmla="*/ 212187551 h 857"/>
              <a:gd name="T84" fmla="*/ 129364728 w 932"/>
              <a:gd name="T85" fmla="*/ 212468336 h 857"/>
              <a:gd name="T86" fmla="*/ 142834802 w 932"/>
              <a:gd name="T87" fmla="*/ 213029378 h 857"/>
              <a:gd name="T88" fmla="*/ 159391105 w 932"/>
              <a:gd name="T89" fmla="*/ 214994347 h 857"/>
              <a:gd name="T90" fmla="*/ 180156674 w 932"/>
              <a:gd name="T91" fmla="*/ 218081399 h 857"/>
              <a:gd name="T92" fmla="*/ 195310242 w 932"/>
              <a:gd name="T93" fmla="*/ 220607410 h 857"/>
              <a:gd name="T94" fmla="*/ 213550570 w 932"/>
              <a:gd name="T95" fmla="*/ 225940217 h 857"/>
              <a:gd name="T96" fmla="*/ 235438645 w 932"/>
              <a:gd name="T97" fmla="*/ 233237993 h 857"/>
              <a:gd name="T98" fmla="*/ 250311454 w 932"/>
              <a:gd name="T99" fmla="*/ 236886617 h 857"/>
              <a:gd name="T100" fmla="*/ 259571733 w 932"/>
              <a:gd name="T101" fmla="*/ 239412627 h 85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32" h="857">
                <a:moveTo>
                  <a:pt x="932" y="0"/>
                </a:moveTo>
                <a:lnTo>
                  <a:pt x="0" y="0"/>
                </a:lnTo>
                <a:lnTo>
                  <a:pt x="0" y="43"/>
                </a:lnTo>
                <a:lnTo>
                  <a:pt x="3" y="48"/>
                </a:lnTo>
                <a:lnTo>
                  <a:pt x="7" y="52"/>
                </a:lnTo>
                <a:lnTo>
                  <a:pt x="10" y="57"/>
                </a:lnTo>
                <a:lnTo>
                  <a:pt x="14" y="61"/>
                </a:lnTo>
                <a:lnTo>
                  <a:pt x="17" y="65"/>
                </a:lnTo>
                <a:lnTo>
                  <a:pt x="20" y="71"/>
                </a:lnTo>
                <a:lnTo>
                  <a:pt x="22" y="74"/>
                </a:lnTo>
                <a:lnTo>
                  <a:pt x="24" y="77"/>
                </a:lnTo>
                <a:lnTo>
                  <a:pt x="26" y="81"/>
                </a:lnTo>
                <a:lnTo>
                  <a:pt x="27" y="85"/>
                </a:lnTo>
                <a:lnTo>
                  <a:pt x="28" y="89"/>
                </a:lnTo>
                <a:lnTo>
                  <a:pt x="28" y="92"/>
                </a:lnTo>
                <a:lnTo>
                  <a:pt x="28" y="96"/>
                </a:lnTo>
                <a:lnTo>
                  <a:pt x="28" y="101"/>
                </a:lnTo>
                <a:lnTo>
                  <a:pt x="28" y="107"/>
                </a:lnTo>
                <a:lnTo>
                  <a:pt x="28" y="114"/>
                </a:lnTo>
                <a:lnTo>
                  <a:pt x="28" y="120"/>
                </a:lnTo>
                <a:lnTo>
                  <a:pt x="28" y="128"/>
                </a:lnTo>
                <a:lnTo>
                  <a:pt x="28" y="136"/>
                </a:lnTo>
                <a:lnTo>
                  <a:pt x="28" y="145"/>
                </a:lnTo>
                <a:lnTo>
                  <a:pt x="28" y="158"/>
                </a:lnTo>
                <a:lnTo>
                  <a:pt x="29" y="171"/>
                </a:lnTo>
                <a:lnTo>
                  <a:pt x="28" y="178"/>
                </a:lnTo>
                <a:lnTo>
                  <a:pt x="28" y="186"/>
                </a:lnTo>
                <a:lnTo>
                  <a:pt x="28" y="194"/>
                </a:lnTo>
                <a:lnTo>
                  <a:pt x="27" y="202"/>
                </a:lnTo>
                <a:lnTo>
                  <a:pt x="25" y="209"/>
                </a:lnTo>
                <a:lnTo>
                  <a:pt x="24" y="217"/>
                </a:lnTo>
                <a:lnTo>
                  <a:pt x="22" y="223"/>
                </a:lnTo>
                <a:lnTo>
                  <a:pt x="20" y="230"/>
                </a:lnTo>
                <a:lnTo>
                  <a:pt x="18" y="237"/>
                </a:lnTo>
                <a:lnTo>
                  <a:pt x="15" y="248"/>
                </a:lnTo>
                <a:lnTo>
                  <a:pt x="12" y="258"/>
                </a:lnTo>
                <a:lnTo>
                  <a:pt x="10" y="266"/>
                </a:lnTo>
                <a:lnTo>
                  <a:pt x="9" y="273"/>
                </a:lnTo>
                <a:lnTo>
                  <a:pt x="7" y="281"/>
                </a:lnTo>
                <a:lnTo>
                  <a:pt x="6" y="290"/>
                </a:lnTo>
                <a:lnTo>
                  <a:pt x="4" y="298"/>
                </a:lnTo>
                <a:lnTo>
                  <a:pt x="3" y="306"/>
                </a:lnTo>
                <a:lnTo>
                  <a:pt x="2" y="314"/>
                </a:lnTo>
                <a:lnTo>
                  <a:pt x="2" y="322"/>
                </a:lnTo>
                <a:lnTo>
                  <a:pt x="1" y="332"/>
                </a:lnTo>
                <a:lnTo>
                  <a:pt x="1" y="337"/>
                </a:lnTo>
                <a:lnTo>
                  <a:pt x="1" y="343"/>
                </a:lnTo>
                <a:lnTo>
                  <a:pt x="1" y="349"/>
                </a:lnTo>
                <a:lnTo>
                  <a:pt x="1" y="354"/>
                </a:lnTo>
                <a:lnTo>
                  <a:pt x="2" y="360"/>
                </a:lnTo>
                <a:lnTo>
                  <a:pt x="2" y="365"/>
                </a:lnTo>
                <a:lnTo>
                  <a:pt x="4" y="373"/>
                </a:lnTo>
                <a:lnTo>
                  <a:pt x="6" y="382"/>
                </a:lnTo>
                <a:lnTo>
                  <a:pt x="8" y="389"/>
                </a:lnTo>
                <a:lnTo>
                  <a:pt x="10" y="396"/>
                </a:lnTo>
                <a:lnTo>
                  <a:pt x="14" y="405"/>
                </a:lnTo>
                <a:lnTo>
                  <a:pt x="17" y="414"/>
                </a:lnTo>
                <a:lnTo>
                  <a:pt x="21" y="424"/>
                </a:lnTo>
                <a:lnTo>
                  <a:pt x="23" y="431"/>
                </a:lnTo>
                <a:lnTo>
                  <a:pt x="25" y="438"/>
                </a:lnTo>
                <a:lnTo>
                  <a:pt x="26" y="445"/>
                </a:lnTo>
                <a:lnTo>
                  <a:pt x="27" y="452"/>
                </a:lnTo>
                <a:lnTo>
                  <a:pt x="27" y="456"/>
                </a:lnTo>
                <a:lnTo>
                  <a:pt x="27" y="462"/>
                </a:lnTo>
                <a:lnTo>
                  <a:pt x="27" y="466"/>
                </a:lnTo>
                <a:lnTo>
                  <a:pt x="26" y="470"/>
                </a:lnTo>
                <a:lnTo>
                  <a:pt x="26" y="475"/>
                </a:lnTo>
                <a:lnTo>
                  <a:pt x="25" y="479"/>
                </a:lnTo>
                <a:lnTo>
                  <a:pt x="22" y="489"/>
                </a:lnTo>
                <a:lnTo>
                  <a:pt x="19" y="499"/>
                </a:lnTo>
                <a:lnTo>
                  <a:pt x="16" y="509"/>
                </a:lnTo>
                <a:lnTo>
                  <a:pt x="13" y="516"/>
                </a:lnTo>
                <a:lnTo>
                  <a:pt x="11" y="524"/>
                </a:lnTo>
                <a:lnTo>
                  <a:pt x="8" y="531"/>
                </a:lnTo>
                <a:lnTo>
                  <a:pt x="7" y="539"/>
                </a:lnTo>
                <a:lnTo>
                  <a:pt x="6" y="547"/>
                </a:lnTo>
                <a:lnTo>
                  <a:pt x="5" y="557"/>
                </a:lnTo>
                <a:lnTo>
                  <a:pt x="5" y="566"/>
                </a:lnTo>
                <a:lnTo>
                  <a:pt x="7" y="576"/>
                </a:lnTo>
                <a:lnTo>
                  <a:pt x="5" y="578"/>
                </a:lnTo>
                <a:lnTo>
                  <a:pt x="4" y="580"/>
                </a:lnTo>
                <a:lnTo>
                  <a:pt x="4" y="582"/>
                </a:lnTo>
                <a:lnTo>
                  <a:pt x="4" y="583"/>
                </a:lnTo>
                <a:lnTo>
                  <a:pt x="5" y="583"/>
                </a:lnTo>
                <a:lnTo>
                  <a:pt x="6" y="584"/>
                </a:lnTo>
                <a:lnTo>
                  <a:pt x="7" y="584"/>
                </a:lnTo>
                <a:lnTo>
                  <a:pt x="9" y="584"/>
                </a:lnTo>
                <a:lnTo>
                  <a:pt x="10" y="583"/>
                </a:lnTo>
                <a:lnTo>
                  <a:pt x="12" y="583"/>
                </a:lnTo>
                <a:lnTo>
                  <a:pt x="13" y="583"/>
                </a:lnTo>
                <a:lnTo>
                  <a:pt x="14" y="583"/>
                </a:lnTo>
                <a:lnTo>
                  <a:pt x="15" y="584"/>
                </a:lnTo>
                <a:lnTo>
                  <a:pt x="15" y="585"/>
                </a:lnTo>
                <a:lnTo>
                  <a:pt x="15" y="586"/>
                </a:lnTo>
                <a:lnTo>
                  <a:pt x="15" y="587"/>
                </a:lnTo>
                <a:lnTo>
                  <a:pt x="15" y="589"/>
                </a:lnTo>
                <a:lnTo>
                  <a:pt x="14" y="591"/>
                </a:lnTo>
                <a:lnTo>
                  <a:pt x="14" y="593"/>
                </a:lnTo>
                <a:lnTo>
                  <a:pt x="14" y="594"/>
                </a:lnTo>
                <a:lnTo>
                  <a:pt x="15" y="594"/>
                </a:lnTo>
                <a:lnTo>
                  <a:pt x="15" y="595"/>
                </a:lnTo>
                <a:lnTo>
                  <a:pt x="16" y="595"/>
                </a:lnTo>
                <a:lnTo>
                  <a:pt x="17" y="595"/>
                </a:lnTo>
                <a:lnTo>
                  <a:pt x="18" y="594"/>
                </a:lnTo>
                <a:lnTo>
                  <a:pt x="20" y="594"/>
                </a:lnTo>
                <a:lnTo>
                  <a:pt x="21" y="594"/>
                </a:lnTo>
                <a:lnTo>
                  <a:pt x="23" y="594"/>
                </a:lnTo>
                <a:lnTo>
                  <a:pt x="24" y="594"/>
                </a:lnTo>
                <a:lnTo>
                  <a:pt x="25" y="594"/>
                </a:lnTo>
                <a:lnTo>
                  <a:pt x="26" y="595"/>
                </a:lnTo>
                <a:lnTo>
                  <a:pt x="27" y="596"/>
                </a:lnTo>
                <a:lnTo>
                  <a:pt x="30" y="600"/>
                </a:lnTo>
                <a:lnTo>
                  <a:pt x="34" y="603"/>
                </a:lnTo>
                <a:lnTo>
                  <a:pt x="39" y="605"/>
                </a:lnTo>
                <a:lnTo>
                  <a:pt x="43" y="607"/>
                </a:lnTo>
                <a:lnTo>
                  <a:pt x="47" y="609"/>
                </a:lnTo>
                <a:lnTo>
                  <a:pt x="52" y="611"/>
                </a:lnTo>
                <a:lnTo>
                  <a:pt x="57" y="612"/>
                </a:lnTo>
                <a:lnTo>
                  <a:pt x="62" y="613"/>
                </a:lnTo>
                <a:lnTo>
                  <a:pt x="69" y="613"/>
                </a:lnTo>
                <a:lnTo>
                  <a:pt x="76" y="614"/>
                </a:lnTo>
                <a:lnTo>
                  <a:pt x="84" y="615"/>
                </a:lnTo>
                <a:lnTo>
                  <a:pt x="98" y="616"/>
                </a:lnTo>
                <a:lnTo>
                  <a:pt x="112" y="617"/>
                </a:lnTo>
                <a:lnTo>
                  <a:pt x="127" y="618"/>
                </a:lnTo>
                <a:lnTo>
                  <a:pt x="137" y="619"/>
                </a:lnTo>
                <a:lnTo>
                  <a:pt x="147" y="621"/>
                </a:lnTo>
                <a:lnTo>
                  <a:pt x="158" y="623"/>
                </a:lnTo>
                <a:lnTo>
                  <a:pt x="169" y="625"/>
                </a:lnTo>
                <a:lnTo>
                  <a:pt x="178" y="627"/>
                </a:lnTo>
                <a:lnTo>
                  <a:pt x="188" y="630"/>
                </a:lnTo>
                <a:lnTo>
                  <a:pt x="197" y="634"/>
                </a:lnTo>
                <a:lnTo>
                  <a:pt x="206" y="639"/>
                </a:lnTo>
                <a:lnTo>
                  <a:pt x="216" y="644"/>
                </a:lnTo>
                <a:lnTo>
                  <a:pt x="225" y="650"/>
                </a:lnTo>
                <a:lnTo>
                  <a:pt x="233" y="655"/>
                </a:lnTo>
                <a:lnTo>
                  <a:pt x="242" y="662"/>
                </a:lnTo>
                <a:lnTo>
                  <a:pt x="253" y="670"/>
                </a:lnTo>
                <a:lnTo>
                  <a:pt x="264" y="678"/>
                </a:lnTo>
                <a:lnTo>
                  <a:pt x="275" y="687"/>
                </a:lnTo>
                <a:lnTo>
                  <a:pt x="282" y="691"/>
                </a:lnTo>
                <a:lnTo>
                  <a:pt x="289" y="695"/>
                </a:lnTo>
                <a:lnTo>
                  <a:pt x="296" y="698"/>
                </a:lnTo>
                <a:lnTo>
                  <a:pt x="304" y="701"/>
                </a:lnTo>
                <a:lnTo>
                  <a:pt x="311" y="704"/>
                </a:lnTo>
                <a:lnTo>
                  <a:pt x="315" y="705"/>
                </a:lnTo>
                <a:lnTo>
                  <a:pt x="318" y="705"/>
                </a:lnTo>
                <a:lnTo>
                  <a:pt x="321" y="706"/>
                </a:lnTo>
                <a:lnTo>
                  <a:pt x="325" y="708"/>
                </a:lnTo>
                <a:lnTo>
                  <a:pt x="327" y="709"/>
                </a:lnTo>
                <a:lnTo>
                  <a:pt x="328" y="710"/>
                </a:lnTo>
                <a:lnTo>
                  <a:pt x="330" y="711"/>
                </a:lnTo>
                <a:lnTo>
                  <a:pt x="331" y="712"/>
                </a:lnTo>
                <a:lnTo>
                  <a:pt x="333" y="714"/>
                </a:lnTo>
                <a:lnTo>
                  <a:pt x="334" y="715"/>
                </a:lnTo>
                <a:lnTo>
                  <a:pt x="335" y="718"/>
                </a:lnTo>
                <a:lnTo>
                  <a:pt x="336" y="721"/>
                </a:lnTo>
                <a:lnTo>
                  <a:pt x="338" y="724"/>
                </a:lnTo>
                <a:lnTo>
                  <a:pt x="339" y="727"/>
                </a:lnTo>
                <a:lnTo>
                  <a:pt x="344" y="733"/>
                </a:lnTo>
                <a:lnTo>
                  <a:pt x="349" y="738"/>
                </a:lnTo>
                <a:lnTo>
                  <a:pt x="354" y="742"/>
                </a:lnTo>
                <a:lnTo>
                  <a:pt x="360" y="746"/>
                </a:lnTo>
                <a:lnTo>
                  <a:pt x="366" y="749"/>
                </a:lnTo>
                <a:lnTo>
                  <a:pt x="373" y="751"/>
                </a:lnTo>
                <a:lnTo>
                  <a:pt x="382" y="754"/>
                </a:lnTo>
                <a:lnTo>
                  <a:pt x="392" y="755"/>
                </a:lnTo>
                <a:lnTo>
                  <a:pt x="402" y="756"/>
                </a:lnTo>
                <a:lnTo>
                  <a:pt x="413" y="757"/>
                </a:lnTo>
                <a:lnTo>
                  <a:pt x="423" y="757"/>
                </a:lnTo>
                <a:lnTo>
                  <a:pt x="443" y="757"/>
                </a:lnTo>
                <a:lnTo>
                  <a:pt x="461" y="757"/>
                </a:lnTo>
                <a:lnTo>
                  <a:pt x="480" y="757"/>
                </a:lnTo>
                <a:lnTo>
                  <a:pt x="490" y="757"/>
                </a:lnTo>
                <a:lnTo>
                  <a:pt x="500" y="758"/>
                </a:lnTo>
                <a:lnTo>
                  <a:pt x="509" y="759"/>
                </a:lnTo>
                <a:lnTo>
                  <a:pt x="525" y="761"/>
                </a:lnTo>
                <a:lnTo>
                  <a:pt x="539" y="762"/>
                </a:lnTo>
                <a:lnTo>
                  <a:pt x="553" y="764"/>
                </a:lnTo>
                <a:lnTo>
                  <a:pt x="568" y="766"/>
                </a:lnTo>
                <a:lnTo>
                  <a:pt x="586" y="770"/>
                </a:lnTo>
                <a:lnTo>
                  <a:pt x="604" y="772"/>
                </a:lnTo>
                <a:lnTo>
                  <a:pt x="624" y="774"/>
                </a:lnTo>
                <a:lnTo>
                  <a:pt x="642" y="777"/>
                </a:lnTo>
                <a:lnTo>
                  <a:pt x="655" y="779"/>
                </a:lnTo>
                <a:lnTo>
                  <a:pt x="667" y="781"/>
                </a:lnTo>
                <a:lnTo>
                  <a:pt x="679" y="783"/>
                </a:lnTo>
                <a:lnTo>
                  <a:pt x="696" y="786"/>
                </a:lnTo>
                <a:lnTo>
                  <a:pt x="711" y="790"/>
                </a:lnTo>
                <a:lnTo>
                  <a:pt x="726" y="794"/>
                </a:lnTo>
                <a:lnTo>
                  <a:pt x="741" y="799"/>
                </a:lnTo>
                <a:lnTo>
                  <a:pt x="761" y="805"/>
                </a:lnTo>
                <a:lnTo>
                  <a:pt x="780" y="812"/>
                </a:lnTo>
                <a:lnTo>
                  <a:pt x="800" y="819"/>
                </a:lnTo>
                <a:lnTo>
                  <a:pt x="819" y="825"/>
                </a:lnTo>
                <a:lnTo>
                  <a:pt x="839" y="831"/>
                </a:lnTo>
                <a:lnTo>
                  <a:pt x="858" y="836"/>
                </a:lnTo>
                <a:lnTo>
                  <a:pt x="872" y="839"/>
                </a:lnTo>
                <a:lnTo>
                  <a:pt x="884" y="842"/>
                </a:lnTo>
                <a:lnTo>
                  <a:pt x="892" y="844"/>
                </a:lnTo>
                <a:lnTo>
                  <a:pt x="900" y="846"/>
                </a:lnTo>
                <a:lnTo>
                  <a:pt x="908" y="848"/>
                </a:lnTo>
                <a:lnTo>
                  <a:pt x="917" y="851"/>
                </a:lnTo>
                <a:lnTo>
                  <a:pt x="925" y="853"/>
                </a:lnTo>
                <a:lnTo>
                  <a:pt x="932" y="857"/>
                </a:lnTo>
                <a:lnTo>
                  <a:pt x="932" y="0"/>
                </a:lnTo>
                <a:close/>
              </a:path>
            </a:pathLst>
          </a:custGeom>
          <a:solidFill>
            <a:srgbClr val="0081AB"/>
          </a:solidFill>
          <a:ln>
            <a:noFill/>
          </a:ln>
        </p:spPr>
        <p:txBody>
          <a:bodyPr/>
          <a:lstStyle/>
          <a:p>
            <a:endParaRPr lang="en-US"/>
          </a:p>
        </p:txBody>
      </p:sp>
      <p:sp>
        <p:nvSpPr>
          <p:cNvPr id="56334" name="Freeform 166">
            <a:extLst>
              <a:ext uri="{FF2B5EF4-FFF2-40B4-BE49-F238E27FC236}">
                <a16:creationId xmlns:a16="http://schemas.microsoft.com/office/drawing/2014/main" id="{EB64CB9A-71E7-C086-DA57-B669B068D5A3}"/>
              </a:ext>
            </a:extLst>
          </p:cNvPr>
          <p:cNvSpPr>
            <a:spLocks/>
          </p:cNvSpPr>
          <p:nvPr/>
        </p:nvSpPr>
        <p:spPr bwMode="auto">
          <a:xfrm>
            <a:off x="4421385" y="1504950"/>
            <a:ext cx="301229" cy="483394"/>
          </a:xfrm>
          <a:custGeom>
            <a:avLst/>
            <a:gdLst>
              <a:gd name="T0" fmla="*/ 0 w 758"/>
              <a:gd name="T1" fmla="*/ 0 h 1217"/>
              <a:gd name="T2" fmla="*/ 212814094 w 758"/>
              <a:gd name="T3" fmla="*/ 166603622 h 1217"/>
              <a:gd name="T4" fmla="*/ 212814094 w 758"/>
              <a:gd name="T5" fmla="*/ 341341393 h 1217"/>
              <a:gd name="T6" fmla="*/ 0 w 758"/>
              <a:gd name="T7" fmla="*/ 166603622 h 1217"/>
              <a:gd name="T8" fmla="*/ 0 w 758"/>
              <a:gd name="T9" fmla="*/ 0 h 1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8" h="1217">
                <a:moveTo>
                  <a:pt x="0" y="0"/>
                </a:moveTo>
                <a:lnTo>
                  <a:pt x="758" y="594"/>
                </a:lnTo>
                <a:lnTo>
                  <a:pt x="758" y="1217"/>
                </a:lnTo>
                <a:lnTo>
                  <a:pt x="0" y="59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35" name="Line 167">
            <a:extLst>
              <a:ext uri="{FF2B5EF4-FFF2-40B4-BE49-F238E27FC236}">
                <a16:creationId xmlns:a16="http://schemas.microsoft.com/office/drawing/2014/main" id="{F0C8FD50-35BF-22BD-6189-34A90E90D6B2}"/>
              </a:ext>
            </a:extLst>
          </p:cNvPr>
          <p:cNvSpPr>
            <a:spLocks noChangeShapeType="1"/>
          </p:cNvSpPr>
          <p:nvPr/>
        </p:nvSpPr>
        <p:spPr bwMode="auto">
          <a:xfrm>
            <a:off x="4421385" y="1446609"/>
            <a:ext cx="1191" cy="34051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6" name="Line 168">
            <a:extLst>
              <a:ext uri="{FF2B5EF4-FFF2-40B4-BE49-F238E27FC236}">
                <a16:creationId xmlns:a16="http://schemas.microsoft.com/office/drawing/2014/main" id="{B90C2AC0-44C8-AE46-1C85-04F1154499D8}"/>
              </a:ext>
            </a:extLst>
          </p:cNvPr>
          <p:cNvSpPr>
            <a:spLocks noChangeShapeType="1"/>
          </p:cNvSpPr>
          <p:nvPr/>
        </p:nvSpPr>
        <p:spPr bwMode="auto">
          <a:xfrm>
            <a:off x="4421385" y="1740693"/>
            <a:ext cx="301229" cy="2476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7" name="Freeform 169">
            <a:extLst>
              <a:ext uri="{FF2B5EF4-FFF2-40B4-BE49-F238E27FC236}">
                <a16:creationId xmlns:a16="http://schemas.microsoft.com/office/drawing/2014/main" id="{732D61FE-A5C9-D770-2CC5-3D5743462FA0}"/>
              </a:ext>
            </a:extLst>
          </p:cNvPr>
          <p:cNvSpPr>
            <a:spLocks/>
          </p:cNvSpPr>
          <p:nvPr/>
        </p:nvSpPr>
        <p:spPr bwMode="auto">
          <a:xfrm>
            <a:off x="4722614" y="1740693"/>
            <a:ext cx="153590" cy="247650"/>
          </a:xfrm>
          <a:custGeom>
            <a:avLst/>
            <a:gdLst>
              <a:gd name="T0" fmla="*/ 0 w 388"/>
              <a:gd name="T1" fmla="*/ 0 h 623"/>
              <a:gd name="T2" fmla="*/ 0 w 388"/>
              <a:gd name="T3" fmla="*/ 175011300 h 623"/>
              <a:gd name="T4" fmla="*/ 55993410 w 388"/>
              <a:gd name="T5" fmla="*/ 175011300 h 623"/>
              <a:gd name="T6" fmla="*/ 55993410 w 388"/>
              <a:gd name="T7" fmla="*/ 43823317 h 623"/>
              <a:gd name="T8" fmla="*/ 108086895 w 388"/>
              <a:gd name="T9" fmla="*/ 0 h 623"/>
              <a:gd name="T10" fmla="*/ 0 w 388"/>
              <a:gd name="T11" fmla="*/ 0 h 6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8" h="623">
                <a:moveTo>
                  <a:pt x="0" y="0"/>
                </a:moveTo>
                <a:lnTo>
                  <a:pt x="0" y="623"/>
                </a:lnTo>
                <a:lnTo>
                  <a:pt x="201" y="623"/>
                </a:lnTo>
                <a:lnTo>
                  <a:pt x="201" y="156"/>
                </a:lnTo>
                <a:lnTo>
                  <a:pt x="388"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38" name="Line 170">
            <a:extLst>
              <a:ext uri="{FF2B5EF4-FFF2-40B4-BE49-F238E27FC236}">
                <a16:creationId xmlns:a16="http://schemas.microsoft.com/office/drawing/2014/main" id="{7B15919C-7E50-7C50-7759-41BE4BB71468}"/>
              </a:ext>
            </a:extLst>
          </p:cNvPr>
          <p:cNvSpPr>
            <a:spLocks noChangeShapeType="1"/>
          </p:cNvSpPr>
          <p:nvPr/>
        </p:nvSpPr>
        <p:spPr bwMode="auto">
          <a:xfrm>
            <a:off x="4802385" y="1802606"/>
            <a:ext cx="1191" cy="25122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9" name="Line 171">
            <a:extLst>
              <a:ext uri="{FF2B5EF4-FFF2-40B4-BE49-F238E27FC236}">
                <a16:creationId xmlns:a16="http://schemas.microsoft.com/office/drawing/2014/main" id="{10D0BDE5-7822-FD0E-BBBD-3F7396F9606D}"/>
              </a:ext>
            </a:extLst>
          </p:cNvPr>
          <p:cNvSpPr>
            <a:spLocks noChangeShapeType="1"/>
          </p:cNvSpPr>
          <p:nvPr/>
        </p:nvSpPr>
        <p:spPr bwMode="auto">
          <a:xfrm>
            <a:off x="4722614" y="1740693"/>
            <a:ext cx="1190" cy="2476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0" name="Line 172">
            <a:extLst>
              <a:ext uri="{FF2B5EF4-FFF2-40B4-BE49-F238E27FC236}">
                <a16:creationId xmlns:a16="http://schemas.microsoft.com/office/drawing/2014/main" id="{65182F04-5D6E-71FD-C979-2E7B49861ABA}"/>
              </a:ext>
            </a:extLst>
          </p:cNvPr>
          <p:cNvSpPr>
            <a:spLocks noChangeShapeType="1"/>
          </p:cNvSpPr>
          <p:nvPr/>
        </p:nvSpPr>
        <p:spPr bwMode="auto">
          <a:xfrm>
            <a:off x="4722614" y="1988344"/>
            <a:ext cx="79772" cy="11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1" name="Line 173">
            <a:extLst>
              <a:ext uri="{FF2B5EF4-FFF2-40B4-BE49-F238E27FC236}">
                <a16:creationId xmlns:a16="http://schemas.microsoft.com/office/drawing/2014/main" id="{0A1CE034-1CDE-C31A-35A3-9E08C6319B05}"/>
              </a:ext>
            </a:extLst>
          </p:cNvPr>
          <p:cNvSpPr>
            <a:spLocks noChangeShapeType="1"/>
          </p:cNvSpPr>
          <p:nvPr/>
        </p:nvSpPr>
        <p:spPr bwMode="auto">
          <a:xfrm>
            <a:off x="4722614" y="1740694"/>
            <a:ext cx="153590" cy="11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2" name="Line 174">
            <a:extLst>
              <a:ext uri="{FF2B5EF4-FFF2-40B4-BE49-F238E27FC236}">
                <a16:creationId xmlns:a16="http://schemas.microsoft.com/office/drawing/2014/main" id="{48F3201F-B8DA-89CA-B5A7-ED5675152BE5}"/>
              </a:ext>
            </a:extLst>
          </p:cNvPr>
          <p:cNvSpPr>
            <a:spLocks noChangeShapeType="1"/>
          </p:cNvSpPr>
          <p:nvPr/>
        </p:nvSpPr>
        <p:spPr bwMode="auto">
          <a:xfrm flipH="1">
            <a:off x="4802386" y="1740693"/>
            <a:ext cx="73819" cy="619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3" name="Line 175">
            <a:extLst>
              <a:ext uri="{FF2B5EF4-FFF2-40B4-BE49-F238E27FC236}">
                <a16:creationId xmlns:a16="http://schemas.microsoft.com/office/drawing/2014/main" id="{2B6B0C00-F960-F368-7A4B-A7A283A188E2}"/>
              </a:ext>
            </a:extLst>
          </p:cNvPr>
          <p:cNvSpPr>
            <a:spLocks noChangeShapeType="1"/>
          </p:cNvSpPr>
          <p:nvPr/>
        </p:nvSpPr>
        <p:spPr bwMode="auto">
          <a:xfrm flipH="1" flipV="1">
            <a:off x="4421385" y="1504950"/>
            <a:ext cx="301229" cy="23574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4" name="Line 176">
            <a:extLst>
              <a:ext uri="{FF2B5EF4-FFF2-40B4-BE49-F238E27FC236}">
                <a16:creationId xmlns:a16="http://schemas.microsoft.com/office/drawing/2014/main" id="{8B3BF14E-B5D7-E78A-43BF-146578D4F55E}"/>
              </a:ext>
            </a:extLst>
          </p:cNvPr>
          <p:cNvSpPr>
            <a:spLocks noChangeShapeType="1"/>
          </p:cNvSpPr>
          <p:nvPr/>
        </p:nvSpPr>
        <p:spPr bwMode="auto">
          <a:xfrm>
            <a:off x="4802386" y="2053828"/>
            <a:ext cx="308372" cy="25479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5" name="Line 177">
            <a:extLst>
              <a:ext uri="{FF2B5EF4-FFF2-40B4-BE49-F238E27FC236}">
                <a16:creationId xmlns:a16="http://schemas.microsoft.com/office/drawing/2014/main" id="{11AE221D-DA35-E539-430D-E4819C4198F3}"/>
              </a:ext>
            </a:extLst>
          </p:cNvPr>
          <p:cNvSpPr>
            <a:spLocks noChangeShapeType="1"/>
          </p:cNvSpPr>
          <p:nvPr/>
        </p:nvSpPr>
        <p:spPr bwMode="auto">
          <a:xfrm flipH="1">
            <a:off x="4390429" y="1354931"/>
            <a:ext cx="201216" cy="6905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6" name="Freeform 178">
            <a:extLst>
              <a:ext uri="{FF2B5EF4-FFF2-40B4-BE49-F238E27FC236}">
                <a16:creationId xmlns:a16="http://schemas.microsoft.com/office/drawing/2014/main" id="{D9507210-9CCB-FD7B-44F2-4992E06D9353}"/>
              </a:ext>
            </a:extLst>
          </p:cNvPr>
          <p:cNvSpPr>
            <a:spLocks/>
          </p:cNvSpPr>
          <p:nvPr/>
        </p:nvSpPr>
        <p:spPr bwMode="auto">
          <a:xfrm>
            <a:off x="4051101" y="1264444"/>
            <a:ext cx="370284" cy="182165"/>
          </a:xfrm>
          <a:custGeom>
            <a:avLst/>
            <a:gdLst>
              <a:gd name="T0" fmla="*/ 86149566 w 932"/>
              <a:gd name="T1" fmla="*/ 557584 h 460"/>
              <a:gd name="T2" fmla="*/ 84466071 w 932"/>
              <a:gd name="T3" fmla="*/ 2230336 h 460"/>
              <a:gd name="T4" fmla="*/ 81098553 w 932"/>
              <a:gd name="T5" fmla="*/ 5297049 h 460"/>
              <a:gd name="T6" fmla="*/ 77731034 w 932"/>
              <a:gd name="T7" fmla="*/ 8363761 h 460"/>
              <a:gd name="T8" fmla="*/ 75205793 w 932"/>
              <a:gd name="T9" fmla="*/ 10315833 h 460"/>
              <a:gd name="T10" fmla="*/ 72960781 w 932"/>
              <a:gd name="T11" fmla="*/ 12267378 h 460"/>
              <a:gd name="T12" fmla="*/ 70996527 w 932"/>
              <a:gd name="T13" fmla="*/ 14497714 h 460"/>
              <a:gd name="T14" fmla="*/ 68189997 w 932"/>
              <a:gd name="T15" fmla="*/ 17564426 h 460"/>
              <a:gd name="T16" fmla="*/ 65664755 w 932"/>
              <a:gd name="T17" fmla="*/ 21467515 h 460"/>
              <a:gd name="T18" fmla="*/ 63419743 w 932"/>
              <a:gd name="T19" fmla="*/ 26206979 h 460"/>
              <a:gd name="T20" fmla="*/ 61455490 w 932"/>
              <a:gd name="T21" fmla="*/ 30946972 h 460"/>
              <a:gd name="T22" fmla="*/ 60052225 w 932"/>
              <a:gd name="T23" fmla="*/ 36244021 h 460"/>
              <a:gd name="T24" fmla="*/ 59210478 w 932"/>
              <a:gd name="T25" fmla="*/ 42098653 h 460"/>
              <a:gd name="T26" fmla="*/ 58087971 w 932"/>
              <a:gd name="T27" fmla="*/ 48232606 h 460"/>
              <a:gd name="T28" fmla="*/ 57246224 w 932"/>
              <a:gd name="T29" fmla="*/ 55759991 h 460"/>
              <a:gd name="T30" fmla="*/ 56123718 w 932"/>
              <a:gd name="T31" fmla="*/ 60499456 h 460"/>
              <a:gd name="T32" fmla="*/ 54439694 w 932"/>
              <a:gd name="T33" fmla="*/ 65239448 h 460"/>
              <a:gd name="T34" fmla="*/ 51914452 w 932"/>
              <a:gd name="T35" fmla="*/ 69700121 h 460"/>
              <a:gd name="T36" fmla="*/ 48546934 w 932"/>
              <a:gd name="T37" fmla="*/ 73324417 h 460"/>
              <a:gd name="T38" fmla="*/ 44056909 w 932"/>
              <a:gd name="T39" fmla="*/ 77227506 h 460"/>
              <a:gd name="T40" fmla="*/ 39005897 w 932"/>
              <a:gd name="T41" fmla="*/ 81409386 h 460"/>
              <a:gd name="T42" fmla="*/ 35357619 w 932"/>
              <a:gd name="T43" fmla="*/ 85034211 h 460"/>
              <a:gd name="T44" fmla="*/ 32270860 w 932"/>
              <a:gd name="T45" fmla="*/ 88658507 h 460"/>
              <a:gd name="T46" fmla="*/ 30306606 w 932"/>
              <a:gd name="T47" fmla="*/ 92561596 h 460"/>
              <a:gd name="T48" fmla="*/ 29184100 w 932"/>
              <a:gd name="T49" fmla="*/ 96464684 h 460"/>
              <a:gd name="T50" fmla="*/ 28623112 w 932"/>
              <a:gd name="T51" fmla="*/ 99810189 h 460"/>
              <a:gd name="T52" fmla="*/ 27781365 w 932"/>
              <a:gd name="T53" fmla="*/ 103156221 h 460"/>
              <a:gd name="T54" fmla="*/ 27219847 w 932"/>
              <a:gd name="T55" fmla="*/ 105944141 h 460"/>
              <a:gd name="T56" fmla="*/ 26378100 w 932"/>
              <a:gd name="T57" fmla="*/ 108453270 h 460"/>
              <a:gd name="T58" fmla="*/ 24694605 w 932"/>
              <a:gd name="T59" fmla="*/ 112077566 h 460"/>
              <a:gd name="T60" fmla="*/ 23291340 w 932"/>
              <a:gd name="T61" fmla="*/ 115144278 h 460"/>
              <a:gd name="T62" fmla="*/ 21607846 w 932"/>
              <a:gd name="T63" fmla="*/ 117653407 h 460"/>
              <a:gd name="T64" fmla="*/ 20485340 w 932"/>
              <a:gd name="T65" fmla="*/ 119326687 h 460"/>
              <a:gd name="T66" fmla="*/ 19362834 w 932"/>
              <a:gd name="T67" fmla="*/ 120441855 h 460"/>
              <a:gd name="T68" fmla="*/ 17959569 w 932"/>
              <a:gd name="T69" fmla="*/ 121557023 h 460"/>
              <a:gd name="T70" fmla="*/ 15433797 w 932"/>
              <a:gd name="T71" fmla="*/ 122672191 h 460"/>
              <a:gd name="T72" fmla="*/ 12347038 w 932"/>
              <a:gd name="T73" fmla="*/ 123787360 h 460"/>
              <a:gd name="T74" fmla="*/ 7857543 w 932"/>
              <a:gd name="T75" fmla="*/ 124344944 h 460"/>
              <a:gd name="T76" fmla="*/ 4490025 w 932"/>
              <a:gd name="T77" fmla="*/ 125181320 h 460"/>
              <a:gd name="T78" fmla="*/ 1964253 w 932"/>
              <a:gd name="T79" fmla="*/ 126296488 h 460"/>
              <a:gd name="T80" fmla="*/ 841747 w 932"/>
              <a:gd name="T81" fmla="*/ 127411656 h 460"/>
              <a:gd name="T82" fmla="*/ 280759 w 932"/>
              <a:gd name="T83" fmla="*/ 127969240 h 460"/>
              <a:gd name="T84" fmla="*/ 0 w 932"/>
              <a:gd name="T85" fmla="*/ 128248032 h 460"/>
              <a:gd name="T86" fmla="*/ 86711084 w 932"/>
              <a:gd name="T87" fmla="*/ 0 h 4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32" h="460">
                <a:moveTo>
                  <a:pt x="309" y="0"/>
                </a:moveTo>
                <a:lnTo>
                  <a:pt x="307" y="2"/>
                </a:lnTo>
                <a:lnTo>
                  <a:pt x="304" y="5"/>
                </a:lnTo>
                <a:lnTo>
                  <a:pt x="301" y="8"/>
                </a:lnTo>
                <a:lnTo>
                  <a:pt x="295" y="14"/>
                </a:lnTo>
                <a:lnTo>
                  <a:pt x="289" y="19"/>
                </a:lnTo>
                <a:lnTo>
                  <a:pt x="283" y="25"/>
                </a:lnTo>
                <a:lnTo>
                  <a:pt x="277" y="30"/>
                </a:lnTo>
                <a:lnTo>
                  <a:pt x="272" y="34"/>
                </a:lnTo>
                <a:lnTo>
                  <a:pt x="268" y="37"/>
                </a:lnTo>
                <a:lnTo>
                  <a:pt x="264" y="41"/>
                </a:lnTo>
                <a:lnTo>
                  <a:pt x="260" y="44"/>
                </a:lnTo>
                <a:lnTo>
                  <a:pt x="257" y="47"/>
                </a:lnTo>
                <a:lnTo>
                  <a:pt x="253" y="52"/>
                </a:lnTo>
                <a:lnTo>
                  <a:pt x="248" y="57"/>
                </a:lnTo>
                <a:lnTo>
                  <a:pt x="243" y="63"/>
                </a:lnTo>
                <a:lnTo>
                  <a:pt x="238" y="70"/>
                </a:lnTo>
                <a:lnTo>
                  <a:pt x="234" y="77"/>
                </a:lnTo>
                <a:lnTo>
                  <a:pt x="230" y="85"/>
                </a:lnTo>
                <a:lnTo>
                  <a:pt x="226" y="94"/>
                </a:lnTo>
                <a:lnTo>
                  <a:pt x="222" y="103"/>
                </a:lnTo>
                <a:lnTo>
                  <a:pt x="219" y="111"/>
                </a:lnTo>
                <a:lnTo>
                  <a:pt x="216" y="120"/>
                </a:lnTo>
                <a:lnTo>
                  <a:pt x="214" y="130"/>
                </a:lnTo>
                <a:lnTo>
                  <a:pt x="212" y="141"/>
                </a:lnTo>
                <a:lnTo>
                  <a:pt x="211" y="151"/>
                </a:lnTo>
                <a:lnTo>
                  <a:pt x="209" y="160"/>
                </a:lnTo>
                <a:lnTo>
                  <a:pt x="207" y="173"/>
                </a:lnTo>
                <a:lnTo>
                  <a:pt x="205" y="187"/>
                </a:lnTo>
                <a:lnTo>
                  <a:pt x="204" y="200"/>
                </a:lnTo>
                <a:lnTo>
                  <a:pt x="202" y="209"/>
                </a:lnTo>
                <a:lnTo>
                  <a:pt x="200" y="217"/>
                </a:lnTo>
                <a:lnTo>
                  <a:pt x="197" y="227"/>
                </a:lnTo>
                <a:lnTo>
                  <a:pt x="194" y="234"/>
                </a:lnTo>
                <a:lnTo>
                  <a:pt x="190" y="242"/>
                </a:lnTo>
                <a:lnTo>
                  <a:pt x="185" y="250"/>
                </a:lnTo>
                <a:lnTo>
                  <a:pt x="179" y="256"/>
                </a:lnTo>
                <a:lnTo>
                  <a:pt x="173" y="263"/>
                </a:lnTo>
                <a:lnTo>
                  <a:pt x="165" y="270"/>
                </a:lnTo>
                <a:lnTo>
                  <a:pt x="157" y="277"/>
                </a:lnTo>
                <a:lnTo>
                  <a:pt x="148" y="284"/>
                </a:lnTo>
                <a:lnTo>
                  <a:pt x="139" y="292"/>
                </a:lnTo>
                <a:lnTo>
                  <a:pt x="131" y="300"/>
                </a:lnTo>
                <a:lnTo>
                  <a:pt x="126" y="305"/>
                </a:lnTo>
                <a:lnTo>
                  <a:pt x="120" y="312"/>
                </a:lnTo>
                <a:lnTo>
                  <a:pt x="115" y="318"/>
                </a:lnTo>
                <a:lnTo>
                  <a:pt x="112" y="325"/>
                </a:lnTo>
                <a:lnTo>
                  <a:pt x="108" y="332"/>
                </a:lnTo>
                <a:lnTo>
                  <a:pt x="105" y="340"/>
                </a:lnTo>
                <a:lnTo>
                  <a:pt x="104" y="346"/>
                </a:lnTo>
                <a:lnTo>
                  <a:pt x="103" y="352"/>
                </a:lnTo>
                <a:lnTo>
                  <a:pt x="102" y="358"/>
                </a:lnTo>
                <a:lnTo>
                  <a:pt x="101" y="364"/>
                </a:lnTo>
                <a:lnTo>
                  <a:pt x="99" y="370"/>
                </a:lnTo>
                <a:lnTo>
                  <a:pt x="98" y="376"/>
                </a:lnTo>
                <a:lnTo>
                  <a:pt x="97" y="380"/>
                </a:lnTo>
                <a:lnTo>
                  <a:pt x="95" y="385"/>
                </a:lnTo>
                <a:lnTo>
                  <a:pt x="94" y="389"/>
                </a:lnTo>
                <a:lnTo>
                  <a:pt x="91" y="395"/>
                </a:lnTo>
                <a:lnTo>
                  <a:pt x="88" y="402"/>
                </a:lnTo>
                <a:lnTo>
                  <a:pt x="86" y="408"/>
                </a:lnTo>
                <a:lnTo>
                  <a:pt x="83" y="413"/>
                </a:lnTo>
                <a:lnTo>
                  <a:pt x="80" y="418"/>
                </a:lnTo>
                <a:lnTo>
                  <a:pt x="77" y="422"/>
                </a:lnTo>
                <a:lnTo>
                  <a:pt x="75" y="425"/>
                </a:lnTo>
                <a:lnTo>
                  <a:pt x="73" y="428"/>
                </a:lnTo>
                <a:lnTo>
                  <a:pt x="71" y="430"/>
                </a:lnTo>
                <a:lnTo>
                  <a:pt x="69" y="432"/>
                </a:lnTo>
                <a:lnTo>
                  <a:pt x="66" y="434"/>
                </a:lnTo>
                <a:lnTo>
                  <a:pt x="64" y="436"/>
                </a:lnTo>
                <a:lnTo>
                  <a:pt x="59" y="438"/>
                </a:lnTo>
                <a:lnTo>
                  <a:pt x="55" y="440"/>
                </a:lnTo>
                <a:lnTo>
                  <a:pt x="49" y="443"/>
                </a:lnTo>
                <a:lnTo>
                  <a:pt x="44" y="444"/>
                </a:lnTo>
                <a:lnTo>
                  <a:pt x="37" y="445"/>
                </a:lnTo>
                <a:lnTo>
                  <a:pt x="28" y="446"/>
                </a:lnTo>
                <a:lnTo>
                  <a:pt x="21" y="448"/>
                </a:lnTo>
                <a:lnTo>
                  <a:pt x="16" y="449"/>
                </a:lnTo>
                <a:lnTo>
                  <a:pt x="11" y="451"/>
                </a:lnTo>
                <a:lnTo>
                  <a:pt x="7" y="453"/>
                </a:lnTo>
                <a:lnTo>
                  <a:pt x="3" y="456"/>
                </a:lnTo>
                <a:lnTo>
                  <a:pt x="3" y="457"/>
                </a:lnTo>
                <a:lnTo>
                  <a:pt x="2" y="458"/>
                </a:lnTo>
                <a:lnTo>
                  <a:pt x="1" y="459"/>
                </a:lnTo>
                <a:lnTo>
                  <a:pt x="1" y="460"/>
                </a:lnTo>
                <a:lnTo>
                  <a:pt x="0" y="460"/>
                </a:lnTo>
                <a:lnTo>
                  <a:pt x="932" y="460"/>
                </a:lnTo>
                <a:lnTo>
                  <a:pt x="309" y="0"/>
                </a:lnTo>
                <a:close/>
              </a:path>
            </a:pathLst>
          </a:custGeom>
          <a:solidFill>
            <a:srgbClr val="0081AB"/>
          </a:solidFill>
          <a:ln>
            <a:noFill/>
          </a:ln>
        </p:spPr>
        <p:txBody>
          <a:bodyPr/>
          <a:lstStyle/>
          <a:p>
            <a:endParaRPr lang="en-US"/>
          </a:p>
        </p:txBody>
      </p:sp>
      <p:sp>
        <p:nvSpPr>
          <p:cNvPr id="56347" name="Line 179">
            <a:extLst>
              <a:ext uri="{FF2B5EF4-FFF2-40B4-BE49-F238E27FC236}">
                <a16:creationId xmlns:a16="http://schemas.microsoft.com/office/drawing/2014/main" id="{3876AAE1-49BB-E79F-C23C-6DD614E685E5}"/>
              </a:ext>
            </a:extLst>
          </p:cNvPr>
          <p:cNvSpPr>
            <a:spLocks noChangeShapeType="1"/>
          </p:cNvSpPr>
          <p:nvPr/>
        </p:nvSpPr>
        <p:spPr bwMode="auto">
          <a:xfrm>
            <a:off x="4173735" y="1263253"/>
            <a:ext cx="247650" cy="18335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8" name="Line 180">
            <a:extLst>
              <a:ext uri="{FF2B5EF4-FFF2-40B4-BE49-F238E27FC236}">
                <a16:creationId xmlns:a16="http://schemas.microsoft.com/office/drawing/2014/main" id="{A2A358EE-464A-7823-AA54-97D3D2B730DE}"/>
              </a:ext>
            </a:extLst>
          </p:cNvPr>
          <p:cNvSpPr>
            <a:spLocks noChangeShapeType="1"/>
          </p:cNvSpPr>
          <p:nvPr/>
        </p:nvSpPr>
        <p:spPr bwMode="auto">
          <a:xfrm flipH="1">
            <a:off x="4048721" y="1446609"/>
            <a:ext cx="372665" cy="11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9" name="Line 181">
            <a:extLst>
              <a:ext uri="{FF2B5EF4-FFF2-40B4-BE49-F238E27FC236}">
                <a16:creationId xmlns:a16="http://schemas.microsoft.com/office/drawing/2014/main" id="{F5252852-EB8A-C526-ED46-20A5694E6B6C}"/>
              </a:ext>
            </a:extLst>
          </p:cNvPr>
          <p:cNvSpPr>
            <a:spLocks noChangeShapeType="1"/>
          </p:cNvSpPr>
          <p:nvPr/>
        </p:nvSpPr>
        <p:spPr bwMode="auto">
          <a:xfrm flipH="1">
            <a:off x="5314354" y="1865709"/>
            <a:ext cx="120254" cy="2857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50" name="Freeform 182">
            <a:extLst>
              <a:ext uri="{FF2B5EF4-FFF2-40B4-BE49-F238E27FC236}">
                <a16:creationId xmlns:a16="http://schemas.microsoft.com/office/drawing/2014/main" id="{3AEBF1F5-857D-E1FA-9485-D730153E7966}"/>
              </a:ext>
            </a:extLst>
          </p:cNvPr>
          <p:cNvSpPr>
            <a:spLocks/>
          </p:cNvSpPr>
          <p:nvPr/>
        </p:nvSpPr>
        <p:spPr bwMode="auto">
          <a:xfrm>
            <a:off x="5388173" y="2788443"/>
            <a:ext cx="336947" cy="333375"/>
          </a:xfrm>
          <a:custGeom>
            <a:avLst/>
            <a:gdLst>
              <a:gd name="T0" fmla="*/ 14000707 w 849"/>
              <a:gd name="T1" fmla="*/ 174874017 h 841"/>
              <a:gd name="T2" fmla="*/ 7280283 w 849"/>
              <a:gd name="T3" fmla="*/ 159789029 h 841"/>
              <a:gd name="T4" fmla="*/ 2520424 w 849"/>
              <a:gd name="T5" fmla="*/ 143866310 h 841"/>
              <a:gd name="T6" fmla="*/ 279929 w 849"/>
              <a:gd name="T7" fmla="*/ 127663994 h 841"/>
              <a:gd name="T8" fmla="*/ 0 w 849"/>
              <a:gd name="T9" fmla="*/ 111182082 h 841"/>
              <a:gd name="T10" fmla="*/ 2239965 w 849"/>
              <a:gd name="T11" fmla="*/ 94979766 h 841"/>
              <a:gd name="T12" fmla="*/ 7000354 w 849"/>
              <a:gd name="T13" fmla="*/ 79056518 h 841"/>
              <a:gd name="T14" fmla="*/ 13440848 w 849"/>
              <a:gd name="T15" fmla="*/ 63971531 h 841"/>
              <a:gd name="T16" fmla="*/ 22121308 w 849"/>
              <a:gd name="T17" fmla="*/ 49724804 h 841"/>
              <a:gd name="T18" fmla="*/ 32481874 w 849"/>
              <a:gd name="T19" fmla="*/ 37153540 h 841"/>
              <a:gd name="T20" fmla="*/ 44803004 w 849"/>
              <a:gd name="T21" fmla="*/ 25979730 h 841"/>
              <a:gd name="T22" fmla="*/ 58243852 w 849"/>
              <a:gd name="T23" fmla="*/ 16760980 h 841"/>
              <a:gd name="T24" fmla="*/ 73084877 w 849"/>
              <a:gd name="T25" fmla="*/ 9218750 h 841"/>
              <a:gd name="T26" fmla="*/ 88485761 w 849"/>
              <a:gd name="T27" fmla="*/ 4190245 h 841"/>
              <a:gd name="T28" fmla="*/ 105006892 w 849"/>
              <a:gd name="T29" fmla="*/ 838260 h 841"/>
              <a:gd name="T30" fmla="*/ 121528023 w 849"/>
              <a:gd name="T31" fmla="*/ 0 h 841"/>
              <a:gd name="T32" fmla="*/ 137768695 w 849"/>
              <a:gd name="T33" fmla="*/ 1675992 h 841"/>
              <a:gd name="T34" fmla="*/ 154009896 w 849"/>
              <a:gd name="T35" fmla="*/ 5587169 h 841"/>
              <a:gd name="T36" fmla="*/ 169410780 w 849"/>
              <a:gd name="T37" fmla="*/ 11453407 h 841"/>
              <a:gd name="T38" fmla="*/ 183691946 w 849"/>
              <a:gd name="T39" fmla="*/ 19554829 h 841"/>
              <a:gd name="T40" fmla="*/ 196852865 w 849"/>
              <a:gd name="T41" fmla="*/ 29611311 h 841"/>
              <a:gd name="T42" fmla="*/ 208613607 w 849"/>
              <a:gd name="T43" fmla="*/ 41064718 h 841"/>
              <a:gd name="T44" fmla="*/ 218413785 w 849"/>
              <a:gd name="T45" fmla="*/ 54194117 h 841"/>
              <a:gd name="T46" fmla="*/ 226534385 w 849"/>
              <a:gd name="T47" fmla="*/ 68720440 h 841"/>
              <a:gd name="T48" fmla="*/ 232415021 w 849"/>
              <a:gd name="T49" fmla="*/ 84085024 h 841"/>
              <a:gd name="T50" fmla="*/ 236055163 w 849"/>
              <a:gd name="T51" fmla="*/ 100287339 h 841"/>
              <a:gd name="T52" fmla="*/ 237735269 w 849"/>
              <a:gd name="T53" fmla="*/ 116489655 h 841"/>
              <a:gd name="T54" fmla="*/ 236615022 w 849"/>
              <a:gd name="T55" fmla="*/ 132971567 h 841"/>
              <a:gd name="T56" fmla="*/ 233534739 w 849"/>
              <a:gd name="T57" fmla="*/ 149173883 h 841"/>
              <a:gd name="T58" fmla="*/ 228214491 w 849"/>
              <a:gd name="T59" fmla="*/ 164817534 h 841"/>
              <a:gd name="T60" fmla="*/ 220654279 w 849"/>
              <a:gd name="T61" fmla="*/ 179343858 h 841"/>
              <a:gd name="T62" fmla="*/ 211413431 w 849"/>
              <a:gd name="T63" fmla="*/ 193031921 h 841"/>
              <a:gd name="T64" fmla="*/ 200213077 w 849"/>
              <a:gd name="T65" fmla="*/ 205043992 h 841"/>
              <a:gd name="T66" fmla="*/ 187332088 w 849"/>
              <a:gd name="T67" fmla="*/ 215380070 h 841"/>
              <a:gd name="T68" fmla="*/ 173331380 w 849"/>
              <a:gd name="T69" fmla="*/ 224040156 h 841"/>
              <a:gd name="T70" fmla="*/ 158209897 w 849"/>
              <a:gd name="T71" fmla="*/ 230465058 h 841"/>
              <a:gd name="T72" fmla="*/ 142249154 w 849"/>
              <a:gd name="T73" fmla="*/ 234934899 h 841"/>
              <a:gd name="T74" fmla="*/ 89325549 w 849"/>
              <a:gd name="T75" fmla="*/ 118724312 h 8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49" h="841">
                <a:moveTo>
                  <a:pt x="66" y="651"/>
                </a:moveTo>
                <a:lnTo>
                  <a:pt x="50" y="626"/>
                </a:lnTo>
                <a:lnTo>
                  <a:pt x="37" y="599"/>
                </a:lnTo>
                <a:lnTo>
                  <a:pt x="26" y="572"/>
                </a:lnTo>
                <a:lnTo>
                  <a:pt x="17" y="544"/>
                </a:lnTo>
                <a:lnTo>
                  <a:pt x="9" y="515"/>
                </a:lnTo>
                <a:lnTo>
                  <a:pt x="4" y="486"/>
                </a:lnTo>
                <a:lnTo>
                  <a:pt x="1" y="457"/>
                </a:lnTo>
                <a:lnTo>
                  <a:pt x="0" y="427"/>
                </a:lnTo>
                <a:lnTo>
                  <a:pt x="0" y="398"/>
                </a:lnTo>
                <a:lnTo>
                  <a:pt x="3" y="369"/>
                </a:lnTo>
                <a:lnTo>
                  <a:pt x="8" y="340"/>
                </a:lnTo>
                <a:lnTo>
                  <a:pt x="16" y="311"/>
                </a:lnTo>
                <a:lnTo>
                  <a:pt x="25" y="283"/>
                </a:lnTo>
                <a:lnTo>
                  <a:pt x="35" y="255"/>
                </a:lnTo>
                <a:lnTo>
                  <a:pt x="48" y="229"/>
                </a:lnTo>
                <a:lnTo>
                  <a:pt x="63" y="203"/>
                </a:lnTo>
                <a:lnTo>
                  <a:pt x="79" y="178"/>
                </a:lnTo>
                <a:lnTo>
                  <a:pt x="96" y="155"/>
                </a:lnTo>
                <a:lnTo>
                  <a:pt x="116" y="133"/>
                </a:lnTo>
                <a:lnTo>
                  <a:pt x="137" y="112"/>
                </a:lnTo>
                <a:lnTo>
                  <a:pt x="160" y="93"/>
                </a:lnTo>
                <a:lnTo>
                  <a:pt x="183" y="75"/>
                </a:lnTo>
                <a:lnTo>
                  <a:pt x="208" y="60"/>
                </a:lnTo>
                <a:lnTo>
                  <a:pt x="235" y="45"/>
                </a:lnTo>
                <a:lnTo>
                  <a:pt x="261" y="33"/>
                </a:lnTo>
                <a:lnTo>
                  <a:pt x="289" y="23"/>
                </a:lnTo>
                <a:lnTo>
                  <a:pt x="316" y="15"/>
                </a:lnTo>
                <a:lnTo>
                  <a:pt x="346" y="8"/>
                </a:lnTo>
                <a:lnTo>
                  <a:pt x="375" y="3"/>
                </a:lnTo>
                <a:lnTo>
                  <a:pt x="404" y="1"/>
                </a:lnTo>
                <a:lnTo>
                  <a:pt x="434" y="0"/>
                </a:lnTo>
                <a:lnTo>
                  <a:pt x="463" y="2"/>
                </a:lnTo>
                <a:lnTo>
                  <a:pt x="492" y="6"/>
                </a:lnTo>
                <a:lnTo>
                  <a:pt x="521" y="12"/>
                </a:lnTo>
                <a:lnTo>
                  <a:pt x="550" y="20"/>
                </a:lnTo>
                <a:lnTo>
                  <a:pt x="577" y="29"/>
                </a:lnTo>
                <a:lnTo>
                  <a:pt x="605" y="41"/>
                </a:lnTo>
                <a:lnTo>
                  <a:pt x="631" y="55"/>
                </a:lnTo>
                <a:lnTo>
                  <a:pt x="656" y="70"/>
                </a:lnTo>
                <a:lnTo>
                  <a:pt x="681" y="86"/>
                </a:lnTo>
                <a:lnTo>
                  <a:pt x="703" y="106"/>
                </a:lnTo>
                <a:lnTo>
                  <a:pt x="725" y="125"/>
                </a:lnTo>
                <a:lnTo>
                  <a:pt x="745" y="147"/>
                </a:lnTo>
                <a:lnTo>
                  <a:pt x="764" y="170"/>
                </a:lnTo>
                <a:lnTo>
                  <a:pt x="780" y="194"/>
                </a:lnTo>
                <a:lnTo>
                  <a:pt x="795" y="219"/>
                </a:lnTo>
                <a:lnTo>
                  <a:pt x="809" y="246"/>
                </a:lnTo>
                <a:lnTo>
                  <a:pt x="820" y="273"/>
                </a:lnTo>
                <a:lnTo>
                  <a:pt x="830" y="301"/>
                </a:lnTo>
                <a:lnTo>
                  <a:pt x="837" y="329"/>
                </a:lnTo>
                <a:lnTo>
                  <a:pt x="843" y="359"/>
                </a:lnTo>
                <a:lnTo>
                  <a:pt x="847" y="387"/>
                </a:lnTo>
                <a:lnTo>
                  <a:pt x="849" y="417"/>
                </a:lnTo>
                <a:lnTo>
                  <a:pt x="848" y="447"/>
                </a:lnTo>
                <a:lnTo>
                  <a:pt x="845" y="476"/>
                </a:lnTo>
                <a:lnTo>
                  <a:pt x="840" y="505"/>
                </a:lnTo>
                <a:lnTo>
                  <a:pt x="834" y="534"/>
                </a:lnTo>
                <a:lnTo>
                  <a:pt x="826" y="562"/>
                </a:lnTo>
                <a:lnTo>
                  <a:pt x="815" y="590"/>
                </a:lnTo>
                <a:lnTo>
                  <a:pt x="803" y="616"/>
                </a:lnTo>
                <a:lnTo>
                  <a:pt x="788" y="642"/>
                </a:lnTo>
                <a:lnTo>
                  <a:pt x="773" y="667"/>
                </a:lnTo>
                <a:lnTo>
                  <a:pt x="755" y="691"/>
                </a:lnTo>
                <a:lnTo>
                  <a:pt x="736" y="713"/>
                </a:lnTo>
                <a:lnTo>
                  <a:pt x="715" y="734"/>
                </a:lnTo>
                <a:lnTo>
                  <a:pt x="693" y="754"/>
                </a:lnTo>
                <a:lnTo>
                  <a:pt x="669" y="771"/>
                </a:lnTo>
                <a:lnTo>
                  <a:pt x="645" y="787"/>
                </a:lnTo>
                <a:lnTo>
                  <a:pt x="619" y="802"/>
                </a:lnTo>
                <a:lnTo>
                  <a:pt x="593" y="815"/>
                </a:lnTo>
                <a:lnTo>
                  <a:pt x="565" y="825"/>
                </a:lnTo>
                <a:lnTo>
                  <a:pt x="536" y="834"/>
                </a:lnTo>
                <a:lnTo>
                  <a:pt x="508" y="841"/>
                </a:lnTo>
                <a:lnTo>
                  <a:pt x="508" y="484"/>
                </a:lnTo>
                <a:lnTo>
                  <a:pt x="319" y="425"/>
                </a:lnTo>
                <a:lnTo>
                  <a:pt x="66" y="651"/>
                </a:lnTo>
                <a:close/>
              </a:path>
            </a:pathLst>
          </a:custGeom>
          <a:solidFill>
            <a:srgbClr val="0081AB"/>
          </a:solidFill>
          <a:ln>
            <a:noFill/>
          </a:ln>
        </p:spPr>
        <p:txBody>
          <a:bodyPr/>
          <a:lstStyle/>
          <a:p>
            <a:endParaRPr lang="en-US"/>
          </a:p>
        </p:txBody>
      </p:sp>
      <p:sp>
        <p:nvSpPr>
          <p:cNvPr id="56351" name="Line 183">
            <a:extLst>
              <a:ext uri="{FF2B5EF4-FFF2-40B4-BE49-F238E27FC236}">
                <a16:creationId xmlns:a16="http://schemas.microsoft.com/office/drawing/2014/main" id="{1472DD36-6C25-49F5-34A3-2185BAD7873C}"/>
              </a:ext>
            </a:extLst>
          </p:cNvPr>
          <p:cNvSpPr>
            <a:spLocks noChangeShapeType="1"/>
          </p:cNvSpPr>
          <p:nvPr/>
        </p:nvSpPr>
        <p:spPr bwMode="auto">
          <a:xfrm flipV="1">
            <a:off x="5414366" y="2956321"/>
            <a:ext cx="100013" cy="904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52" name="Line 184">
            <a:extLst>
              <a:ext uri="{FF2B5EF4-FFF2-40B4-BE49-F238E27FC236}">
                <a16:creationId xmlns:a16="http://schemas.microsoft.com/office/drawing/2014/main" id="{4CCDE577-720E-2A96-01B7-3A07E8C114FA}"/>
              </a:ext>
            </a:extLst>
          </p:cNvPr>
          <p:cNvSpPr>
            <a:spLocks noChangeShapeType="1"/>
          </p:cNvSpPr>
          <p:nvPr/>
        </p:nvSpPr>
        <p:spPr bwMode="auto">
          <a:xfrm>
            <a:off x="5514379" y="2956321"/>
            <a:ext cx="75010" cy="238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53" name="Line 185">
            <a:extLst>
              <a:ext uri="{FF2B5EF4-FFF2-40B4-BE49-F238E27FC236}">
                <a16:creationId xmlns:a16="http://schemas.microsoft.com/office/drawing/2014/main" id="{1CC37049-9467-B672-5072-5ACAC4A37218}"/>
              </a:ext>
            </a:extLst>
          </p:cNvPr>
          <p:cNvSpPr>
            <a:spLocks noChangeShapeType="1"/>
          </p:cNvSpPr>
          <p:nvPr/>
        </p:nvSpPr>
        <p:spPr bwMode="auto">
          <a:xfrm>
            <a:off x="5589389" y="2980134"/>
            <a:ext cx="1190" cy="14168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54" name="Freeform 186">
            <a:extLst>
              <a:ext uri="{FF2B5EF4-FFF2-40B4-BE49-F238E27FC236}">
                <a16:creationId xmlns:a16="http://schemas.microsoft.com/office/drawing/2014/main" id="{6E94E4A6-F478-A7E5-ABAC-3277114D826F}"/>
              </a:ext>
            </a:extLst>
          </p:cNvPr>
          <p:cNvSpPr>
            <a:spLocks/>
          </p:cNvSpPr>
          <p:nvPr/>
        </p:nvSpPr>
        <p:spPr bwMode="auto">
          <a:xfrm>
            <a:off x="4061816" y="2189559"/>
            <a:ext cx="529829" cy="454819"/>
          </a:xfrm>
          <a:custGeom>
            <a:avLst/>
            <a:gdLst>
              <a:gd name="T0" fmla="*/ 28324245 w 1334"/>
              <a:gd name="T1" fmla="*/ 149229805 h 1145"/>
              <a:gd name="T2" fmla="*/ 160410146 w 1334"/>
              <a:gd name="T3" fmla="*/ 209257936 h 1145"/>
              <a:gd name="T4" fmla="*/ 163214715 w 1334"/>
              <a:gd name="T5" fmla="*/ 217112331 h 1145"/>
              <a:gd name="T6" fmla="*/ 167701709 w 1334"/>
              <a:gd name="T7" fmla="*/ 223563740 h 1145"/>
              <a:gd name="T8" fmla="*/ 110492411 w 1334"/>
              <a:gd name="T9" fmla="*/ 189341774 h 1145"/>
              <a:gd name="T10" fmla="*/ 1963093 w 1334"/>
              <a:gd name="T11" fmla="*/ 148949102 h 1145"/>
              <a:gd name="T12" fmla="*/ 7571702 w 1334"/>
              <a:gd name="T13" fmla="*/ 128752766 h 1145"/>
              <a:gd name="T14" fmla="*/ 15424073 w 1334"/>
              <a:gd name="T15" fmla="*/ 109397481 h 1145"/>
              <a:gd name="T16" fmla="*/ 25239536 w 1334"/>
              <a:gd name="T17" fmla="*/ 90884306 h 1145"/>
              <a:gd name="T18" fmla="*/ 37017563 w 1334"/>
              <a:gd name="T19" fmla="*/ 73773058 h 1145"/>
              <a:gd name="T20" fmla="*/ 50759212 w 1334"/>
              <a:gd name="T21" fmla="*/ 57784623 h 1145"/>
              <a:gd name="T22" fmla="*/ 66183285 w 1334"/>
              <a:gd name="T23" fmla="*/ 43478289 h 1145"/>
              <a:gd name="T24" fmla="*/ 83009642 w 1334"/>
              <a:gd name="T25" fmla="*/ 30855645 h 1145"/>
              <a:gd name="T26" fmla="*/ 101238285 w 1334"/>
              <a:gd name="T27" fmla="*/ 20477039 h 1145"/>
              <a:gd name="T28" fmla="*/ 120307874 w 1334"/>
              <a:gd name="T29" fmla="*/ 12061767 h 1145"/>
              <a:gd name="T30" fmla="*/ 140499080 w 1334"/>
              <a:gd name="T31" fmla="*/ 5610358 h 1145"/>
              <a:gd name="T32" fmla="*/ 160690815 w 1334"/>
              <a:gd name="T33" fmla="*/ 1683160 h 1145"/>
              <a:gd name="T34" fmla="*/ 181723497 w 1334"/>
              <a:gd name="T35" fmla="*/ 0 h 1145"/>
              <a:gd name="T36" fmla="*/ 202756709 w 1334"/>
              <a:gd name="T37" fmla="*/ 560877 h 1145"/>
              <a:gd name="T38" fmla="*/ 223228583 w 1334"/>
              <a:gd name="T39" fmla="*/ 3366321 h 1145"/>
              <a:gd name="T40" fmla="*/ 243700457 w 1334"/>
              <a:gd name="T41" fmla="*/ 8415272 h 1145"/>
              <a:gd name="T42" fmla="*/ 263330854 w 1334"/>
              <a:gd name="T43" fmla="*/ 15988964 h 1145"/>
              <a:gd name="T44" fmla="*/ 282120305 w 1334"/>
              <a:gd name="T45" fmla="*/ 25525991 h 1145"/>
              <a:gd name="T46" fmla="*/ 299788139 w 1334"/>
              <a:gd name="T47" fmla="*/ 37026881 h 1145"/>
              <a:gd name="T48" fmla="*/ 315773020 w 1334"/>
              <a:gd name="T49" fmla="*/ 50491104 h 1145"/>
              <a:gd name="T50" fmla="*/ 330355616 w 1334"/>
              <a:gd name="T51" fmla="*/ 65358315 h 1145"/>
              <a:gd name="T52" fmla="*/ 342975119 w 1334"/>
              <a:gd name="T53" fmla="*/ 81908156 h 1145"/>
              <a:gd name="T54" fmla="*/ 353912199 w 1334"/>
              <a:gd name="T55" fmla="*/ 99860455 h 1145"/>
              <a:gd name="T56" fmla="*/ 362886186 w 1334"/>
              <a:gd name="T57" fmla="*/ 119215211 h 1145"/>
              <a:gd name="T58" fmla="*/ 369336272 w 1334"/>
              <a:gd name="T59" fmla="*/ 138850669 h 1145"/>
              <a:gd name="T60" fmla="*/ 374103934 w 1334"/>
              <a:gd name="T61" fmla="*/ 159327709 h 1145"/>
              <a:gd name="T62" fmla="*/ 226874099 w 1334"/>
              <a:gd name="T63" fmla="*/ 205330738 h 1145"/>
              <a:gd name="T64" fmla="*/ 226593431 w 1334"/>
              <a:gd name="T65" fmla="*/ 196635292 h 1145"/>
              <a:gd name="T66" fmla="*/ 223789391 w 1334"/>
              <a:gd name="T67" fmla="*/ 188220020 h 1145"/>
              <a:gd name="T68" fmla="*/ 219582537 w 1334"/>
              <a:gd name="T69" fmla="*/ 181207205 h 1145"/>
              <a:gd name="T70" fmla="*/ 210047742 w 1334"/>
              <a:gd name="T71" fmla="*/ 173072636 h 1145"/>
              <a:gd name="T72" fmla="*/ 203317517 w 1334"/>
              <a:gd name="T73" fmla="*/ 169987018 h 1145"/>
              <a:gd name="T74" fmla="*/ 193221384 w 1334"/>
              <a:gd name="T75" fmla="*/ 50210931 h 1145"/>
              <a:gd name="T76" fmla="*/ 182564974 w 1334"/>
              <a:gd name="T77" fmla="*/ 170267722 h 1145"/>
              <a:gd name="T78" fmla="*/ 174432464 w 1334"/>
              <a:gd name="T79" fmla="*/ 174194390 h 1145"/>
              <a:gd name="T80" fmla="*/ 167982377 w 1334"/>
              <a:gd name="T81" fmla="*/ 180365625 h 1145"/>
              <a:gd name="T82" fmla="*/ 163214715 w 1334"/>
              <a:gd name="T83" fmla="*/ 187659143 h 11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34" h="1145">
                <a:moveTo>
                  <a:pt x="575" y="684"/>
                </a:moveTo>
                <a:lnTo>
                  <a:pt x="101" y="532"/>
                </a:lnTo>
                <a:lnTo>
                  <a:pt x="570" y="732"/>
                </a:lnTo>
                <a:lnTo>
                  <a:pt x="572" y="746"/>
                </a:lnTo>
                <a:lnTo>
                  <a:pt x="576" y="760"/>
                </a:lnTo>
                <a:lnTo>
                  <a:pt x="582" y="774"/>
                </a:lnTo>
                <a:lnTo>
                  <a:pt x="589" y="786"/>
                </a:lnTo>
                <a:lnTo>
                  <a:pt x="598" y="797"/>
                </a:lnTo>
                <a:lnTo>
                  <a:pt x="365" y="1145"/>
                </a:lnTo>
                <a:lnTo>
                  <a:pt x="394" y="675"/>
                </a:lnTo>
                <a:lnTo>
                  <a:pt x="0" y="568"/>
                </a:lnTo>
                <a:lnTo>
                  <a:pt x="7" y="531"/>
                </a:lnTo>
                <a:lnTo>
                  <a:pt x="16" y="495"/>
                </a:lnTo>
                <a:lnTo>
                  <a:pt x="27" y="459"/>
                </a:lnTo>
                <a:lnTo>
                  <a:pt x="40" y="425"/>
                </a:lnTo>
                <a:lnTo>
                  <a:pt x="55" y="390"/>
                </a:lnTo>
                <a:lnTo>
                  <a:pt x="72" y="356"/>
                </a:lnTo>
                <a:lnTo>
                  <a:pt x="90" y="324"/>
                </a:lnTo>
                <a:lnTo>
                  <a:pt x="111" y="292"/>
                </a:lnTo>
                <a:lnTo>
                  <a:pt x="132" y="263"/>
                </a:lnTo>
                <a:lnTo>
                  <a:pt x="156" y="233"/>
                </a:lnTo>
                <a:lnTo>
                  <a:pt x="181" y="206"/>
                </a:lnTo>
                <a:lnTo>
                  <a:pt x="208" y="180"/>
                </a:lnTo>
                <a:lnTo>
                  <a:pt x="236" y="155"/>
                </a:lnTo>
                <a:lnTo>
                  <a:pt x="265" y="132"/>
                </a:lnTo>
                <a:lnTo>
                  <a:pt x="296" y="110"/>
                </a:lnTo>
                <a:lnTo>
                  <a:pt x="328" y="91"/>
                </a:lnTo>
                <a:lnTo>
                  <a:pt x="361" y="73"/>
                </a:lnTo>
                <a:lnTo>
                  <a:pt x="394" y="57"/>
                </a:lnTo>
                <a:lnTo>
                  <a:pt x="429" y="43"/>
                </a:lnTo>
                <a:lnTo>
                  <a:pt x="465" y="30"/>
                </a:lnTo>
                <a:lnTo>
                  <a:pt x="501" y="20"/>
                </a:lnTo>
                <a:lnTo>
                  <a:pt x="537" y="12"/>
                </a:lnTo>
                <a:lnTo>
                  <a:pt x="573" y="6"/>
                </a:lnTo>
                <a:lnTo>
                  <a:pt x="611" y="2"/>
                </a:lnTo>
                <a:lnTo>
                  <a:pt x="648" y="0"/>
                </a:lnTo>
                <a:lnTo>
                  <a:pt x="686" y="0"/>
                </a:lnTo>
                <a:lnTo>
                  <a:pt x="723" y="2"/>
                </a:lnTo>
                <a:lnTo>
                  <a:pt x="760" y="6"/>
                </a:lnTo>
                <a:lnTo>
                  <a:pt x="796" y="12"/>
                </a:lnTo>
                <a:lnTo>
                  <a:pt x="833" y="20"/>
                </a:lnTo>
                <a:lnTo>
                  <a:pt x="869" y="30"/>
                </a:lnTo>
                <a:lnTo>
                  <a:pt x="905" y="43"/>
                </a:lnTo>
                <a:lnTo>
                  <a:pt x="939" y="57"/>
                </a:lnTo>
                <a:lnTo>
                  <a:pt x="972" y="73"/>
                </a:lnTo>
                <a:lnTo>
                  <a:pt x="1006" y="91"/>
                </a:lnTo>
                <a:lnTo>
                  <a:pt x="1038" y="110"/>
                </a:lnTo>
                <a:lnTo>
                  <a:pt x="1069" y="132"/>
                </a:lnTo>
                <a:lnTo>
                  <a:pt x="1097" y="155"/>
                </a:lnTo>
                <a:lnTo>
                  <a:pt x="1126" y="180"/>
                </a:lnTo>
                <a:lnTo>
                  <a:pt x="1153" y="206"/>
                </a:lnTo>
                <a:lnTo>
                  <a:pt x="1178" y="233"/>
                </a:lnTo>
                <a:lnTo>
                  <a:pt x="1202" y="263"/>
                </a:lnTo>
                <a:lnTo>
                  <a:pt x="1223" y="292"/>
                </a:lnTo>
                <a:lnTo>
                  <a:pt x="1244" y="324"/>
                </a:lnTo>
                <a:lnTo>
                  <a:pt x="1262" y="356"/>
                </a:lnTo>
                <a:lnTo>
                  <a:pt x="1278" y="390"/>
                </a:lnTo>
                <a:lnTo>
                  <a:pt x="1294" y="425"/>
                </a:lnTo>
                <a:lnTo>
                  <a:pt x="1307" y="459"/>
                </a:lnTo>
                <a:lnTo>
                  <a:pt x="1317" y="495"/>
                </a:lnTo>
                <a:lnTo>
                  <a:pt x="1326" y="531"/>
                </a:lnTo>
                <a:lnTo>
                  <a:pt x="1334" y="568"/>
                </a:lnTo>
                <a:lnTo>
                  <a:pt x="807" y="746"/>
                </a:lnTo>
                <a:lnTo>
                  <a:pt x="809" y="732"/>
                </a:lnTo>
                <a:lnTo>
                  <a:pt x="810" y="716"/>
                </a:lnTo>
                <a:lnTo>
                  <a:pt x="808" y="701"/>
                </a:lnTo>
                <a:lnTo>
                  <a:pt x="805" y="685"/>
                </a:lnTo>
                <a:lnTo>
                  <a:pt x="798" y="671"/>
                </a:lnTo>
                <a:lnTo>
                  <a:pt x="791" y="658"/>
                </a:lnTo>
                <a:lnTo>
                  <a:pt x="783" y="646"/>
                </a:lnTo>
                <a:lnTo>
                  <a:pt x="1021" y="292"/>
                </a:lnTo>
                <a:lnTo>
                  <a:pt x="749" y="617"/>
                </a:lnTo>
                <a:lnTo>
                  <a:pt x="737" y="611"/>
                </a:lnTo>
                <a:lnTo>
                  <a:pt x="725" y="606"/>
                </a:lnTo>
                <a:lnTo>
                  <a:pt x="711" y="603"/>
                </a:lnTo>
                <a:lnTo>
                  <a:pt x="689" y="179"/>
                </a:lnTo>
                <a:lnTo>
                  <a:pt x="667" y="603"/>
                </a:lnTo>
                <a:lnTo>
                  <a:pt x="651" y="607"/>
                </a:lnTo>
                <a:lnTo>
                  <a:pt x="637" y="613"/>
                </a:lnTo>
                <a:lnTo>
                  <a:pt x="622" y="621"/>
                </a:lnTo>
                <a:lnTo>
                  <a:pt x="610" y="631"/>
                </a:lnTo>
                <a:lnTo>
                  <a:pt x="599" y="643"/>
                </a:lnTo>
                <a:lnTo>
                  <a:pt x="590" y="655"/>
                </a:lnTo>
                <a:lnTo>
                  <a:pt x="582" y="669"/>
                </a:lnTo>
                <a:lnTo>
                  <a:pt x="575" y="684"/>
                </a:lnTo>
                <a:close/>
              </a:path>
            </a:pathLst>
          </a:custGeom>
          <a:solidFill>
            <a:schemeClr val="accent6"/>
          </a:solidFill>
          <a:ln>
            <a:noFill/>
          </a:ln>
        </p:spPr>
        <p:txBody>
          <a:bodyPr/>
          <a:lstStyle/>
          <a:p>
            <a:endParaRPr lang="en-US"/>
          </a:p>
        </p:txBody>
      </p:sp>
      <p:sp>
        <p:nvSpPr>
          <p:cNvPr id="56355" name="Line 187">
            <a:extLst>
              <a:ext uri="{FF2B5EF4-FFF2-40B4-BE49-F238E27FC236}">
                <a16:creationId xmlns:a16="http://schemas.microsoft.com/office/drawing/2014/main" id="{CB5C0209-5BE8-E491-5FA4-82C02B2C6A16}"/>
              </a:ext>
            </a:extLst>
          </p:cNvPr>
          <p:cNvSpPr>
            <a:spLocks noChangeShapeType="1"/>
          </p:cNvSpPr>
          <p:nvPr/>
        </p:nvSpPr>
        <p:spPr bwMode="auto">
          <a:xfrm>
            <a:off x="4061817" y="2414587"/>
            <a:ext cx="155972" cy="4286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56" name="Line 188">
            <a:extLst>
              <a:ext uri="{FF2B5EF4-FFF2-40B4-BE49-F238E27FC236}">
                <a16:creationId xmlns:a16="http://schemas.microsoft.com/office/drawing/2014/main" id="{C8CCA07A-E301-9B24-EDC5-30874299D6E7}"/>
              </a:ext>
            </a:extLst>
          </p:cNvPr>
          <p:cNvSpPr>
            <a:spLocks noChangeShapeType="1"/>
          </p:cNvSpPr>
          <p:nvPr/>
        </p:nvSpPr>
        <p:spPr bwMode="auto">
          <a:xfrm flipH="1">
            <a:off x="4207073" y="2457450"/>
            <a:ext cx="10716" cy="18692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57" name="Freeform 189">
            <a:extLst>
              <a:ext uri="{FF2B5EF4-FFF2-40B4-BE49-F238E27FC236}">
                <a16:creationId xmlns:a16="http://schemas.microsoft.com/office/drawing/2014/main" id="{D690C890-0F49-1C0E-C65F-F42D329AC3F0}"/>
              </a:ext>
            </a:extLst>
          </p:cNvPr>
          <p:cNvSpPr>
            <a:spLocks/>
          </p:cNvSpPr>
          <p:nvPr/>
        </p:nvSpPr>
        <p:spPr bwMode="auto">
          <a:xfrm>
            <a:off x="3601045" y="2512218"/>
            <a:ext cx="1452563" cy="1808559"/>
          </a:xfrm>
          <a:custGeom>
            <a:avLst/>
            <a:gdLst>
              <a:gd name="T0" fmla="*/ 450581899 w 3661"/>
              <a:gd name="T1" fmla="*/ 886472639 h 4555"/>
              <a:gd name="T2" fmla="*/ 437428292 w 3661"/>
              <a:gd name="T3" fmla="*/ 834903891 h 4555"/>
              <a:gd name="T4" fmla="*/ 455339394 w 3661"/>
              <a:gd name="T5" fmla="*/ 816686746 h 4555"/>
              <a:gd name="T6" fmla="*/ 476329405 w 3661"/>
              <a:gd name="T7" fmla="*/ 803234190 h 4555"/>
              <a:gd name="T8" fmla="*/ 500117943 w 3661"/>
              <a:gd name="T9" fmla="*/ 794265644 h 4555"/>
              <a:gd name="T10" fmla="*/ 424554539 w 3661"/>
              <a:gd name="T11" fmla="*/ 131163343 h 4555"/>
              <a:gd name="T12" fmla="*/ 365502973 w 3661"/>
              <a:gd name="T13" fmla="*/ 1060515704 h 4555"/>
              <a:gd name="T14" fmla="*/ 358506127 w 3661"/>
              <a:gd name="T15" fmla="*/ 1074809474 h 4555"/>
              <a:gd name="T16" fmla="*/ 347591342 w 3661"/>
              <a:gd name="T17" fmla="*/ 1086300078 h 4555"/>
              <a:gd name="T18" fmla="*/ 333878031 w 3661"/>
              <a:gd name="T19" fmla="*/ 1093587253 h 4555"/>
              <a:gd name="T20" fmla="*/ 318485603 w 3661"/>
              <a:gd name="T21" fmla="*/ 1096109310 h 4555"/>
              <a:gd name="T22" fmla="*/ 64368767 w 3661"/>
              <a:gd name="T23" fmla="*/ 1096109310 h 4555"/>
              <a:gd name="T24" fmla="*/ 47017370 w 3661"/>
              <a:gd name="T25" fmla="*/ 1098631896 h 4555"/>
              <a:gd name="T26" fmla="*/ 30505003 w 3661"/>
              <a:gd name="T27" fmla="*/ 1105918542 h 4555"/>
              <a:gd name="T28" fmla="*/ 16791691 w 3661"/>
              <a:gd name="T29" fmla="*/ 1117129093 h 4555"/>
              <a:gd name="T30" fmla="*/ 6716994 w 3661"/>
              <a:gd name="T31" fmla="*/ 1131982968 h 4555"/>
              <a:gd name="T32" fmla="*/ 1119411 w 3661"/>
              <a:gd name="T33" fmla="*/ 1148518742 h 4555"/>
              <a:gd name="T34" fmla="*/ 0 w 3661"/>
              <a:gd name="T35" fmla="*/ 1198966223 h 4555"/>
              <a:gd name="T36" fmla="*/ 1022904485 w 3661"/>
              <a:gd name="T37" fmla="*/ 1172621216 h 4555"/>
              <a:gd name="T38" fmla="*/ 1024303748 w 3661"/>
              <a:gd name="T39" fmla="*/ 1154684122 h 4555"/>
              <a:gd name="T40" fmla="*/ 1020385810 w 3661"/>
              <a:gd name="T41" fmla="*/ 1136467506 h 4555"/>
              <a:gd name="T42" fmla="*/ 1011709847 w 3661"/>
              <a:gd name="T43" fmla="*/ 1120492364 h 4555"/>
              <a:gd name="T44" fmla="*/ 998836094 w 3661"/>
              <a:gd name="T45" fmla="*/ 1107599913 h 4555"/>
              <a:gd name="T46" fmla="*/ 982604108 w 3661"/>
              <a:gd name="T47" fmla="*/ 1098631896 h 4555"/>
              <a:gd name="T48" fmla="*/ 964692477 w 3661"/>
              <a:gd name="T49" fmla="*/ 1094707991 h 4555"/>
              <a:gd name="T50" fmla="*/ 946501522 w 3661"/>
              <a:gd name="T51" fmla="*/ 1096109310 h 4555"/>
              <a:gd name="T52" fmla="*/ 692944392 w 3661"/>
              <a:gd name="T53" fmla="*/ 1094988572 h 4555"/>
              <a:gd name="T54" fmla="*/ 678111669 w 3661"/>
              <a:gd name="T55" fmla="*/ 1089102715 h 4555"/>
              <a:gd name="T56" fmla="*/ 666077474 w 3661"/>
              <a:gd name="T57" fmla="*/ 1079013431 h 4555"/>
              <a:gd name="T58" fmla="*/ 657961217 w 3661"/>
              <a:gd name="T59" fmla="*/ 1065560876 h 4555"/>
              <a:gd name="T60" fmla="*/ 654602984 w 3661"/>
              <a:gd name="T61" fmla="*/ 1050146368 h 4555"/>
              <a:gd name="T62" fmla="*/ 650684517 w 3661"/>
              <a:gd name="T63" fmla="*/ 44001519 h 4555"/>
              <a:gd name="T64" fmla="*/ 531462504 w 3661"/>
              <a:gd name="T65" fmla="*/ 4484009 h 4555"/>
              <a:gd name="T66" fmla="*/ 535380442 w 3661"/>
              <a:gd name="T67" fmla="*/ 791182954 h 4555"/>
              <a:gd name="T68" fmla="*/ 558889127 w 3661"/>
              <a:gd name="T69" fmla="*/ 795386910 h 4555"/>
              <a:gd name="T70" fmla="*/ 580998549 w 3661"/>
              <a:gd name="T71" fmla="*/ 804355457 h 4555"/>
              <a:gd name="T72" fmla="*/ 600869149 w 3661"/>
              <a:gd name="T73" fmla="*/ 817808013 h 4555"/>
              <a:gd name="T74" fmla="*/ 617380988 w 3661"/>
              <a:gd name="T75" fmla="*/ 835184473 h 4555"/>
              <a:gd name="T76" fmla="*/ 629974888 w 3661"/>
              <a:gd name="T77" fmla="*/ 855082989 h 4555"/>
              <a:gd name="T78" fmla="*/ 638090617 w 3661"/>
              <a:gd name="T79" fmla="*/ 877784144 h 4555"/>
              <a:gd name="T80" fmla="*/ 641169525 w 3661"/>
              <a:gd name="T81" fmla="*/ 901326513 h 4555"/>
              <a:gd name="T82" fmla="*/ 639490409 w 3661"/>
              <a:gd name="T83" fmla="*/ 925148934 h 4555"/>
              <a:gd name="T84" fmla="*/ 632773415 w 3661"/>
              <a:gd name="T85" fmla="*/ 948130140 h 4555"/>
              <a:gd name="T86" fmla="*/ 621298925 w 3661"/>
              <a:gd name="T87" fmla="*/ 969430505 h 4555"/>
              <a:gd name="T88" fmla="*/ 605906498 w 3661"/>
              <a:gd name="T89" fmla="*/ 987367070 h 45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661" h="4555">
                <a:moveTo>
                  <a:pt x="1825" y="4009"/>
                </a:moveTo>
                <a:lnTo>
                  <a:pt x="1317" y="4009"/>
                </a:lnTo>
                <a:lnTo>
                  <a:pt x="1610" y="3163"/>
                </a:lnTo>
                <a:lnTo>
                  <a:pt x="1885" y="3163"/>
                </a:lnTo>
                <a:lnTo>
                  <a:pt x="1546" y="3003"/>
                </a:lnTo>
                <a:lnTo>
                  <a:pt x="1563" y="2979"/>
                </a:lnTo>
                <a:lnTo>
                  <a:pt x="1583" y="2956"/>
                </a:lnTo>
                <a:lnTo>
                  <a:pt x="1604" y="2935"/>
                </a:lnTo>
                <a:lnTo>
                  <a:pt x="1627" y="2914"/>
                </a:lnTo>
                <a:lnTo>
                  <a:pt x="1650" y="2897"/>
                </a:lnTo>
                <a:lnTo>
                  <a:pt x="1676" y="2880"/>
                </a:lnTo>
                <a:lnTo>
                  <a:pt x="1702" y="2866"/>
                </a:lnTo>
                <a:lnTo>
                  <a:pt x="1729" y="2853"/>
                </a:lnTo>
                <a:lnTo>
                  <a:pt x="1758" y="2843"/>
                </a:lnTo>
                <a:lnTo>
                  <a:pt x="1787" y="2834"/>
                </a:lnTo>
                <a:lnTo>
                  <a:pt x="1816" y="2828"/>
                </a:lnTo>
                <a:lnTo>
                  <a:pt x="1816" y="21"/>
                </a:lnTo>
                <a:lnTo>
                  <a:pt x="1517" y="468"/>
                </a:lnTo>
                <a:lnTo>
                  <a:pt x="1312" y="3747"/>
                </a:lnTo>
                <a:lnTo>
                  <a:pt x="1310" y="3766"/>
                </a:lnTo>
                <a:lnTo>
                  <a:pt x="1306" y="3784"/>
                </a:lnTo>
                <a:lnTo>
                  <a:pt x="1299" y="3802"/>
                </a:lnTo>
                <a:lnTo>
                  <a:pt x="1291" y="3819"/>
                </a:lnTo>
                <a:lnTo>
                  <a:pt x="1281" y="3835"/>
                </a:lnTo>
                <a:lnTo>
                  <a:pt x="1270" y="3850"/>
                </a:lnTo>
                <a:lnTo>
                  <a:pt x="1258" y="3864"/>
                </a:lnTo>
                <a:lnTo>
                  <a:pt x="1242" y="3876"/>
                </a:lnTo>
                <a:lnTo>
                  <a:pt x="1227" y="3886"/>
                </a:lnTo>
                <a:lnTo>
                  <a:pt x="1210" y="3895"/>
                </a:lnTo>
                <a:lnTo>
                  <a:pt x="1193" y="3902"/>
                </a:lnTo>
                <a:lnTo>
                  <a:pt x="1175" y="3907"/>
                </a:lnTo>
                <a:lnTo>
                  <a:pt x="1156" y="3910"/>
                </a:lnTo>
                <a:lnTo>
                  <a:pt x="1138" y="3911"/>
                </a:lnTo>
                <a:lnTo>
                  <a:pt x="1117" y="3911"/>
                </a:lnTo>
                <a:lnTo>
                  <a:pt x="237" y="3911"/>
                </a:lnTo>
                <a:lnTo>
                  <a:pt x="230" y="3911"/>
                </a:lnTo>
                <a:lnTo>
                  <a:pt x="209" y="3912"/>
                </a:lnTo>
                <a:lnTo>
                  <a:pt x="188" y="3915"/>
                </a:lnTo>
                <a:lnTo>
                  <a:pt x="168" y="3920"/>
                </a:lnTo>
                <a:lnTo>
                  <a:pt x="147" y="3926"/>
                </a:lnTo>
                <a:lnTo>
                  <a:pt x="128" y="3936"/>
                </a:lnTo>
                <a:lnTo>
                  <a:pt x="109" y="3946"/>
                </a:lnTo>
                <a:lnTo>
                  <a:pt x="92" y="3957"/>
                </a:lnTo>
                <a:lnTo>
                  <a:pt x="76" y="3971"/>
                </a:lnTo>
                <a:lnTo>
                  <a:pt x="60" y="3986"/>
                </a:lnTo>
                <a:lnTo>
                  <a:pt x="47" y="4002"/>
                </a:lnTo>
                <a:lnTo>
                  <a:pt x="35" y="4020"/>
                </a:lnTo>
                <a:lnTo>
                  <a:pt x="24" y="4039"/>
                </a:lnTo>
                <a:lnTo>
                  <a:pt x="16" y="4058"/>
                </a:lnTo>
                <a:lnTo>
                  <a:pt x="9" y="4078"/>
                </a:lnTo>
                <a:lnTo>
                  <a:pt x="4" y="4098"/>
                </a:lnTo>
                <a:lnTo>
                  <a:pt x="1" y="4120"/>
                </a:lnTo>
                <a:lnTo>
                  <a:pt x="0" y="4141"/>
                </a:lnTo>
                <a:lnTo>
                  <a:pt x="0" y="4278"/>
                </a:lnTo>
                <a:lnTo>
                  <a:pt x="0" y="4555"/>
                </a:lnTo>
                <a:lnTo>
                  <a:pt x="3655" y="4555"/>
                </a:lnTo>
                <a:lnTo>
                  <a:pt x="3655" y="4184"/>
                </a:lnTo>
                <a:lnTo>
                  <a:pt x="3659" y="4163"/>
                </a:lnTo>
                <a:lnTo>
                  <a:pt x="3661" y="4141"/>
                </a:lnTo>
                <a:lnTo>
                  <a:pt x="3660" y="4120"/>
                </a:lnTo>
                <a:lnTo>
                  <a:pt x="3658" y="4097"/>
                </a:lnTo>
                <a:lnTo>
                  <a:pt x="3653" y="4076"/>
                </a:lnTo>
                <a:lnTo>
                  <a:pt x="3646" y="4055"/>
                </a:lnTo>
                <a:lnTo>
                  <a:pt x="3638" y="4035"/>
                </a:lnTo>
                <a:lnTo>
                  <a:pt x="3627" y="4016"/>
                </a:lnTo>
                <a:lnTo>
                  <a:pt x="3615" y="3998"/>
                </a:lnTo>
                <a:lnTo>
                  <a:pt x="3601" y="3981"/>
                </a:lnTo>
                <a:lnTo>
                  <a:pt x="3585" y="3965"/>
                </a:lnTo>
                <a:lnTo>
                  <a:pt x="3569" y="3952"/>
                </a:lnTo>
                <a:lnTo>
                  <a:pt x="3551" y="3940"/>
                </a:lnTo>
                <a:lnTo>
                  <a:pt x="3531" y="3928"/>
                </a:lnTo>
                <a:lnTo>
                  <a:pt x="3511" y="3920"/>
                </a:lnTo>
                <a:lnTo>
                  <a:pt x="3490" y="3913"/>
                </a:lnTo>
                <a:lnTo>
                  <a:pt x="3469" y="3909"/>
                </a:lnTo>
                <a:lnTo>
                  <a:pt x="3447" y="3906"/>
                </a:lnTo>
                <a:lnTo>
                  <a:pt x="3425" y="3906"/>
                </a:lnTo>
                <a:lnTo>
                  <a:pt x="3403" y="3907"/>
                </a:lnTo>
                <a:lnTo>
                  <a:pt x="3382" y="3911"/>
                </a:lnTo>
                <a:lnTo>
                  <a:pt x="2513" y="3911"/>
                </a:lnTo>
                <a:lnTo>
                  <a:pt x="2495" y="3910"/>
                </a:lnTo>
                <a:lnTo>
                  <a:pt x="2476" y="3907"/>
                </a:lnTo>
                <a:lnTo>
                  <a:pt x="2458" y="3902"/>
                </a:lnTo>
                <a:lnTo>
                  <a:pt x="2440" y="3895"/>
                </a:lnTo>
                <a:lnTo>
                  <a:pt x="2423" y="3886"/>
                </a:lnTo>
                <a:lnTo>
                  <a:pt x="2408" y="3876"/>
                </a:lnTo>
                <a:lnTo>
                  <a:pt x="2393" y="3864"/>
                </a:lnTo>
                <a:lnTo>
                  <a:pt x="2380" y="3850"/>
                </a:lnTo>
                <a:lnTo>
                  <a:pt x="2369" y="3835"/>
                </a:lnTo>
                <a:lnTo>
                  <a:pt x="2360" y="3819"/>
                </a:lnTo>
                <a:lnTo>
                  <a:pt x="2351" y="3802"/>
                </a:lnTo>
                <a:lnTo>
                  <a:pt x="2345" y="3784"/>
                </a:lnTo>
                <a:lnTo>
                  <a:pt x="2341" y="3766"/>
                </a:lnTo>
                <a:lnTo>
                  <a:pt x="2339" y="3747"/>
                </a:lnTo>
                <a:lnTo>
                  <a:pt x="2325" y="3528"/>
                </a:lnTo>
                <a:lnTo>
                  <a:pt x="2116" y="157"/>
                </a:lnTo>
                <a:lnTo>
                  <a:pt x="2325" y="157"/>
                </a:lnTo>
                <a:lnTo>
                  <a:pt x="1926" y="0"/>
                </a:lnTo>
                <a:lnTo>
                  <a:pt x="1912" y="9"/>
                </a:lnTo>
                <a:lnTo>
                  <a:pt x="1899" y="16"/>
                </a:lnTo>
                <a:lnTo>
                  <a:pt x="1885" y="22"/>
                </a:lnTo>
                <a:lnTo>
                  <a:pt x="1885" y="2822"/>
                </a:lnTo>
                <a:lnTo>
                  <a:pt x="1913" y="2823"/>
                </a:lnTo>
                <a:lnTo>
                  <a:pt x="1941" y="2826"/>
                </a:lnTo>
                <a:lnTo>
                  <a:pt x="1970" y="2831"/>
                </a:lnTo>
                <a:lnTo>
                  <a:pt x="1997" y="2838"/>
                </a:lnTo>
                <a:lnTo>
                  <a:pt x="2024" y="2847"/>
                </a:lnTo>
                <a:lnTo>
                  <a:pt x="2051" y="2858"/>
                </a:lnTo>
                <a:lnTo>
                  <a:pt x="2076" y="2870"/>
                </a:lnTo>
                <a:lnTo>
                  <a:pt x="2101" y="2885"/>
                </a:lnTo>
                <a:lnTo>
                  <a:pt x="2124" y="2900"/>
                </a:lnTo>
                <a:lnTo>
                  <a:pt x="2147" y="2918"/>
                </a:lnTo>
                <a:lnTo>
                  <a:pt x="2168" y="2937"/>
                </a:lnTo>
                <a:lnTo>
                  <a:pt x="2188" y="2957"/>
                </a:lnTo>
                <a:lnTo>
                  <a:pt x="2206" y="2980"/>
                </a:lnTo>
                <a:lnTo>
                  <a:pt x="2222" y="3002"/>
                </a:lnTo>
                <a:lnTo>
                  <a:pt x="2238" y="3027"/>
                </a:lnTo>
                <a:lnTo>
                  <a:pt x="2251" y="3051"/>
                </a:lnTo>
                <a:lnTo>
                  <a:pt x="2262" y="3078"/>
                </a:lnTo>
                <a:lnTo>
                  <a:pt x="2272" y="3105"/>
                </a:lnTo>
                <a:lnTo>
                  <a:pt x="2280" y="3132"/>
                </a:lnTo>
                <a:lnTo>
                  <a:pt x="2286" y="3160"/>
                </a:lnTo>
                <a:lnTo>
                  <a:pt x="2289" y="3188"/>
                </a:lnTo>
                <a:lnTo>
                  <a:pt x="2291" y="3216"/>
                </a:lnTo>
                <a:lnTo>
                  <a:pt x="2291" y="3245"/>
                </a:lnTo>
                <a:lnTo>
                  <a:pt x="2289" y="3273"/>
                </a:lnTo>
                <a:lnTo>
                  <a:pt x="2285" y="3301"/>
                </a:lnTo>
                <a:lnTo>
                  <a:pt x="2279" y="3330"/>
                </a:lnTo>
                <a:lnTo>
                  <a:pt x="2271" y="3356"/>
                </a:lnTo>
                <a:lnTo>
                  <a:pt x="2261" y="3383"/>
                </a:lnTo>
                <a:lnTo>
                  <a:pt x="2249" y="3410"/>
                </a:lnTo>
                <a:lnTo>
                  <a:pt x="2236" y="3434"/>
                </a:lnTo>
                <a:lnTo>
                  <a:pt x="2220" y="3459"/>
                </a:lnTo>
                <a:lnTo>
                  <a:pt x="2204" y="3481"/>
                </a:lnTo>
                <a:lnTo>
                  <a:pt x="2186" y="3503"/>
                </a:lnTo>
                <a:lnTo>
                  <a:pt x="2165" y="3523"/>
                </a:lnTo>
                <a:lnTo>
                  <a:pt x="2333" y="4009"/>
                </a:lnTo>
                <a:lnTo>
                  <a:pt x="1825" y="4009"/>
                </a:lnTo>
                <a:close/>
              </a:path>
            </a:pathLst>
          </a:custGeom>
          <a:solidFill>
            <a:schemeClr val="accent6"/>
          </a:solidFill>
          <a:ln>
            <a:noFill/>
          </a:ln>
        </p:spPr>
        <p:txBody>
          <a:bodyPr/>
          <a:lstStyle/>
          <a:p>
            <a:endParaRPr lang="en-US"/>
          </a:p>
        </p:txBody>
      </p:sp>
      <p:sp>
        <p:nvSpPr>
          <p:cNvPr id="56358" name="Freeform 190">
            <a:extLst>
              <a:ext uri="{FF2B5EF4-FFF2-40B4-BE49-F238E27FC236}">
                <a16:creationId xmlns:a16="http://schemas.microsoft.com/office/drawing/2014/main" id="{C139191A-5FEF-8D5C-41C7-B1467B3EB087}"/>
              </a:ext>
            </a:extLst>
          </p:cNvPr>
          <p:cNvSpPr>
            <a:spLocks/>
          </p:cNvSpPr>
          <p:nvPr/>
        </p:nvSpPr>
        <p:spPr bwMode="auto">
          <a:xfrm>
            <a:off x="3680817" y="2506265"/>
            <a:ext cx="640556" cy="937022"/>
          </a:xfrm>
          <a:custGeom>
            <a:avLst/>
            <a:gdLst>
              <a:gd name="T0" fmla="*/ 435467263 w 1616"/>
              <a:gd name="T1" fmla="*/ 0 h 2361"/>
              <a:gd name="T2" fmla="*/ 0 w 1616"/>
              <a:gd name="T3" fmla="*/ 652161136 h 2361"/>
              <a:gd name="T4" fmla="*/ 8938191 w 1616"/>
              <a:gd name="T5" fmla="*/ 656361134 h 2361"/>
              <a:gd name="T6" fmla="*/ 17318273 w 1616"/>
              <a:gd name="T7" fmla="*/ 661121519 h 2361"/>
              <a:gd name="T8" fmla="*/ 451388679 w 1616"/>
              <a:gd name="T9" fmla="*/ 10640488 h 2361"/>
              <a:gd name="T10" fmla="*/ 446919584 w 1616"/>
              <a:gd name="T11" fmla="*/ 8960383 h 2361"/>
              <a:gd name="T12" fmla="*/ 442450488 w 1616"/>
              <a:gd name="T13" fmla="*/ 6720419 h 2361"/>
              <a:gd name="T14" fmla="*/ 438539501 w 1616"/>
              <a:gd name="T15" fmla="*/ 3640139 h 2361"/>
              <a:gd name="T16" fmla="*/ 435467263 w 1616"/>
              <a:gd name="T17" fmla="*/ 0 h 23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6" h="2361">
                <a:moveTo>
                  <a:pt x="1559" y="0"/>
                </a:moveTo>
                <a:lnTo>
                  <a:pt x="0" y="2329"/>
                </a:lnTo>
                <a:lnTo>
                  <a:pt x="32" y="2344"/>
                </a:lnTo>
                <a:lnTo>
                  <a:pt x="62" y="2361"/>
                </a:lnTo>
                <a:lnTo>
                  <a:pt x="1616" y="38"/>
                </a:lnTo>
                <a:lnTo>
                  <a:pt x="1600" y="32"/>
                </a:lnTo>
                <a:lnTo>
                  <a:pt x="1584" y="24"/>
                </a:lnTo>
                <a:lnTo>
                  <a:pt x="1570" y="13"/>
                </a:lnTo>
                <a:lnTo>
                  <a:pt x="155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9" name="Freeform 191">
            <a:extLst>
              <a:ext uri="{FF2B5EF4-FFF2-40B4-BE49-F238E27FC236}">
                <a16:creationId xmlns:a16="http://schemas.microsoft.com/office/drawing/2014/main" id="{ABAAC28C-17F5-21C1-17FC-853F1ABE5160}"/>
              </a:ext>
            </a:extLst>
          </p:cNvPr>
          <p:cNvSpPr>
            <a:spLocks/>
          </p:cNvSpPr>
          <p:nvPr/>
        </p:nvSpPr>
        <p:spPr bwMode="auto">
          <a:xfrm>
            <a:off x="4321373" y="2520552"/>
            <a:ext cx="27385" cy="1114425"/>
          </a:xfrm>
          <a:custGeom>
            <a:avLst/>
            <a:gdLst>
              <a:gd name="T0" fmla="*/ 19321727 w 69"/>
              <a:gd name="T1" fmla="*/ 784887635 h 2807"/>
              <a:gd name="T2" fmla="*/ 19321727 w 69"/>
              <a:gd name="T3" fmla="*/ 280029 h 2807"/>
              <a:gd name="T4" fmla="*/ 14281346 w 69"/>
              <a:gd name="T5" fmla="*/ 1120645 h 2807"/>
              <a:gd name="T6" fmla="*/ 9520897 w 69"/>
              <a:gd name="T7" fmla="*/ 1401203 h 2807"/>
              <a:gd name="T8" fmla="*/ 4760449 w 69"/>
              <a:gd name="T9" fmla="*/ 1120645 h 2807"/>
              <a:gd name="T10" fmla="*/ 0 w 69"/>
              <a:gd name="T11" fmla="*/ 0 h 2807"/>
              <a:gd name="T12" fmla="*/ 0 w 69"/>
              <a:gd name="T13" fmla="*/ 786568867 h 2807"/>
              <a:gd name="T14" fmla="*/ 9520897 w 69"/>
              <a:gd name="T15" fmla="*/ 785448222 h 2807"/>
              <a:gd name="T16" fmla="*/ 19321727 w 69"/>
              <a:gd name="T17" fmla="*/ 784887635 h 28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 h="2807">
                <a:moveTo>
                  <a:pt x="69" y="2801"/>
                </a:moveTo>
                <a:lnTo>
                  <a:pt x="69" y="1"/>
                </a:lnTo>
                <a:lnTo>
                  <a:pt x="51" y="4"/>
                </a:lnTo>
                <a:lnTo>
                  <a:pt x="34" y="5"/>
                </a:lnTo>
                <a:lnTo>
                  <a:pt x="17" y="4"/>
                </a:lnTo>
                <a:lnTo>
                  <a:pt x="0" y="0"/>
                </a:lnTo>
                <a:lnTo>
                  <a:pt x="0" y="2807"/>
                </a:lnTo>
                <a:lnTo>
                  <a:pt x="34" y="2803"/>
                </a:lnTo>
                <a:lnTo>
                  <a:pt x="69" y="2801"/>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0" name="Freeform 192">
            <a:extLst>
              <a:ext uri="{FF2B5EF4-FFF2-40B4-BE49-F238E27FC236}">
                <a16:creationId xmlns:a16="http://schemas.microsoft.com/office/drawing/2014/main" id="{24745C49-BC88-8429-4769-FBB06DF593D3}"/>
              </a:ext>
            </a:extLst>
          </p:cNvPr>
          <p:cNvSpPr>
            <a:spLocks/>
          </p:cNvSpPr>
          <p:nvPr/>
        </p:nvSpPr>
        <p:spPr bwMode="auto">
          <a:xfrm>
            <a:off x="4365426" y="2489596"/>
            <a:ext cx="1037034" cy="426244"/>
          </a:xfrm>
          <a:custGeom>
            <a:avLst/>
            <a:gdLst>
              <a:gd name="T0" fmla="*/ 725519891 w 2612"/>
              <a:gd name="T1" fmla="*/ 301299725 h 1072"/>
              <a:gd name="T2" fmla="*/ 0 w 2612"/>
              <a:gd name="T3" fmla="*/ 16020721 h 1072"/>
              <a:gd name="T4" fmla="*/ 3362552 w 2612"/>
              <a:gd name="T5" fmla="*/ 12647882 h 1072"/>
              <a:gd name="T6" fmla="*/ 6445068 w 2612"/>
              <a:gd name="T7" fmla="*/ 8994061 h 1072"/>
              <a:gd name="T8" fmla="*/ 8967512 w 2612"/>
              <a:gd name="T9" fmla="*/ 4778277 h 1072"/>
              <a:gd name="T10" fmla="*/ 10928824 w 2612"/>
              <a:gd name="T11" fmla="*/ 0 h 1072"/>
              <a:gd name="T12" fmla="*/ 731964960 w 2612"/>
              <a:gd name="T13" fmla="*/ 282187677 h 1072"/>
              <a:gd name="T14" fmla="*/ 728321842 w 2612"/>
              <a:gd name="T15" fmla="*/ 291462719 h 1072"/>
              <a:gd name="T16" fmla="*/ 725519891 w 2612"/>
              <a:gd name="T17" fmla="*/ 301299725 h 10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12" h="1072">
                <a:moveTo>
                  <a:pt x="2589" y="1072"/>
                </a:moveTo>
                <a:lnTo>
                  <a:pt x="0" y="57"/>
                </a:lnTo>
                <a:lnTo>
                  <a:pt x="12" y="45"/>
                </a:lnTo>
                <a:lnTo>
                  <a:pt x="23" y="32"/>
                </a:lnTo>
                <a:lnTo>
                  <a:pt x="32" y="17"/>
                </a:lnTo>
                <a:lnTo>
                  <a:pt x="39" y="0"/>
                </a:lnTo>
                <a:lnTo>
                  <a:pt x="2612" y="1004"/>
                </a:lnTo>
                <a:lnTo>
                  <a:pt x="2599" y="1037"/>
                </a:lnTo>
                <a:lnTo>
                  <a:pt x="2589" y="1072"/>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1" name="Freeform 193">
            <a:extLst>
              <a:ext uri="{FF2B5EF4-FFF2-40B4-BE49-F238E27FC236}">
                <a16:creationId xmlns:a16="http://schemas.microsoft.com/office/drawing/2014/main" id="{B682C5CA-DCDA-09B5-9B91-0D0913BBDF71}"/>
              </a:ext>
            </a:extLst>
          </p:cNvPr>
          <p:cNvSpPr>
            <a:spLocks noEditPoints="1"/>
          </p:cNvSpPr>
          <p:nvPr/>
        </p:nvSpPr>
        <p:spPr bwMode="auto">
          <a:xfrm>
            <a:off x="4288035" y="2427684"/>
            <a:ext cx="95250" cy="95250"/>
          </a:xfrm>
          <a:custGeom>
            <a:avLst/>
            <a:gdLst>
              <a:gd name="T0" fmla="*/ 66924237 w 240"/>
              <a:gd name="T1" fmla="*/ 38401824 h 239"/>
              <a:gd name="T2" fmla="*/ 64683746 w 240"/>
              <a:gd name="T3" fmla="*/ 46590402 h 239"/>
              <a:gd name="T4" fmla="*/ 59923892 w 240"/>
              <a:gd name="T5" fmla="*/ 54496285 h 239"/>
              <a:gd name="T6" fmla="*/ 54043262 w 240"/>
              <a:gd name="T7" fmla="*/ 60425962 h 239"/>
              <a:gd name="T8" fmla="*/ 46203129 w 240"/>
              <a:gd name="T9" fmla="*/ 65226456 h 239"/>
              <a:gd name="T10" fmla="*/ 37802608 w 240"/>
              <a:gd name="T11" fmla="*/ 67203192 h 239"/>
              <a:gd name="T12" fmla="*/ 29121629 w 240"/>
              <a:gd name="T13" fmla="*/ 67203192 h 239"/>
              <a:gd name="T14" fmla="*/ 20721108 w 240"/>
              <a:gd name="T15" fmla="*/ 65226456 h 239"/>
              <a:gd name="T16" fmla="*/ 12880975 w 240"/>
              <a:gd name="T17" fmla="*/ 60425962 h 239"/>
              <a:gd name="T18" fmla="*/ 7000346 w 240"/>
              <a:gd name="T19" fmla="*/ 54496285 h 239"/>
              <a:gd name="T20" fmla="*/ 2239963 w 240"/>
              <a:gd name="T21" fmla="*/ 46590402 h 239"/>
              <a:gd name="T22" fmla="*/ 279929 w 240"/>
              <a:gd name="T23" fmla="*/ 38401824 h 239"/>
              <a:gd name="T24" fmla="*/ 279929 w 240"/>
              <a:gd name="T25" fmla="*/ 29366226 h 239"/>
              <a:gd name="T26" fmla="*/ 2239963 w 240"/>
              <a:gd name="T27" fmla="*/ 20894954 h 239"/>
              <a:gd name="T28" fmla="*/ 7000346 w 240"/>
              <a:gd name="T29" fmla="*/ 13271234 h 239"/>
              <a:gd name="T30" fmla="*/ 12880975 w 240"/>
              <a:gd name="T31" fmla="*/ 7059393 h 239"/>
              <a:gd name="T32" fmla="*/ 20721108 w 240"/>
              <a:gd name="T33" fmla="*/ 2541063 h 239"/>
              <a:gd name="T34" fmla="*/ 29121629 w 240"/>
              <a:gd name="T35" fmla="*/ 282163 h 239"/>
              <a:gd name="T36" fmla="*/ 37802608 w 240"/>
              <a:gd name="T37" fmla="*/ 282163 h 239"/>
              <a:gd name="T38" fmla="*/ 46203129 w 240"/>
              <a:gd name="T39" fmla="*/ 2541063 h 239"/>
              <a:gd name="T40" fmla="*/ 54043262 w 240"/>
              <a:gd name="T41" fmla="*/ 7059393 h 239"/>
              <a:gd name="T42" fmla="*/ 59923892 w 240"/>
              <a:gd name="T43" fmla="*/ 13271234 h 239"/>
              <a:gd name="T44" fmla="*/ 64683746 w 240"/>
              <a:gd name="T45" fmla="*/ 20894954 h 239"/>
              <a:gd name="T46" fmla="*/ 66924237 w 240"/>
              <a:gd name="T47" fmla="*/ 29366226 h 239"/>
              <a:gd name="T48" fmla="*/ 56843612 w 240"/>
              <a:gd name="T49" fmla="*/ 33037004 h 239"/>
              <a:gd name="T50" fmla="*/ 55723367 w 240"/>
              <a:gd name="T51" fmla="*/ 40660724 h 239"/>
              <a:gd name="T52" fmla="*/ 52363158 w 240"/>
              <a:gd name="T53" fmla="*/ 46872565 h 239"/>
              <a:gd name="T54" fmla="*/ 47042917 w 240"/>
              <a:gd name="T55" fmla="*/ 52237385 h 239"/>
              <a:gd name="T56" fmla="*/ 40602429 w 240"/>
              <a:gd name="T57" fmla="*/ 55626000 h 239"/>
              <a:gd name="T58" fmla="*/ 33322154 w 240"/>
              <a:gd name="T59" fmla="*/ 56755715 h 239"/>
              <a:gd name="T60" fmla="*/ 26041879 w 240"/>
              <a:gd name="T61" fmla="*/ 55626000 h 239"/>
              <a:gd name="T62" fmla="*/ 19601392 w 240"/>
              <a:gd name="T63" fmla="*/ 52237385 h 239"/>
              <a:gd name="T64" fmla="*/ 14280621 w 240"/>
              <a:gd name="T65" fmla="*/ 46872565 h 239"/>
              <a:gd name="T66" fmla="*/ 11200871 w 240"/>
              <a:gd name="T67" fmla="*/ 40660724 h 239"/>
              <a:gd name="T68" fmla="*/ 10080625 w 240"/>
              <a:gd name="T69" fmla="*/ 33037004 h 239"/>
              <a:gd name="T70" fmla="*/ 11200871 w 240"/>
              <a:gd name="T71" fmla="*/ 25977611 h 239"/>
              <a:gd name="T72" fmla="*/ 14280621 w 240"/>
              <a:gd name="T73" fmla="*/ 19200912 h 239"/>
              <a:gd name="T74" fmla="*/ 19601392 w 240"/>
              <a:gd name="T75" fmla="*/ 14118255 h 239"/>
              <a:gd name="T76" fmla="*/ 26041879 w 240"/>
              <a:gd name="T77" fmla="*/ 10729640 h 239"/>
              <a:gd name="T78" fmla="*/ 33322154 w 240"/>
              <a:gd name="T79" fmla="*/ 9600456 h 239"/>
              <a:gd name="T80" fmla="*/ 40602429 w 240"/>
              <a:gd name="T81" fmla="*/ 10729640 h 239"/>
              <a:gd name="T82" fmla="*/ 47042917 w 240"/>
              <a:gd name="T83" fmla="*/ 14118255 h 239"/>
              <a:gd name="T84" fmla="*/ 52363158 w 240"/>
              <a:gd name="T85" fmla="*/ 19200912 h 239"/>
              <a:gd name="T86" fmla="*/ 55723367 w 240"/>
              <a:gd name="T87" fmla="*/ 25977611 h 239"/>
              <a:gd name="T88" fmla="*/ 56843612 w 240"/>
              <a:gd name="T89" fmla="*/ 33037004 h 2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0" h="239">
                <a:moveTo>
                  <a:pt x="240" y="119"/>
                </a:moveTo>
                <a:lnTo>
                  <a:pt x="239" y="136"/>
                </a:lnTo>
                <a:lnTo>
                  <a:pt x="236" y="151"/>
                </a:lnTo>
                <a:lnTo>
                  <a:pt x="231" y="165"/>
                </a:lnTo>
                <a:lnTo>
                  <a:pt x="223" y="180"/>
                </a:lnTo>
                <a:lnTo>
                  <a:pt x="214" y="193"/>
                </a:lnTo>
                <a:lnTo>
                  <a:pt x="204" y="204"/>
                </a:lnTo>
                <a:lnTo>
                  <a:pt x="193" y="214"/>
                </a:lnTo>
                <a:lnTo>
                  <a:pt x="179" y="224"/>
                </a:lnTo>
                <a:lnTo>
                  <a:pt x="165" y="231"/>
                </a:lnTo>
                <a:lnTo>
                  <a:pt x="151" y="235"/>
                </a:lnTo>
                <a:lnTo>
                  <a:pt x="135" y="238"/>
                </a:lnTo>
                <a:lnTo>
                  <a:pt x="120" y="239"/>
                </a:lnTo>
                <a:lnTo>
                  <a:pt x="104" y="238"/>
                </a:lnTo>
                <a:lnTo>
                  <a:pt x="88" y="235"/>
                </a:lnTo>
                <a:lnTo>
                  <a:pt x="74" y="231"/>
                </a:lnTo>
                <a:lnTo>
                  <a:pt x="60" y="224"/>
                </a:lnTo>
                <a:lnTo>
                  <a:pt x="46" y="214"/>
                </a:lnTo>
                <a:lnTo>
                  <a:pt x="35" y="204"/>
                </a:lnTo>
                <a:lnTo>
                  <a:pt x="25" y="193"/>
                </a:lnTo>
                <a:lnTo>
                  <a:pt x="16" y="180"/>
                </a:lnTo>
                <a:lnTo>
                  <a:pt x="8" y="165"/>
                </a:lnTo>
                <a:lnTo>
                  <a:pt x="4" y="151"/>
                </a:lnTo>
                <a:lnTo>
                  <a:pt x="1" y="136"/>
                </a:lnTo>
                <a:lnTo>
                  <a:pt x="0" y="119"/>
                </a:lnTo>
                <a:lnTo>
                  <a:pt x="1" y="104"/>
                </a:lnTo>
                <a:lnTo>
                  <a:pt x="4" y="89"/>
                </a:lnTo>
                <a:lnTo>
                  <a:pt x="8" y="74"/>
                </a:lnTo>
                <a:lnTo>
                  <a:pt x="16" y="60"/>
                </a:lnTo>
                <a:lnTo>
                  <a:pt x="25" y="47"/>
                </a:lnTo>
                <a:lnTo>
                  <a:pt x="35" y="35"/>
                </a:lnTo>
                <a:lnTo>
                  <a:pt x="46" y="25"/>
                </a:lnTo>
                <a:lnTo>
                  <a:pt x="60" y="16"/>
                </a:lnTo>
                <a:lnTo>
                  <a:pt x="74" y="9"/>
                </a:lnTo>
                <a:lnTo>
                  <a:pt x="88" y="4"/>
                </a:lnTo>
                <a:lnTo>
                  <a:pt x="104" y="1"/>
                </a:lnTo>
                <a:lnTo>
                  <a:pt x="120" y="0"/>
                </a:lnTo>
                <a:lnTo>
                  <a:pt x="135" y="1"/>
                </a:lnTo>
                <a:lnTo>
                  <a:pt x="151" y="4"/>
                </a:lnTo>
                <a:lnTo>
                  <a:pt x="165" y="9"/>
                </a:lnTo>
                <a:lnTo>
                  <a:pt x="179" y="16"/>
                </a:lnTo>
                <a:lnTo>
                  <a:pt x="193" y="25"/>
                </a:lnTo>
                <a:lnTo>
                  <a:pt x="204" y="35"/>
                </a:lnTo>
                <a:lnTo>
                  <a:pt x="214" y="47"/>
                </a:lnTo>
                <a:lnTo>
                  <a:pt x="223" y="60"/>
                </a:lnTo>
                <a:lnTo>
                  <a:pt x="231" y="74"/>
                </a:lnTo>
                <a:lnTo>
                  <a:pt x="236" y="89"/>
                </a:lnTo>
                <a:lnTo>
                  <a:pt x="239" y="104"/>
                </a:lnTo>
                <a:lnTo>
                  <a:pt x="240" y="119"/>
                </a:lnTo>
                <a:close/>
                <a:moveTo>
                  <a:pt x="203" y="117"/>
                </a:moveTo>
                <a:lnTo>
                  <a:pt x="202" y="131"/>
                </a:lnTo>
                <a:lnTo>
                  <a:pt x="199" y="144"/>
                </a:lnTo>
                <a:lnTo>
                  <a:pt x="194" y="155"/>
                </a:lnTo>
                <a:lnTo>
                  <a:pt x="187" y="166"/>
                </a:lnTo>
                <a:lnTo>
                  <a:pt x="178" y="177"/>
                </a:lnTo>
                <a:lnTo>
                  <a:pt x="168" y="185"/>
                </a:lnTo>
                <a:lnTo>
                  <a:pt x="157" y="192"/>
                </a:lnTo>
                <a:lnTo>
                  <a:pt x="145" y="197"/>
                </a:lnTo>
                <a:lnTo>
                  <a:pt x="132" y="200"/>
                </a:lnTo>
                <a:lnTo>
                  <a:pt x="119" y="201"/>
                </a:lnTo>
                <a:lnTo>
                  <a:pt x="107" y="200"/>
                </a:lnTo>
                <a:lnTo>
                  <a:pt x="93" y="197"/>
                </a:lnTo>
                <a:lnTo>
                  <a:pt x="81" y="192"/>
                </a:lnTo>
                <a:lnTo>
                  <a:pt x="70" y="185"/>
                </a:lnTo>
                <a:lnTo>
                  <a:pt x="61" y="177"/>
                </a:lnTo>
                <a:lnTo>
                  <a:pt x="51" y="166"/>
                </a:lnTo>
                <a:lnTo>
                  <a:pt x="45" y="155"/>
                </a:lnTo>
                <a:lnTo>
                  <a:pt x="40" y="144"/>
                </a:lnTo>
                <a:lnTo>
                  <a:pt x="37" y="131"/>
                </a:lnTo>
                <a:lnTo>
                  <a:pt x="36" y="117"/>
                </a:lnTo>
                <a:lnTo>
                  <a:pt x="37" y="105"/>
                </a:lnTo>
                <a:lnTo>
                  <a:pt x="40" y="92"/>
                </a:lnTo>
                <a:lnTo>
                  <a:pt x="45" y="79"/>
                </a:lnTo>
                <a:lnTo>
                  <a:pt x="51" y="68"/>
                </a:lnTo>
                <a:lnTo>
                  <a:pt x="61" y="59"/>
                </a:lnTo>
                <a:lnTo>
                  <a:pt x="70" y="50"/>
                </a:lnTo>
                <a:lnTo>
                  <a:pt x="81" y="44"/>
                </a:lnTo>
                <a:lnTo>
                  <a:pt x="93" y="38"/>
                </a:lnTo>
                <a:lnTo>
                  <a:pt x="107" y="35"/>
                </a:lnTo>
                <a:lnTo>
                  <a:pt x="119" y="34"/>
                </a:lnTo>
                <a:lnTo>
                  <a:pt x="132" y="35"/>
                </a:lnTo>
                <a:lnTo>
                  <a:pt x="145" y="38"/>
                </a:lnTo>
                <a:lnTo>
                  <a:pt x="157" y="44"/>
                </a:lnTo>
                <a:lnTo>
                  <a:pt x="168" y="50"/>
                </a:lnTo>
                <a:lnTo>
                  <a:pt x="178" y="59"/>
                </a:lnTo>
                <a:lnTo>
                  <a:pt x="187" y="68"/>
                </a:lnTo>
                <a:lnTo>
                  <a:pt x="194" y="79"/>
                </a:lnTo>
                <a:lnTo>
                  <a:pt x="199" y="92"/>
                </a:lnTo>
                <a:lnTo>
                  <a:pt x="202" y="105"/>
                </a:lnTo>
                <a:lnTo>
                  <a:pt x="203" y="1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2" name="Freeform 194">
            <a:extLst>
              <a:ext uri="{FF2B5EF4-FFF2-40B4-BE49-F238E27FC236}">
                <a16:creationId xmlns:a16="http://schemas.microsoft.com/office/drawing/2014/main" id="{86E739AC-A945-751D-C444-1FCC658E9F94}"/>
              </a:ext>
            </a:extLst>
          </p:cNvPr>
          <p:cNvSpPr>
            <a:spLocks/>
          </p:cNvSpPr>
          <p:nvPr/>
        </p:nvSpPr>
        <p:spPr bwMode="auto">
          <a:xfrm>
            <a:off x="4326136" y="2260996"/>
            <a:ext cx="17860" cy="167879"/>
          </a:xfrm>
          <a:custGeom>
            <a:avLst/>
            <a:gdLst>
              <a:gd name="T0" fmla="*/ 0 w 44"/>
              <a:gd name="T1" fmla="*/ 118168515 h 424"/>
              <a:gd name="T2" fmla="*/ 6444123 w 44"/>
              <a:gd name="T3" fmla="*/ 0 h 424"/>
              <a:gd name="T4" fmla="*/ 12887704 w 44"/>
              <a:gd name="T5" fmla="*/ 118168515 h 424"/>
              <a:gd name="T6" fmla="*/ 8786997 w 44"/>
              <a:gd name="T7" fmla="*/ 117889773 h 424"/>
              <a:gd name="T8" fmla="*/ 4393499 w 44"/>
              <a:gd name="T9" fmla="*/ 117889773 h 424"/>
              <a:gd name="T10" fmla="*/ 0 w 44"/>
              <a:gd name="T11" fmla="*/ 118168515 h 4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24">
                <a:moveTo>
                  <a:pt x="0" y="424"/>
                </a:moveTo>
                <a:lnTo>
                  <a:pt x="22" y="0"/>
                </a:lnTo>
                <a:lnTo>
                  <a:pt x="44" y="424"/>
                </a:lnTo>
                <a:lnTo>
                  <a:pt x="30" y="423"/>
                </a:lnTo>
                <a:lnTo>
                  <a:pt x="15" y="423"/>
                </a:lnTo>
                <a:lnTo>
                  <a:pt x="0" y="424"/>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3" name="Freeform 195">
            <a:extLst>
              <a:ext uri="{FF2B5EF4-FFF2-40B4-BE49-F238E27FC236}">
                <a16:creationId xmlns:a16="http://schemas.microsoft.com/office/drawing/2014/main" id="{4D119383-30E9-360F-BA22-93CC1B3C4415}"/>
              </a:ext>
            </a:extLst>
          </p:cNvPr>
          <p:cNvSpPr>
            <a:spLocks/>
          </p:cNvSpPr>
          <p:nvPr/>
        </p:nvSpPr>
        <p:spPr bwMode="auto">
          <a:xfrm>
            <a:off x="4359473" y="2305050"/>
            <a:ext cx="107156" cy="140494"/>
          </a:xfrm>
          <a:custGeom>
            <a:avLst/>
            <a:gdLst>
              <a:gd name="T0" fmla="*/ 0 w 272"/>
              <a:gd name="T1" fmla="*/ 91005554 h 354"/>
              <a:gd name="T2" fmla="*/ 75048771 w 272"/>
              <a:gd name="T3" fmla="*/ 0 h 354"/>
              <a:gd name="T4" fmla="*/ 9380899 w 272"/>
              <a:gd name="T5" fmla="*/ 99126146 h 354"/>
              <a:gd name="T6" fmla="*/ 6622151 w 272"/>
              <a:gd name="T7" fmla="*/ 95765938 h 354"/>
              <a:gd name="T8" fmla="*/ 3587108 w 272"/>
              <a:gd name="T9" fmla="*/ 93246046 h 354"/>
              <a:gd name="T10" fmla="*/ 0 w 272"/>
              <a:gd name="T11" fmla="*/ 91005554 h 3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2" h="354">
                <a:moveTo>
                  <a:pt x="0" y="325"/>
                </a:moveTo>
                <a:lnTo>
                  <a:pt x="272" y="0"/>
                </a:lnTo>
                <a:lnTo>
                  <a:pt x="34" y="354"/>
                </a:lnTo>
                <a:lnTo>
                  <a:pt x="24" y="342"/>
                </a:lnTo>
                <a:lnTo>
                  <a:pt x="13" y="333"/>
                </a:lnTo>
                <a:lnTo>
                  <a:pt x="0" y="32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4" name="Freeform 196">
            <a:extLst>
              <a:ext uri="{FF2B5EF4-FFF2-40B4-BE49-F238E27FC236}">
                <a16:creationId xmlns:a16="http://schemas.microsoft.com/office/drawing/2014/main" id="{EF063A9B-BD12-DF54-9634-C48EC29C9F68}"/>
              </a:ext>
            </a:extLst>
          </p:cNvPr>
          <p:cNvSpPr>
            <a:spLocks/>
          </p:cNvSpPr>
          <p:nvPr/>
        </p:nvSpPr>
        <p:spPr bwMode="auto">
          <a:xfrm>
            <a:off x="4102298" y="2400299"/>
            <a:ext cx="188119" cy="79772"/>
          </a:xfrm>
          <a:custGeom>
            <a:avLst/>
            <a:gdLst>
              <a:gd name="T0" fmla="*/ 132728229 w 474"/>
              <a:gd name="T1" fmla="*/ 42988861 h 200"/>
              <a:gd name="T2" fmla="*/ 0 w 474"/>
              <a:gd name="T3" fmla="*/ 0 h 200"/>
              <a:gd name="T4" fmla="*/ 131328054 w 474"/>
              <a:gd name="T5" fmla="*/ 56564375 h 200"/>
              <a:gd name="T6" fmla="*/ 131328054 w 474"/>
              <a:gd name="T7" fmla="*/ 51756281 h 200"/>
              <a:gd name="T8" fmla="*/ 131607983 w 474"/>
              <a:gd name="T9" fmla="*/ 47514033 h 200"/>
              <a:gd name="T10" fmla="*/ 132728229 w 474"/>
              <a:gd name="T11" fmla="*/ 42988861 h 2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4" h="200">
                <a:moveTo>
                  <a:pt x="474" y="152"/>
                </a:moveTo>
                <a:lnTo>
                  <a:pt x="0" y="0"/>
                </a:lnTo>
                <a:lnTo>
                  <a:pt x="469" y="200"/>
                </a:lnTo>
                <a:lnTo>
                  <a:pt x="469" y="183"/>
                </a:lnTo>
                <a:lnTo>
                  <a:pt x="470" y="168"/>
                </a:lnTo>
                <a:lnTo>
                  <a:pt x="474" y="152"/>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5" name="Freeform 197">
            <a:extLst>
              <a:ext uri="{FF2B5EF4-FFF2-40B4-BE49-F238E27FC236}">
                <a16:creationId xmlns:a16="http://schemas.microsoft.com/office/drawing/2014/main" id="{D703ED39-2AEC-A72C-758A-40695FDCD1A9}"/>
              </a:ext>
            </a:extLst>
          </p:cNvPr>
          <p:cNvSpPr>
            <a:spLocks/>
          </p:cNvSpPr>
          <p:nvPr/>
        </p:nvSpPr>
        <p:spPr bwMode="auto">
          <a:xfrm>
            <a:off x="4288035" y="2427684"/>
            <a:ext cx="95250" cy="95250"/>
          </a:xfrm>
          <a:custGeom>
            <a:avLst/>
            <a:gdLst>
              <a:gd name="T0" fmla="*/ 67204167 w 240"/>
              <a:gd name="T1" fmla="*/ 33601331 h 239"/>
              <a:gd name="T2" fmla="*/ 66924237 w 240"/>
              <a:gd name="T3" fmla="*/ 38401824 h 239"/>
              <a:gd name="T4" fmla="*/ 66083921 w 240"/>
              <a:gd name="T5" fmla="*/ 42636929 h 239"/>
              <a:gd name="T6" fmla="*/ 64683746 w 240"/>
              <a:gd name="T7" fmla="*/ 46590402 h 239"/>
              <a:gd name="T8" fmla="*/ 62443783 w 240"/>
              <a:gd name="T9" fmla="*/ 50826038 h 239"/>
              <a:gd name="T10" fmla="*/ 59923892 w 240"/>
              <a:gd name="T11" fmla="*/ 54496285 h 239"/>
              <a:gd name="T12" fmla="*/ 57123542 w 240"/>
              <a:gd name="T13" fmla="*/ 57602736 h 239"/>
              <a:gd name="T14" fmla="*/ 54043262 w 240"/>
              <a:gd name="T15" fmla="*/ 60425962 h 239"/>
              <a:gd name="T16" fmla="*/ 50123196 w 240"/>
              <a:gd name="T17" fmla="*/ 63249720 h 239"/>
              <a:gd name="T18" fmla="*/ 46203129 w 240"/>
              <a:gd name="T19" fmla="*/ 65226456 h 239"/>
              <a:gd name="T20" fmla="*/ 42282533 w 240"/>
              <a:gd name="T21" fmla="*/ 66355640 h 239"/>
              <a:gd name="T22" fmla="*/ 37802608 w 240"/>
              <a:gd name="T23" fmla="*/ 67203192 h 239"/>
              <a:gd name="T24" fmla="*/ 33602083 w 240"/>
              <a:gd name="T25" fmla="*/ 67485356 h 239"/>
              <a:gd name="T26" fmla="*/ 29121629 w 240"/>
              <a:gd name="T27" fmla="*/ 67203192 h 239"/>
              <a:gd name="T28" fmla="*/ 24641704 w 240"/>
              <a:gd name="T29" fmla="*/ 66355640 h 239"/>
              <a:gd name="T30" fmla="*/ 20721108 w 240"/>
              <a:gd name="T31" fmla="*/ 65226456 h 239"/>
              <a:gd name="T32" fmla="*/ 16801042 w 240"/>
              <a:gd name="T33" fmla="*/ 63249720 h 239"/>
              <a:gd name="T34" fmla="*/ 12880975 w 240"/>
              <a:gd name="T35" fmla="*/ 60425962 h 239"/>
              <a:gd name="T36" fmla="*/ 9800696 w 240"/>
              <a:gd name="T37" fmla="*/ 57602736 h 239"/>
              <a:gd name="T38" fmla="*/ 7000346 w 240"/>
              <a:gd name="T39" fmla="*/ 54496285 h 239"/>
              <a:gd name="T40" fmla="*/ 4480454 w 240"/>
              <a:gd name="T41" fmla="*/ 50826038 h 239"/>
              <a:gd name="T42" fmla="*/ 2239963 w 240"/>
              <a:gd name="T43" fmla="*/ 46590402 h 239"/>
              <a:gd name="T44" fmla="*/ 1120246 w 240"/>
              <a:gd name="T45" fmla="*/ 42636929 h 239"/>
              <a:gd name="T46" fmla="*/ 279929 w 240"/>
              <a:gd name="T47" fmla="*/ 38401824 h 239"/>
              <a:gd name="T48" fmla="*/ 0 w 240"/>
              <a:gd name="T49" fmla="*/ 33601331 h 239"/>
              <a:gd name="T50" fmla="*/ 279929 w 240"/>
              <a:gd name="T51" fmla="*/ 29366226 h 239"/>
              <a:gd name="T52" fmla="*/ 1120246 w 240"/>
              <a:gd name="T53" fmla="*/ 25130590 h 239"/>
              <a:gd name="T54" fmla="*/ 2239963 w 240"/>
              <a:gd name="T55" fmla="*/ 20894954 h 239"/>
              <a:gd name="T56" fmla="*/ 4480454 w 240"/>
              <a:gd name="T57" fmla="*/ 16942013 h 239"/>
              <a:gd name="T58" fmla="*/ 7000346 w 240"/>
              <a:gd name="T59" fmla="*/ 13271234 h 239"/>
              <a:gd name="T60" fmla="*/ 9800696 w 240"/>
              <a:gd name="T61" fmla="*/ 9882619 h 239"/>
              <a:gd name="T62" fmla="*/ 12880975 w 240"/>
              <a:gd name="T63" fmla="*/ 7059393 h 239"/>
              <a:gd name="T64" fmla="*/ 16801042 w 240"/>
              <a:gd name="T65" fmla="*/ 4517799 h 239"/>
              <a:gd name="T66" fmla="*/ 20721108 w 240"/>
              <a:gd name="T67" fmla="*/ 2541063 h 239"/>
              <a:gd name="T68" fmla="*/ 24641704 w 240"/>
              <a:gd name="T69" fmla="*/ 1129715 h 239"/>
              <a:gd name="T70" fmla="*/ 29121629 w 240"/>
              <a:gd name="T71" fmla="*/ 282163 h 239"/>
              <a:gd name="T72" fmla="*/ 33602083 w 240"/>
              <a:gd name="T73" fmla="*/ 0 h 239"/>
              <a:gd name="T74" fmla="*/ 37802608 w 240"/>
              <a:gd name="T75" fmla="*/ 282163 h 239"/>
              <a:gd name="T76" fmla="*/ 42282533 w 240"/>
              <a:gd name="T77" fmla="*/ 1129715 h 239"/>
              <a:gd name="T78" fmla="*/ 46203129 w 240"/>
              <a:gd name="T79" fmla="*/ 2541063 h 239"/>
              <a:gd name="T80" fmla="*/ 50123196 w 240"/>
              <a:gd name="T81" fmla="*/ 4517799 h 239"/>
              <a:gd name="T82" fmla="*/ 54043262 w 240"/>
              <a:gd name="T83" fmla="*/ 7059393 h 239"/>
              <a:gd name="T84" fmla="*/ 57123542 w 240"/>
              <a:gd name="T85" fmla="*/ 9882619 h 239"/>
              <a:gd name="T86" fmla="*/ 59923892 w 240"/>
              <a:gd name="T87" fmla="*/ 13271234 h 239"/>
              <a:gd name="T88" fmla="*/ 62443783 w 240"/>
              <a:gd name="T89" fmla="*/ 16942013 h 239"/>
              <a:gd name="T90" fmla="*/ 64683746 w 240"/>
              <a:gd name="T91" fmla="*/ 20894954 h 239"/>
              <a:gd name="T92" fmla="*/ 66083921 w 240"/>
              <a:gd name="T93" fmla="*/ 25130590 h 239"/>
              <a:gd name="T94" fmla="*/ 66924237 w 240"/>
              <a:gd name="T95" fmla="*/ 29366226 h 239"/>
              <a:gd name="T96" fmla="*/ 67204167 w 240"/>
              <a:gd name="T97" fmla="*/ 33601331 h 2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0" h="239">
                <a:moveTo>
                  <a:pt x="240" y="119"/>
                </a:moveTo>
                <a:lnTo>
                  <a:pt x="239" y="136"/>
                </a:lnTo>
                <a:lnTo>
                  <a:pt x="236" y="151"/>
                </a:lnTo>
                <a:lnTo>
                  <a:pt x="231" y="165"/>
                </a:lnTo>
                <a:lnTo>
                  <a:pt x="223" y="180"/>
                </a:lnTo>
                <a:lnTo>
                  <a:pt x="214" y="193"/>
                </a:lnTo>
                <a:lnTo>
                  <a:pt x="204" y="204"/>
                </a:lnTo>
                <a:lnTo>
                  <a:pt x="193" y="214"/>
                </a:lnTo>
                <a:lnTo>
                  <a:pt x="179" y="224"/>
                </a:lnTo>
                <a:lnTo>
                  <a:pt x="165" y="231"/>
                </a:lnTo>
                <a:lnTo>
                  <a:pt x="151" y="235"/>
                </a:lnTo>
                <a:lnTo>
                  <a:pt x="135" y="238"/>
                </a:lnTo>
                <a:lnTo>
                  <a:pt x="120" y="239"/>
                </a:lnTo>
                <a:lnTo>
                  <a:pt x="104" y="238"/>
                </a:lnTo>
                <a:lnTo>
                  <a:pt x="88" y="235"/>
                </a:lnTo>
                <a:lnTo>
                  <a:pt x="74" y="231"/>
                </a:lnTo>
                <a:lnTo>
                  <a:pt x="60" y="224"/>
                </a:lnTo>
                <a:lnTo>
                  <a:pt x="46" y="214"/>
                </a:lnTo>
                <a:lnTo>
                  <a:pt x="35" y="204"/>
                </a:lnTo>
                <a:lnTo>
                  <a:pt x="25" y="193"/>
                </a:lnTo>
                <a:lnTo>
                  <a:pt x="16" y="180"/>
                </a:lnTo>
                <a:lnTo>
                  <a:pt x="8" y="165"/>
                </a:lnTo>
                <a:lnTo>
                  <a:pt x="4" y="151"/>
                </a:lnTo>
                <a:lnTo>
                  <a:pt x="1" y="136"/>
                </a:lnTo>
                <a:lnTo>
                  <a:pt x="0" y="119"/>
                </a:lnTo>
                <a:lnTo>
                  <a:pt x="1" y="104"/>
                </a:lnTo>
                <a:lnTo>
                  <a:pt x="4" y="89"/>
                </a:lnTo>
                <a:lnTo>
                  <a:pt x="8" y="74"/>
                </a:lnTo>
                <a:lnTo>
                  <a:pt x="16" y="60"/>
                </a:lnTo>
                <a:lnTo>
                  <a:pt x="25" y="47"/>
                </a:lnTo>
                <a:lnTo>
                  <a:pt x="35" y="35"/>
                </a:lnTo>
                <a:lnTo>
                  <a:pt x="46" y="25"/>
                </a:lnTo>
                <a:lnTo>
                  <a:pt x="60" y="16"/>
                </a:lnTo>
                <a:lnTo>
                  <a:pt x="74" y="9"/>
                </a:lnTo>
                <a:lnTo>
                  <a:pt x="88" y="4"/>
                </a:lnTo>
                <a:lnTo>
                  <a:pt x="104" y="1"/>
                </a:lnTo>
                <a:lnTo>
                  <a:pt x="120" y="0"/>
                </a:lnTo>
                <a:lnTo>
                  <a:pt x="135" y="1"/>
                </a:lnTo>
                <a:lnTo>
                  <a:pt x="151" y="4"/>
                </a:lnTo>
                <a:lnTo>
                  <a:pt x="165" y="9"/>
                </a:lnTo>
                <a:lnTo>
                  <a:pt x="179" y="16"/>
                </a:lnTo>
                <a:lnTo>
                  <a:pt x="193" y="25"/>
                </a:lnTo>
                <a:lnTo>
                  <a:pt x="204" y="35"/>
                </a:lnTo>
                <a:lnTo>
                  <a:pt x="214" y="47"/>
                </a:lnTo>
                <a:lnTo>
                  <a:pt x="223" y="60"/>
                </a:lnTo>
                <a:lnTo>
                  <a:pt x="231" y="74"/>
                </a:lnTo>
                <a:lnTo>
                  <a:pt x="236" y="89"/>
                </a:lnTo>
                <a:lnTo>
                  <a:pt x="239" y="104"/>
                </a:lnTo>
                <a:lnTo>
                  <a:pt x="240" y="11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66" name="Freeform 198">
            <a:extLst>
              <a:ext uri="{FF2B5EF4-FFF2-40B4-BE49-F238E27FC236}">
                <a16:creationId xmlns:a16="http://schemas.microsoft.com/office/drawing/2014/main" id="{4C5B3EA1-BB87-95D2-0450-A4F22AA3207D}"/>
              </a:ext>
            </a:extLst>
          </p:cNvPr>
          <p:cNvSpPr>
            <a:spLocks/>
          </p:cNvSpPr>
          <p:nvPr/>
        </p:nvSpPr>
        <p:spPr bwMode="auto">
          <a:xfrm>
            <a:off x="4302323" y="2441971"/>
            <a:ext cx="66675" cy="65485"/>
          </a:xfrm>
          <a:custGeom>
            <a:avLst/>
            <a:gdLst>
              <a:gd name="T0" fmla="*/ 47324611 w 167"/>
              <a:gd name="T1" fmla="*/ 22688309 h 167"/>
              <a:gd name="T2" fmla="*/ 47041408 w 167"/>
              <a:gd name="T3" fmla="*/ 26515442 h 167"/>
              <a:gd name="T4" fmla="*/ 46191269 w 167"/>
              <a:gd name="T5" fmla="*/ 30069133 h 167"/>
              <a:gd name="T6" fmla="*/ 44774192 w 167"/>
              <a:gd name="T7" fmla="*/ 33075942 h 167"/>
              <a:gd name="T8" fmla="*/ 42790711 w 167"/>
              <a:gd name="T9" fmla="*/ 36082751 h 167"/>
              <a:gd name="T10" fmla="*/ 40240292 w 167"/>
              <a:gd name="T11" fmla="*/ 39089560 h 167"/>
              <a:gd name="T12" fmla="*/ 37406139 w 167"/>
              <a:gd name="T13" fmla="*/ 41276567 h 167"/>
              <a:gd name="T14" fmla="*/ 34289316 w 167"/>
              <a:gd name="T15" fmla="*/ 43190134 h 167"/>
              <a:gd name="T16" fmla="*/ 30888757 w 167"/>
              <a:gd name="T17" fmla="*/ 44556817 h 167"/>
              <a:gd name="T18" fmla="*/ 27204465 w 167"/>
              <a:gd name="T19" fmla="*/ 45376618 h 167"/>
              <a:gd name="T20" fmla="*/ 23520704 w 167"/>
              <a:gd name="T21" fmla="*/ 45650060 h 167"/>
              <a:gd name="T22" fmla="*/ 20120146 w 167"/>
              <a:gd name="T23" fmla="*/ 45376618 h 167"/>
              <a:gd name="T24" fmla="*/ 16152651 w 167"/>
              <a:gd name="T25" fmla="*/ 44556817 h 167"/>
              <a:gd name="T26" fmla="*/ 12752093 w 167"/>
              <a:gd name="T27" fmla="*/ 43190134 h 167"/>
              <a:gd name="T28" fmla="*/ 9634737 w 167"/>
              <a:gd name="T29" fmla="*/ 41276567 h 167"/>
              <a:gd name="T30" fmla="*/ 7084319 w 167"/>
              <a:gd name="T31" fmla="*/ 39089560 h 167"/>
              <a:gd name="T32" fmla="*/ 4250698 w 167"/>
              <a:gd name="T33" fmla="*/ 36082751 h 167"/>
              <a:gd name="T34" fmla="*/ 2550419 w 167"/>
              <a:gd name="T35" fmla="*/ 33075942 h 167"/>
              <a:gd name="T36" fmla="*/ 1133342 w 167"/>
              <a:gd name="T37" fmla="*/ 30069133 h 167"/>
              <a:gd name="T38" fmla="*/ 283202 w 167"/>
              <a:gd name="T39" fmla="*/ 26515442 h 167"/>
              <a:gd name="T40" fmla="*/ 0 w 167"/>
              <a:gd name="T41" fmla="*/ 22688309 h 167"/>
              <a:gd name="T42" fmla="*/ 283202 w 167"/>
              <a:gd name="T43" fmla="*/ 19408059 h 167"/>
              <a:gd name="T44" fmla="*/ 1133342 w 167"/>
              <a:gd name="T45" fmla="*/ 15854368 h 167"/>
              <a:gd name="T46" fmla="*/ 2550419 w 167"/>
              <a:gd name="T47" fmla="*/ 12300676 h 167"/>
              <a:gd name="T48" fmla="*/ 4250698 w 167"/>
              <a:gd name="T49" fmla="*/ 9293868 h 167"/>
              <a:gd name="T50" fmla="*/ 7084319 w 167"/>
              <a:gd name="T51" fmla="*/ 6833941 h 167"/>
              <a:gd name="T52" fmla="*/ 9634737 w 167"/>
              <a:gd name="T53" fmla="*/ 4373492 h 167"/>
              <a:gd name="T54" fmla="*/ 12752093 w 167"/>
              <a:gd name="T55" fmla="*/ 2733367 h 167"/>
              <a:gd name="T56" fmla="*/ 16152651 w 167"/>
              <a:gd name="T57" fmla="*/ 1093242 h 167"/>
              <a:gd name="T58" fmla="*/ 20120146 w 167"/>
              <a:gd name="T59" fmla="*/ 273441 h 167"/>
              <a:gd name="T60" fmla="*/ 23520704 w 167"/>
              <a:gd name="T61" fmla="*/ 0 h 167"/>
              <a:gd name="T62" fmla="*/ 27204465 w 167"/>
              <a:gd name="T63" fmla="*/ 273441 h 167"/>
              <a:gd name="T64" fmla="*/ 30888757 w 167"/>
              <a:gd name="T65" fmla="*/ 1093242 h 167"/>
              <a:gd name="T66" fmla="*/ 34289316 w 167"/>
              <a:gd name="T67" fmla="*/ 2733367 h 167"/>
              <a:gd name="T68" fmla="*/ 37406139 w 167"/>
              <a:gd name="T69" fmla="*/ 4373492 h 167"/>
              <a:gd name="T70" fmla="*/ 40240292 w 167"/>
              <a:gd name="T71" fmla="*/ 6833941 h 167"/>
              <a:gd name="T72" fmla="*/ 42790711 w 167"/>
              <a:gd name="T73" fmla="*/ 9293868 h 167"/>
              <a:gd name="T74" fmla="*/ 44774192 w 167"/>
              <a:gd name="T75" fmla="*/ 12300676 h 167"/>
              <a:gd name="T76" fmla="*/ 46191269 w 167"/>
              <a:gd name="T77" fmla="*/ 15854368 h 167"/>
              <a:gd name="T78" fmla="*/ 47041408 w 167"/>
              <a:gd name="T79" fmla="*/ 19408059 h 167"/>
              <a:gd name="T80" fmla="*/ 47324611 w 167"/>
              <a:gd name="T81" fmla="*/ 22688309 h 1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7" h="167">
                <a:moveTo>
                  <a:pt x="167" y="83"/>
                </a:moveTo>
                <a:lnTo>
                  <a:pt x="166" y="97"/>
                </a:lnTo>
                <a:lnTo>
                  <a:pt x="163" y="110"/>
                </a:lnTo>
                <a:lnTo>
                  <a:pt x="158" y="121"/>
                </a:lnTo>
                <a:lnTo>
                  <a:pt x="151" y="132"/>
                </a:lnTo>
                <a:lnTo>
                  <a:pt x="142" y="143"/>
                </a:lnTo>
                <a:lnTo>
                  <a:pt x="132" y="151"/>
                </a:lnTo>
                <a:lnTo>
                  <a:pt x="121" y="158"/>
                </a:lnTo>
                <a:lnTo>
                  <a:pt x="109" y="163"/>
                </a:lnTo>
                <a:lnTo>
                  <a:pt x="96" y="166"/>
                </a:lnTo>
                <a:lnTo>
                  <a:pt x="83" y="167"/>
                </a:lnTo>
                <a:lnTo>
                  <a:pt x="71" y="166"/>
                </a:lnTo>
                <a:lnTo>
                  <a:pt x="57" y="163"/>
                </a:lnTo>
                <a:lnTo>
                  <a:pt x="45" y="158"/>
                </a:lnTo>
                <a:lnTo>
                  <a:pt x="34" y="151"/>
                </a:lnTo>
                <a:lnTo>
                  <a:pt x="25" y="143"/>
                </a:lnTo>
                <a:lnTo>
                  <a:pt x="15" y="132"/>
                </a:lnTo>
                <a:lnTo>
                  <a:pt x="9" y="121"/>
                </a:lnTo>
                <a:lnTo>
                  <a:pt x="4" y="110"/>
                </a:lnTo>
                <a:lnTo>
                  <a:pt x="1" y="97"/>
                </a:lnTo>
                <a:lnTo>
                  <a:pt x="0" y="83"/>
                </a:lnTo>
                <a:lnTo>
                  <a:pt x="1" y="71"/>
                </a:lnTo>
                <a:lnTo>
                  <a:pt x="4" y="58"/>
                </a:lnTo>
                <a:lnTo>
                  <a:pt x="9" y="45"/>
                </a:lnTo>
                <a:lnTo>
                  <a:pt x="15" y="34"/>
                </a:lnTo>
                <a:lnTo>
                  <a:pt x="25" y="25"/>
                </a:lnTo>
                <a:lnTo>
                  <a:pt x="34" y="16"/>
                </a:lnTo>
                <a:lnTo>
                  <a:pt x="45" y="10"/>
                </a:lnTo>
                <a:lnTo>
                  <a:pt x="57" y="4"/>
                </a:lnTo>
                <a:lnTo>
                  <a:pt x="71" y="1"/>
                </a:lnTo>
                <a:lnTo>
                  <a:pt x="83" y="0"/>
                </a:lnTo>
                <a:lnTo>
                  <a:pt x="96" y="1"/>
                </a:lnTo>
                <a:lnTo>
                  <a:pt x="109" y="4"/>
                </a:lnTo>
                <a:lnTo>
                  <a:pt x="121" y="10"/>
                </a:lnTo>
                <a:lnTo>
                  <a:pt x="132" y="16"/>
                </a:lnTo>
                <a:lnTo>
                  <a:pt x="142" y="25"/>
                </a:lnTo>
                <a:lnTo>
                  <a:pt x="151" y="34"/>
                </a:lnTo>
                <a:lnTo>
                  <a:pt x="158" y="45"/>
                </a:lnTo>
                <a:lnTo>
                  <a:pt x="163" y="58"/>
                </a:lnTo>
                <a:lnTo>
                  <a:pt x="166" y="71"/>
                </a:lnTo>
                <a:lnTo>
                  <a:pt x="167" y="83"/>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7" name="Freeform 199">
            <a:extLst>
              <a:ext uri="{FF2B5EF4-FFF2-40B4-BE49-F238E27FC236}">
                <a16:creationId xmlns:a16="http://schemas.microsoft.com/office/drawing/2014/main" id="{1DFB7D10-1288-BFF4-A239-1AB0ED00DD3E}"/>
              </a:ext>
            </a:extLst>
          </p:cNvPr>
          <p:cNvSpPr>
            <a:spLocks/>
          </p:cNvSpPr>
          <p:nvPr/>
        </p:nvSpPr>
        <p:spPr bwMode="auto">
          <a:xfrm>
            <a:off x="4302323" y="2441971"/>
            <a:ext cx="66675" cy="65485"/>
          </a:xfrm>
          <a:custGeom>
            <a:avLst/>
            <a:gdLst>
              <a:gd name="T0" fmla="*/ 47324611 w 167"/>
              <a:gd name="T1" fmla="*/ 22688309 h 167"/>
              <a:gd name="T2" fmla="*/ 47041408 w 167"/>
              <a:gd name="T3" fmla="*/ 26515442 h 167"/>
              <a:gd name="T4" fmla="*/ 46191269 w 167"/>
              <a:gd name="T5" fmla="*/ 30069133 h 167"/>
              <a:gd name="T6" fmla="*/ 44774192 w 167"/>
              <a:gd name="T7" fmla="*/ 33075942 h 167"/>
              <a:gd name="T8" fmla="*/ 42790711 w 167"/>
              <a:gd name="T9" fmla="*/ 36082751 h 167"/>
              <a:gd name="T10" fmla="*/ 40240292 w 167"/>
              <a:gd name="T11" fmla="*/ 39089560 h 167"/>
              <a:gd name="T12" fmla="*/ 37406139 w 167"/>
              <a:gd name="T13" fmla="*/ 41276567 h 167"/>
              <a:gd name="T14" fmla="*/ 34289316 w 167"/>
              <a:gd name="T15" fmla="*/ 43190134 h 167"/>
              <a:gd name="T16" fmla="*/ 30888757 w 167"/>
              <a:gd name="T17" fmla="*/ 44556817 h 167"/>
              <a:gd name="T18" fmla="*/ 27204465 w 167"/>
              <a:gd name="T19" fmla="*/ 45376618 h 167"/>
              <a:gd name="T20" fmla="*/ 23520704 w 167"/>
              <a:gd name="T21" fmla="*/ 45650060 h 167"/>
              <a:gd name="T22" fmla="*/ 20120146 w 167"/>
              <a:gd name="T23" fmla="*/ 45376618 h 167"/>
              <a:gd name="T24" fmla="*/ 16152651 w 167"/>
              <a:gd name="T25" fmla="*/ 44556817 h 167"/>
              <a:gd name="T26" fmla="*/ 12752093 w 167"/>
              <a:gd name="T27" fmla="*/ 43190134 h 167"/>
              <a:gd name="T28" fmla="*/ 9634737 w 167"/>
              <a:gd name="T29" fmla="*/ 41276567 h 167"/>
              <a:gd name="T30" fmla="*/ 7084319 w 167"/>
              <a:gd name="T31" fmla="*/ 39089560 h 167"/>
              <a:gd name="T32" fmla="*/ 4250698 w 167"/>
              <a:gd name="T33" fmla="*/ 36082751 h 167"/>
              <a:gd name="T34" fmla="*/ 2550419 w 167"/>
              <a:gd name="T35" fmla="*/ 33075942 h 167"/>
              <a:gd name="T36" fmla="*/ 1133342 w 167"/>
              <a:gd name="T37" fmla="*/ 30069133 h 167"/>
              <a:gd name="T38" fmla="*/ 283202 w 167"/>
              <a:gd name="T39" fmla="*/ 26515442 h 167"/>
              <a:gd name="T40" fmla="*/ 0 w 167"/>
              <a:gd name="T41" fmla="*/ 22688309 h 167"/>
              <a:gd name="T42" fmla="*/ 283202 w 167"/>
              <a:gd name="T43" fmla="*/ 19408059 h 167"/>
              <a:gd name="T44" fmla="*/ 1133342 w 167"/>
              <a:gd name="T45" fmla="*/ 15854368 h 167"/>
              <a:gd name="T46" fmla="*/ 2550419 w 167"/>
              <a:gd name="T47" fmla="*/ 12300676 h 167"/>
              <a:gd name="T48" fmla="*/ 4250698 w 167"/>
              <a:gd name="T49" fmla="*/ 9293868 h 167"/>
              <a:gd name="T50" fmla="*/ 7084319 w 167"/>
              <a:gd name="T51" fmla="*/ 6833941 h 167"/>
              <a:gd name="T52" fmla="*/ 9634737 w 167"/>
              <a:gd name="T53" fmla="*/ 4373492 h 167"/>
              <a:gd name="T54" fmla="*/ 12752093 w 167"/>
              <a:gd name="T55" fmla="*/ 2733367 h 167"/>
              <a:gd name="T56" fmla="*/ 16152651 w 167"/>
              <a:gd name="T57" fmla="*/ 1093242 h 167"/>
              <a:gd name="T58" fmla="*/ 20120146 w 167"/>
              <a:gd name="T59" fmla="*/ 273441 h 167"/>
              <a:gd name="T60" fmla="*/ 23520704 w 167"/>
              <a:gd name="T61" fmla="*/ 0 h 167"/>
              <a:gd name="T62" fmla="*/ 27204465 w 167"/>
              <a:gd name="T63" fmla="*/ 273441 h 167"/>
              <a:gd name="T64" fmla="*/ 30888757 w 167"/>
              <a:gd name="T65" fmla="*/ 1093242 h 167"/>
              <a:gd name="T66" fmla="*/ 34289316 w 167"/>
              <a:gd name="T67" fmla="*/ 2733367 h 167"/>
              <a:gd name="T68" fmla="*/ 37406139 w 167"/>
              <a:gd name="T69" fmla="*/ 4373492 h 167"/>
              <a:gd name="T70" fmla="*/ 40240292 w 167"/>
              <a:gd name="T71" fmla="*/ 6833941 h 167"/>
              <a:gd name="T72" fmla="*/ 42790711 w 167"/>
              <a:gd name="T73" fmla="*/ 9293868 h 167"/>
              <a:gd name="T74" fmla="*/ 44774192 w 167"/>
              <a:gd name="T75" fmla="*/ 12300676 h 167"/>
              <a:gd name="T76" fmla="*/ 46191269 w 167"/>
              <a:gd name="T77" fmla="*/ 15854368 h 167"/>
              <a:gd name="T78" fmla="*/ 47041408 w 167"/>
              <a:gd name="T79" fmla="*/ 19408059 h 167"/>
              <a:gd name="T80" fmla="*/ 47324611 w 167"/>
              <a:gd name="T81" fmla="*/ 22688309 h 1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7" h="167">
                <a:moveTo>
                  <a:pt x="167" y="83"/>
                </a:moveTo>
                <a:lnTo>
                  <a:pt x="166" y="97"/>
                </a:lnTo>
                <a:lnTo>
                  <a:pt x="163" y="110"/>
                </a:lnTo>
                <a:lnTo>
                  <a:pt x="158" y="121"/>
                </a:lnTo>
                <a:lnTo>
                  <a:pt x="151" y="132"/>
                </a:lnTo>
                <a:lnTo>
                  <a:pt x="142" y="143"/>
                </a:lnTo>
                <a:lnTo>
                  <a:pt x="132" y="151"/>
                </a:lnTo>
                <a:lnTo>
                  <a:pt x="121" y="158"/>
                </a:lnTo>
                <a:lnTo>
                  <a:pt x="109" y="163"/>
                </a:lnTo>
                <a:lnTo>
                  <a:pt x="96" y="166"/>
                </a:lnTo>
                <a:lnTo>
                  <a:pt x="83" y="167"/>
                </a:lnTo>
                <a:lnTo>
                  <a:pt x="71" y="166"/>
                </a:lnTo>
                <a:lnTo>
                  <a:pt x="57" y="163"/>
                </a:lnTo>
                <a:lnTo>
                  <a:pt x="45" y="158"/>
                </a:lnTo>
                <a:lnTo>
                  <a:pt x="34" y="151"/>
                </a:lnTo>
                <a:lnTo>
                  <a:pt x="25" y="143"/>
                </a:lnTo>
                <a:lnTo>
                  <a:pt x="15" y="132"/>
                </a:lnTo>
                <a:lnTo>
                  <a:pt x="9" y="121"/>
                </a:lnTo>
                <a:lnTo>
                  <a:pt x="4" y="110"/>
                </a:lnTo>
                <a:lnTo>
                  <a:pt x="1" y="97"/>
                </a:lnTo>
                <a:lnTo>
                  <a:pt x="0" y="83"/>
                </a:lnTo>
                <a:lnTo>
                  <a:pt x="1" y="71"/>
                </a:lnTo>
                <a:lnTo>
                  <a:pt x="4" y="58"/>
                </a:lnTo>
                <a:lnTo>
                  <a:pt x="9" y="45"/>
                </a:lnTo>
                <a:lnTo>
                  <a:pt x="15" y="34"/>
                </a:lnTo>
                <a:lnTo>
                  <a:pt x="25" y="25"/>
                </a:lnTo>
                <a:lnTo>
                  <a:pt x="34" y="16"/>
                </a:lnTo>
                <a:lnTo>
                  <a:pt x="45" y="10"/>
                </a:lnTo>
                <a:lnTo>
                  <a:pt x="57" y="4"/>
                </a:lnTo>
                <a:lnTo>
                  <a:pt x="71" y="1"/>
                </a:lnTo>
                <a:lnTo>
                  <a:pt x="83" y="0"/>
                </a:lnTo>
                <a:lnTo>
                  <a:pt x="96" y="1"/>
                </a:lnTo>
                <a:lnTo>
                  <a:pt x="109" y="4"/>
                </a:lnTo>
                <a:lnTo>
                  <a:pt x="121" y="10"/>
                </a:lnTo>
                <a:lnTo>
                  <a:pt x="132" y="16"/>
                </a:lnTo>
                <a:lnTo>
                  <a:pt x="142" y="25"/>
                </a:lnTo>
                <a:lnTo>
                  <a:pt x="151" y="34"/>
                </a:lnTo>
                <a:lnTo>
                  <a:pt x="158" y="45"/>
                </a:lnTo>
                <a:lnTo>
                  <a:pt x="163" y="58"/>
                </a:lnTo>
                <a:lnTo>
                  <a:pt x="166" y="71"/>
                </a:lnTo>
                <a:lnTo>
                  <a:pt x="167" y="8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68" name="Line 200">
            <a:extLst>
              <a:ext uri="{FF2B5EF4-FFF2-40B4-BE49-F238E27FC236}">
                <a16:creationId xmlns:a16="http://schemas.microsoft.com/office/drawing/2014/main" id="{FCB1A782-E12D-761B-24F0-99A544D76CDD}"/>
              </a:ext>
            </a:extLst>
          </p:cNvPr>
          <p:cNvSpPr>
            <a:spLocks noChangeShapeType="1"/>
          </p:cNvSpPr>
          <p:nvPr/>
        </p:nvSpPr>
        <p:spPr bwMode="auto">
          <a:xfrm flipH="1" flipV="1">
            <a:off x="4365426" y="2512218"/>
            <a:ext cx="1027509" cy="40362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69" name="Freeform 201">
            <a:extLst>
              <a:ext uri="{FF2B5EF4-FFF2-40B4-BE49-F238E27FC236}">
                <a16:creationId xmlns:a16="http://schemas.microsoft.com/office/drawing/2014/main" id="{9A4D4B4D-4BD1-15F5-9DF4-DB3AB2EDE64E}"/>
              </a:ext>
            </a:extLst>
          </p:cNvPr>
          <p:cNvSpPr>
            <a:spLocks/>
          </p:cNvSpPr>
          <p:nvPr/>
        </p:nvSpPr>
        <p:spPr bwMode="auto">
          <a:xfrm>
            <a:off x="4061816" y="2189558"/>
            <a:ext cx="529829" cy="225029"/>
          </a:xfrm>
          <a:custGeom>
            <a:avLst/>
            <a:gdLst>
              <a:gd name="T0" fmla="*/ 0 w 1334"/>
              <a:gd name="T1" fmla="*/ 158490848 h 568"/>
              <a:gd name="T2" fmla="*/ 1963093 w 1334"/>
              <a:gd name="T3" fmla="*/ 148166477 h 568"/>
              <a:gd name="T4" fmla="*/ 4486993 w 1334"/>
              <a:gd name="T5" fmla="*/ 138121542 h 568"/>
              <a:gd name="T6" fmla="*/ 7571702 w 1334"/>
              <a:gd name="T7" fmla="*/ 128076080 h 568"/>
              <a:gd name="T8" fmla="*/ 11217748 w 1334"/>
              <a:gd name="T9" fmla="*/ 118588963 h 568"/>
              <a:gd name="T10" fmla="*/ 15424073 w 1334"/>
              <a:gd name="T11" fmla="*/ 108822937 h 568"/>
              <a:gd name="T12" fmla="*/ 20191735 w 1334"/>
              <a:gd name="T13" fmla="*/ 99335820 h 568"/>
              <a:gd name="T14" fmla="*/ 25239536 w 1334"/>
              <a:gd name="T15" fmla="*/ 90406520 h 568"/>
              <a:gd name="T16" fmla="*/ 31128814 w 1334"/>
              <a:gd name="T17" fmla="*/ 81477749 h 568"/>
              <a:gd name="T18" fmla="*/ 37017563 w 1334"/>
              <a:gd name="T19" fmla="*/ 73385703 h 568"/>
              <a:gd name="T20" fmla="*/ 43748318 w 1334"/>
              <a:gd name="T21" fmla="*/ 65014748 h 568"/>
              <a:gd name="T22" fmla="*/ 50759212 w 1334"/>
              <a:gd name="T23" fmla="*/ 57481048 h 568"/>
              <a:gd name="T24" fmla="*/ 58330914 w 1334"/>
              <a:gd name="T25" fmla="*/ 50225727 h 568"/>
              <a:gd name="T26" fmla="*/ 66183285 w 1334"/>
              <a:gd name="T27" fmla="*/ 43250372 h 568"/>
              <a:gd name="T28" fmla="*/ 74315795 w 1334"/>
              <a:gd name="T29" fmla="*/ 36832306 h 568"/>
              <a:gd name="T30" fmla="*/ 83009642 w 1334"/>
              <a:gd name="T31" fmla="*/ 30693676 h 568"/>
              <a:gd name="T32" fmla="*/ 91983629 w 1334"/>
              <a:gd name="T33" fmla="*/ 25391772 h 568"/>
              <a:gd name="T34" fmla="*/ 101238285 w 1334"/>
              <a:gd name="T35" fmla="*/ 20369305 h 568"/>
              <a:gd name="T36" fmla="*/ 110492411 w 1334"/>
              <a:gd name="T37" fmla="*/ 15904655 h 568"/>
              <a:gd name="T38" fmla="*/ 120307874 w 1334"/>
              <a:gd name="T39" fmla="*/ 11998351 h 568"/>
              <a:gd name="T40" fmla="*/ 130403477 w 1334"/>
              <a:gd name="T41" fmla="*/ 8370955 h 568"/>
              <a:gd name="T42" fmla="*/ 140499080 w 1334"/>
              <a:gd name="T43" fmla="*/ 5580812 h 568"/>
              <a:gd name="T44" fmla="*/ 150595212 w 1334"/>
              <a:gd name="T45" fmla="*/ 3348487 h 568"/>
              <a:gd name="T46" fmla="*/ 160690815 w 1334"/>
              <a:gd name="T47" fmla="*/ 1673980 h 568"/>
              <a:gd name="T48" fmla="*/ 171347225 w 1334"/>
              <a:gd name="T49" fmla="*/ 557817 h 568"/>
              <a:gd name="T50" fmla="*/ 181723497 w 1334"/>
              <a:gd name="T51" fmla="*/ 0 h 568"/>
              <a:gd name="T52" fmla="*/ 192380437 w 1334"/>
              <a:gd name="T53" fmla="*/ 0 h 568"/>
              <a:gd name="T54" fmla="*/ 202756709 w 1334"/>
              <a:gd name="T55" fmla="*/ 557817 h 568"/>
              <a:gd name="T56" fmla="*/ 213132451 w 1334"/>
              <a:gd name="T57" fmla="*/ 1673980 h 568"/>
              <a:gd name="T58" fmla="*/ 223228583 w 1334"/>
              <a:gd name="T59" fmla="*/ 3348487 h 568"/>
              <a:gd name="T60" fmla="*/ 233604854 w 1334"/>
              <a:gd name="T61" fmla="*/ 5580812 h 568"/>
              <a:gd name="T62" fmla="*/ 243700457 w 1334"/>
              <a:gd name="T63" fmla="*/ 8370955 h 568"/>
              <a:gd name="T64" fmla="*/ 253796060 w 1334"/>
              <a:gd name="T65" fmla="*/ 11998351 h 568"/>
              <a:gd name="T66" fmla="*/ 263330854 w 1334"/>
              <a:gd name="T67" fmla="*/ 15904655 h 568"/>
              <a:gd name="T68" fmla="*/ 272585510 w 1334"/>
              <a:gd name="T69" fmla="*/ 20369305 h 568"/>
              <a:gd name="T70" fmla="*/ 282120305 w 1334"/>
              <a:gd name="T71" fmla="*/ 25391772 h 568"/>
              <a:gd name="T72" fmla="*/ 291094292 w 1334"/>
              <a:gd name="T73" fmla="*/ 30693676 h 568"/>
              <a:gd name="T74" fmla="*/ 299788139 w 1334"/>
              <a:gd name="T75" fmla="*/ 36832306 h 568"/>
              <a:gd name="T76" fmla="*/ 307639980 w 1334"/>
              <a:gd name="T77" fmla="*/ 43250372 h 568"/>
              <a:gd name="T78" fmla="*/ 315773020 w 1334"/>
              <a:gd name="T79" fmla="*/ 50225727 h 568"/>
              <a:gd name="T80" fmla="*/ 323344722 w 1334"/>
              <a:gd name="T81" fmla="*/ 57481048 h 568"/>
              <a:gd name="T82" fmla="*/ 330355616 w 1334"/>
              <a:gd name="T83" fmla="*/ 65014748 h 568"/>
              <a:gd name="T84" fmla="*/ 337086371 w 1334"/>
              <a:gd name="T85" fmla="*/ 73385703 h 568"/>
              <a:gd name="T86" fmla="*/ 342975119 w 1334"/>
              <a:gd name="T87" fmla="*/ 81477749 h 568"/>
              <a:gd name="T88" fmla="*/ 348864398 w 1334"/>
              <a:gd name="T89" fmla="*/ 90406520 h 568"/>
              <a:gd name="T90" fmla="*/ 353912199 w 1334"/>
              <a:gd name="T91" fmla="*/ 99335820 h 568"/>
              <a:gd name="T92" fmla="*/ 358399192 w 1334"/>
              <a:gd name="T93" fmla="*/ 108822937 h 568"/>
              <a:gd name="T94" fmla="*/ 362886186 w 1334"/>
              <a:gd name="T95" fmla="*/ 118588963 h 568"/>
              <a:gd name="T96" fmla="*/ 366532232 w 1334"/>
              <a:gd name="T97" fmla="*/ 128076080 h 568"/>
              <a:gd name="T98" fmla="*/ 369336272 w 1334"/>
              <a:gd name="T99" fmla="*/ 138121542 h 568"/>
              <a:gd name="T100" fmla="*/ 371860172 w 1334"/>
              <a:gd name="T101" fmla="*/ 148166477 h 568"/>
              <a:gd name="T102" fmla="*/ 374103934 w 1334"/>
              <a:gd name="T103" fmla="*/ 158490848 h 5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4" h="568">
                <a:moveTo>
                  <a:pt x="0" y="568"/>
                </a:moveTo>
                <a:lnTo>
                  <a:pt x="7" y="531"/>
                </a:lnTo>
                <a:lnTo>
                  <a:pt x="16" y="495"/>
                </a:lnTo>
                <a:lnTo>
                  <a:pt x="27" y="459"/>
                </a:lnTo>
                <a:lnTo>
                  <a:pt x="40" y="425"/>
                </a:lnTo>
                <a:lnTo>
                  <a:pt x="55" y="390"/>
                </a:lnTo>
                <a:lnTo>
                  <a:pt x="72" y="356"/>
                </a:lnTo>
                <a:lnTo>
                  <a:pt x="90" y="324"/>
                </a:lnTo>
                <a:lnTo>
                  <a:pt x="111" y="292"/>
                </a:lnTo>
                <a:lnTo>
                  <a:pt x="132" y="263"/>
                </a:lnTo>
                <a:lnTo>
                  <a:pt x="156" y="233"/>
                </a:lnTo>
                <a:lnTo>
                  <a:pt x="181" y="206"/>
                </a:lnTo>
                <a:lnTo>
                  <a:pt x="208" y="180"/>
                </a:lnTo>
                <a:lnTo>
                  <a:pt x="236" y="155"/>
                </a:lnTo>
                <a:lnTo>
                  <a:pt x="265" y="132"/>
                </a:lnTo>
                <a:lnTo>
                  <a:pt x="296" y="110"/>
                </a:lnTo>
                <a:lnTo>
                  <a:pt x="328" y="91"/>
                </a:lnTo>
                <a:lnTo>
                  <a:pt x="361" y="73"/>
                </a:lnTo>
                <a:lnTo>
                  <a:pt x="394" y="57"/>
                </a:lnTo>
                <a:lnTo>
                  <a:pt x="429" y="43"/>
                </a:lnTo>
                <a:lnTo>
                  <a:pt x="465" y="30"/>
                </a:lnTo>
                <a:lnTo>
                  <a:pt x="501" y="20"/>
                </a:lnTo>
                <a:lnTo>
                  <a:pt x="537" y="12"/>
                </a:lnTo>
                <a:lnTo>
                  <a:pt x="573" y="6"/>
                </a:lnTo>
                <a:lnTo>
                  <a:pt x="611" y="2"/>
                </a:lnTo>
                <a:lnTo>
                  <a:pt x="648" y="0"/>
                </a:lnTo>
                <a:lnTo>
                  <a:pt x="686" y="0"/>
                </a:lnTo>
                <a:lnTo>
                  <a:pt x="723" y="2"/>
                </a:lnTo>
                <a:lnTo>
                  <a:pt x="760" y="6"/>
                </a:lnTo>
                <a:lnTo>
                  <a:pt x="796" y="12"/>
                </a:lnTo>
                <a:lnTo>
                  <a:pt x="833" y="20"/>
                </a:lnTo>
                <a:lnTo>
                  <a:pt x="869" y="30"/>
                </a:lnTo>
                <a:lnTo>
                  <a:pt x="905" y="43"/>
                </a:lnTo>
                <a:lnTo>
                  <a:pt x="939" y="57"/>
                </a:lnTo>
                <a:lnTo>
                  <a:pt x="972" y="73"/>
                </a:lnTo>
                <a:lnTo>
                  <a:pt x="1006" y="91"/>
                </a:lnTo>
                <a:lnTo>
                  <a:pt x="1038" y="110"/>
                </a:lnTo>
                <a:lnTo>
                  <a:pt x="1069" y="132"/>
                </a:lnTo>
                <a:lnTo>
                  <a:pt x="1097" y="155"/>
                </a:lnTo>
                <a:lnTo>
                  <a:pt x="1126" y="180"/>
                </a:lnTo>
                <a:lnTo>
                  <a:pt x="1153" y="206"/>
                </a:lnTo>
                <a:lnTo>
                  <a:pt x="1178" y="233"/>
                </a:lnTo>
                <a:lnTo>
                  <a:pt x="1202" y="263"/>
                </a:lnTo>
                <a:lnTo>
                  <a:pt x="1223" y="292"/>
                </a:lnTo>
                <a:lnTo>
                  <a:pt x="1244" y="324"/>
                </a:lnTo>
                <a:lnTo>
                  <a:pt x="1262" y="356"/>
                </a:lnTo>
                <a:lnTo>
                  <a:pt x="1278" y="390"/>
                </a:lnTo>
                <a:lnTo>
                  <a:pt x="1294" y="425"/>
                </a:lnTo>
                <a:lnTo>
                  <a:pt x="1307" y="459"/>
                </a:lnTo>
                <a:lnTo>
                  <a:pt x="1317" y="495"/>
                </a:lnTo>
                <a:lnTo>
                  <a:pt x="1326" y="531"/>
                </a:lnTo>
                <a:lnTo>
                  <a:pt x="1334" y="56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70" name="Line 202">
            <a:extLst>
              <a:ext uri="{FF2B5EF4-FFF2-40B4-BE49-F238E27FC236}">
                <a16:creationId xmlns:a16="http://schemas.microsoft.com/office/drawing/2014/main" id="{A3D6610B-8EFA-319E-FB97-DEE9BBD2822D}"/>
              </a:ext>
            </a:extLst>
          </p:cNvPr>
          <p:cNvSpPr>
            <a:spLocks noChangeShapeType="1"/>
          </p:cNvSpPr>
          <p:nvPr/>
        </p:nvSpPr>
        <p:spPr bwMode="auto">
          <a:xfrm flipH="1">
            <a:off x="4382095" y="2414587"/>
            <a:ext cx="209550" cy="7143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71" name="Line 203">
            <a:extLst>
              <a:ext uri="{FF2B5EF4-FFF2-40B4-BE49-F238E27FC236}">
                <a16:creationId xmlns:a16="http://schemas.microsoft.com/office/drawing/2014/main" id="{F14D7ED4-2FB2-86CD-310B-0818EBE147EC}"/>
              </a:ext>
            </a:extLst>
          </p:cNvPr>
          <p:cNvSpPr>
            <a:spLocks noChangeShapeType="1"/>
          </p:cNvSpPr>
          <p:nvPr/>
        </p:nvSpPr>
        <p:spPr bwMode="auto">
          <a:xfrm>
            <a:off x="4440436" y="2575321"/>
            <a:ext cx="83344" cy="11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72" name="Line 204">
            <a:extLst>
              <a:ext uri="{FF2B5EF4-FFF2-40B4-BE49-F238E27FC236}">
                <a16:creationId xmlns:a16="http://schemas.microsoft.com/office/drawing/2014/main" id="{4CCD8FC5-D379-471D-9A6C-A840E3A314EE}"/>
              </a:ext>
            </a:extLst>
          </p:cNvPr>
          <p:cNvSpPr>
            <a:spLocks noChangeShapeType="1"/>
          </p:cNvSpPr>
          <p:nvPr/>
        </p:nvSpPr>
        <p:spPr bwMode="auto">
          <a:xfrm>
            <a:off x="4440436" y="2575321"/>
            <a:ext cx="89297" cy="14239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73" name="Freeform 205">
            <a:extLst>
              <a:ext uri="{FF2B5EF4-FFF2-40B4-BE49-F238E27FC236}">
                <a16:creationId xmlns:a16="http://schemas.microsoft.com/office/drawing/2014/main" id="{16731C31-4DD9-F169-CC28-08A6127D8AFE}"/>
              </a:ext>
            </a:extLst>
          </p:cNvPr>
          <p:cNvSpPr>
            <a:spLocks/>
          </p:cNvSpPr>
          <p:nvPr/>
        </p:nvSpPr>
        <p:spPr bwMode="auto">
          <a:xfrm>
            <a:off x="5388173" y="2788443"/>
            <a:ext cx="336947" cy="333375"/>
          </a:xfrm>
          <a:custGeom>
            <a:avLst/>
            <a:gdLst>
              <a:gd name="T0" fmla="*/ 14000707 w 849"/>
              <a:gd name="T1" fmla="*/ 174874017 h 841"/>
              <a:gd name="T2" fmla="*/ 7280283 w 849"/>
              <a:gd name="T3" fmla="*/ 159789029 h 841"/>
              <a:gd name="T4" fmla="*/ 2520424 w 849"/>
              <a:gd name="T5" fmla="*/ 143866310 h 841"/>
              <a:gd name="T6" fmla="*/ 279929 w 849"/>
              <a:gd name="T7" fmla="*/ 127663994 h 841"/>
              <a:gd name="T8" fmla="*/ 0 w 849"/>
              <a:gd name="T9" fmla="*/ 111182082 h 841"/>
              <a:gd name="T10" fmla="*/ 2239965 w 849"/>
              <a:gd name="T11" fmla="*/ 94979766 h 841"/>
              <a:gd name="T12" fmla="*/ 7000354 w 849"/>
              <a:gd name="T13" fmla="*/ 79056518 h 841"/>
              <a:gd name="T14" fmla="*/ 13440848 w 849"/>
              <a:gd name="T15" fmla="*/ 63971531 h 841"/>
              <a:gd name="T16" fmla="*/ 22121308 w 849"/>
              <a:gd name="T17" fmla="*/ 49724804 h 841"/>
              <a:gd name="T18" fmla="*/ 32481874 w 849"/>
              <a:gd name="T19" fmla="*/ 37153540 h 841"/>
              <a:gd name="T20" fmla="*/ 44803004 w 849"/>
              <a:gd name="T21" fmla="*/ 25979730 h 841"/>
              <a:gd name="T22" fmla="*/ 58243852 w 849"/>
              <a:gd name="T23" fmla="*/ 16760980 h 841"/>
              <a:gd name="T24" fmla="*/ 73084877 w 849"/>
              <a:gd name="T25" fmla="*/ 9218750 h 841"/>
              <a:gd name="T26" fmla="*/ 88485761 w 849"/>
              <a:gd name="T27" fmla="*/ 4190245 h 841"/>
              <a:gd name="T28" fmla="*/ 105006892 w 849"/>
              <a:gd name="T29" fmla="*/ 838260 h 841"/>
              <a:gd name="T30" fmla="*/ 121528023 w 849"/>
              <a:gd name="T31" fmla="*/ 0 h 841"/>
              <a:gd name="T32" fmla="*/ 137768695 w 849"/>
              <a:gd name="T33" fmla="*/ 1675992 h 841"/>
              <a:gd name="T34" fmla="*/ 154009896 w 849"/>
              <a:gd name="T35" fmla="*/ 5587169 h 841"/>
              <a:gd name="T36" fmla="*/ 169410780 w 849"/>
              <a:gd name="T37" fmla="*/ 11453407 h 841"/>
              <a:gd name="T38" fmla="*/ 183691946 w 849"/>
              <a:gd name="T39" fmla="*/ 19554829 h 841"/>
              <a:gd name="T40" fmla="*/ 196852865 w 849"/>
              <a:gd name="T41" fmla="*/ 29611311 h 841"/>
              <a:gd name="T42" fmla="*/ 208613607 w 849"/>
              <a:gd name="T43" fmla="*/ 41064718 h 841"/>
              <a:gd name="T44" fmla="*/ 218413785 w 849"/>
              <a:gd name="T45" fmla="*/ 54194117 h 841"/>
              <a:gd name="T46" fmla="*/ 226534385 w 849"/>
              <a:gd name="T47" fmla="*/ 68720440 h 841"/>
              <a:gd name="T48" fmla="*/ 232415021 w 849"/>
              <a:gd name="T49" fmla="*/ 84085024 h 841"/>
              <a:gd name="T50" fmla="*/ 236055163 w 849"/>
              <a:gd name="T51" fmla="*/ 100287339 h 841"/>
              <a:gd name="T52" fmla="*/ 237735269 w 849"/>
              <a:gd name="T53" fmla="*/ 116489655 h 841"/>
              <a:gd name="T54" fmla="*/ 236615022 w 849"/>
              <a:gd name="T55" fmla="*/ 132971567 h 841"/>
              <a:gd name="T56" fmla="*/ 233534739 w 849"/>
              <a:gd name="T57" fmla="*/ 149173883 h 841"/>
              <a:gd name="T58" fmla="*/ 228214491 w 849"/>
              <a:gd name="T59" fmla="*/ 164817534 h 841"/>
              <a:gd name="T60" fmla="*/ 220654279 w 849"/>
              <a:gd name="T61" fmla="*/ 179343858 h 841"/>
              <a:gd name="T62" fmla="*/ 211413431 w 849"/>
              <a:gd name="T63" fmla="*/ 193031921 h 841"/>
              <a:gd name="T64" fmla="*/ 200213077 w 849"/>
              <a:gd name="T65" fmla="*/ 205043992 h 841"/>
              <a:gd name="T66" fmla="*/ 187332088 w 849"/>
              <a:gd name="T67" fmla="*/ 215380070 h 841"/>
              <a:gd name="T68" fmla="*/ 173331380 w 849"/>
              <a:gd name="T69" fmla="*/ 224040156 h 841"/>
              <a:gd name="T70" fmla="*/ 158209897 w 849"/>
              <a:gd name="T71" fmla="*/ 230465058 h 841"/>
              <a:gd name="T72" fmla="*/ 142249154 w 849"/>
              <a:gd name="T73" fmla="*/ 234934899 h 8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49" h="841">
                <a:moveTo>
                  <a:pt x="66" y="651"/>
                </a:moveTo>
                <a:lnTo>
                  <a:pt x="50" y="626"/>
                </a:lnTo>
                <a:lnTo>
                  <a:pt x="37" y="599"/>
                </a:lnTo>
                <a:lnTo>
                  <a:pt x="26" y="572"/>
                </a:lnTo>
                <a:lnTo>
                  <a:pt x="17" y="544"/>
                </a:lnTo>
                <a:lnTo>
                  <a:pt x="9" y="515"/>
                </a:lnTo>
                <a:lnTo>
                  <a:pt x="4" y="486"/>
                </a:lnTo>
                <a:lnTo>
                  <a:pt x="1" y="457"/>
                </a:lnTo>
                <a:lnTo>
                  <a:pt x="0" y="427"/>
                </a:lnTo>
                <a:lnTo>
                  <a:pt x="0" y="398"/>
                </a:lnTo>
                <a:lnTo>
                  <a:pt x="3" y="369"/>
                </a:lnTo>
                <a:lnTo>
                  <a:pt x="8" y="340"/>
                </a:lnTo>
                <a:lnTo>
                  <a:pt x="16" y="311"/>
                </a:lnTo>
                <a:lnTo>
                  <a:pt x="25" y="283"/>
                </a:lnTo>
                <a:lnTo>
                  <a:pt x="35" y="255"/>
                </a:lnTo>
                <a:lnTo>
                  <a:pt x="48" y="229"/>
                </a:lnTo>
                <a:lnTo>
                  <a:pt x="63" y="203"/>
                </a:lnTo>
                <a:lnTo>
                  <a:pt x="79" y="178"/>
                </a:lnTo>
                <a:lnTo>
                  <a:pt x="96" y="155"/>
                </a:lnTo>
                <a:lnTo>
                  <a:pt x="116" y="133"/>
                </a:lnTo>
                <a:lnTo>
                  <a:pt x="137" y="112"/>
                </a:lnTo>
                <a:lnTo>
                  <a:pt x="160" y="93"/>
                </a:lnTo>
                <a:lnTo>
                  <a:pt x="183" y="75"/>
                </a:lnTo>
                <a:lnTo>
                  <a:pt x="208" y="60"/>
                </a:lnTo>
                <a:lnTo>
                  <a:pt x="235" y="45"/>
                </a:lnTo>
                <a:lnTo>
                  <a:pt x="261" y="33"/>
                </a:lnTo>
                <a:lnTo>
                  <a:pt x="289" y="23"/>
                </a:lnTo>
                <a:lnTo>
                  <a:pt x="316" y="15"/>
                </a:lnTo>
                <a:lnTo>
                  <a:pt x="346" y="8"/>
                </a:lnTo>
                <a:lnTo>
                  <a:pt x="375" y="3"/>
                </a:lnTo>
                <a:lnTo>
                  <a:pt x="404" y="1"/>
                </a:lnTo>
                <a:lnTo>
                  <a:pt x="434" y="0"/>
                </a:lnTo>
                <a:lnTo>
                  <a:pt x="463" y="2"/>
                </a:lnTo>
                <a:lnTo>
                  <a:pt x="492" y="6"/>
                </a:lnTo>
                <a:lnTo>
                  <a:pt x="521" y="12"/>
                </a:lnTo>
                <a:lnTo>
                  <a:pt x="550" y="20"/>
                </a:lnTo>
                <a:lnTo>
                  <a:pt x="577" y="29"/>
                </a:lnTo>
                <a:lnTo>
                  <a:pt x="605" y="41"/>
                </a:lnTo>
                <a:lnTo>
                  <a:pt x="631" y="55"/>
                </a:lnTo>
                <a:lnTo>
                  <a:pt x="656" y="70"/>
                </a:lnTo>
                <a:lnTo>
                  <a:pt x="681" y="86"/>
                </a:lnTo>
                <a:lnTo>
                  <a:pt x="703" y="106"/>
                </a:lnTo>
                <a:lnTo>
                  <a:pt x="725" y="125"/>
                </a:lnTo>
                <a:lnTo>
                  <a:pt x="745" y="147"/>
                </a:lnTo>
                <a:lnTo>
                  <a:pt x="764" y="170"/>
                </a:lnTo>
                <a:lnTo>
                  <a:pt x="780" y="194"/>
                </a:lnTo>
                <a:lnTo>
                  <a:pt x="795" y="219"/>
                </a:lnTo>
                <a:lnTo>
                  <a:pt x="809" y="246"/>
                </a:lnTo>
                <a:lnTo>
                  <a:pt x="820" y="273"/>
                </a:lnTo>
                <a:lnTo>
                  <a:pt x="830" y="301"/>
                </a:lnTo>
                <a:lnTo>
                  <a:pt x="837" y="329"/>
                </a:lnTo>
                <a:lnTo>
                  <a:pt x="843" y="359"/>
                </a:lnTo>
                <a:lnTo>
                  <a:pt x="847" y="387"/>
                </a:lnTo>
                <a:lnTo>
                  <a:pt x="849" y="417"/>
                </a:lnTo>
                <a:lnTo>
                  <a:pt x="848" y="447"/>
                </a:lnTo>
                <a:lnTo>
                  <a:pt x="845" y="476"/>
                </a:lnTo>
                <a:lnTo>
                  <a:pt x="840" y="505"/>
                </a:lnTo>
                <a:lnTo>
                  <a:pt x="834" y="534"/>
                </a:lnTo>
                <a:lnTo>
                  <a:pt x="826" y="562"/>
                </a:lnTo>
                <a:lnTo>
                  <a:pt x="815" y="590"/>
                </a:lnTo>
                <a:lnTo>
                  <a:pt x="803" y="616"/>
                </a:lnTo>
                <a:lnTo>
                  <a:pt x="788" y="642"/>
                </a:lnTo>
                <a:lnTo>
                  <a:pt x="773" y="667"/>
                </a:lnTo>
                <a:lnTo>
                  <a:pt x="755" y="691"/>
                </a:lnTo>
                <a:lnTo>
                  <a:pt x="736" y="713"/>
                </a:lnTo>
                <a:lnTo>
                  <a:pt x="715" y="734"/>
                </a:lnTo>
                <a:lnTo>
                  <a:pt x="693" y="754"/>
                </a:lnTo>
                <a:lnTo>
                  <a:pt x="669" y="771"/>
                </a:lnTo>
                <a:lnTo>
                  <a:pt x="645" y="787"/>
                </a:lnTo>
                <a:lnTo>
                  <a:pt x="619" y="802"/>
                </a:lnTo>
                <a:lnTo>
                  <a:pt x="593" y="815"/>
                </a:lnTo>
                <a:lnTo>
                  <a:pt x="565" y="825"/>
                </a:lnTo>
                <a:lnTo>
                  <a:pt x="536" y="834"/>
                </a:lnTo>
                <a:lnTo>
                  <a:pt x="508" y="84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74" name="Line 206">
            <a:extLst>
              <a:ext uri="{FF2B5EF4-FFF2-40B4-BE49-F238E27FC236}">
                <a16:creationId xmlns:a16="http://schemas.microsoft.com/office/drawing/2014/main" id="{65841750-2C84-DC15-4263-9E06E2D2E529}"/>
              </a:ext>
            </a:extLst>
          </p:cNvPr>
          <p:cNvSpPr>
            <a:spLocks noChangeShapeType="1"/>
          </p:cNvSpPr>
          <p:nvPr/>
        </p:nvSpPr>
        <p:spPr bwMode="auto">
          <a:xfrm flipV="1">
            <a:off x="3704629" y="2520553"/>
            <a:ext cx="616744" cy="92273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75" name="Freeform 207">
            <a:extLst>
              <a:ext uri="{FF2B5EF4-FFF2-40B4-BE49-F238E27FC236}">
                <a16:creationId xmlns:a16="http://schemas.microsoft.com/office/drawing/2014/main" id="{4DC71425-FCED-813A-D8EB-A6E55B8F3FD5}"/>
              </a:ext>
            </a:extLst>
          </p:cNvPr>
          <p:cNvSpPr>
            <a:spLocks/>
          </p:cNvSpPr>
          <p:nvPr/>
        </p:nvSpPr>
        <p:spPr bwMode="auto">
          <a:xfrm>
            <a:off x="3458170" y="3418284"/>
            <a:ext cx="322659" cy="322660"/>
          </a:xfrm>
          <a:custGeom>
            <a:avLst/>
            <a:gdLst>
              <a:gd name="T0" fmla="*/ 69444048 w 813"/>
              <a:gd name="T1" fmla="*/ 8680460 h 813"/>
              <a:gd name="T2" fmla="*/ 84844897 w 813"/>
              <a:gd name="T3" fmla="*/ 3640142 h 813"/>
              <a:gd name="T4" fmla="*/ 100526204 w 813"/>
              <a:gd name="T5" fmla="*/ 559859 h 813"/>
              <a:gd name="T6" fmla="*/ 116486910 w 813"/>
              <a:gd name="T7" fmla="*/ 0 h 813"/>
              <a:gd name="T8" fmla="*/ 132728075 w 813"/>
              <a:gd name="T9" fmla="*/ 1400177 h 813"/>
              <a:gd name="T10" fmla="*/ 148128924 w 813"/>
              <a:gd name="T11" fmla="*/ 5040318 h 813"/>
              <a:gd name="T12" fmla="*/ 162969915 w 813"/>
              <a:gd name="T13" fmla="*/ 11200884 h 813"/>
              <a:gd name="T14" fmla="*/ 176970590 w 813"/>
              <a:gd name="T15" fmla="*/ 18761097 h 813"/>
              <a:gd name="T16" fmla="*/ 189571092 w 813"/>
              <a:gd name="T17" fmla="*/ 28841734 h 813"/>
              <a:gd name="T18" fmla="*/ 200771950 w 813"/>
              <a:gd name="T19" fmla="*/ 40322547 h 813"/>
              <a:gd name="T20" fmla="*/ 210292706 w 813"/>
              <a:gd name="T21" fmla="*/ 53203537 h 813"/>
              <a:gd name="T22" fmla="*/ 217852901 w 813"/>
              <a:gd name="T23" fmla="*/ 67484174 h 813"/>
              <a:gd name="T24" fmla="*/ 223453594 w 813"/>
              <a:gd name="T25" fmla="*/ 82325200 h 813"/>
              <a:gd name="T26" fmla="*/ 226533341 w 813"/>
              <a:gd name="T27" fmla="*/ 98286473 h 813"/>
              <a:gd name="T28" fmla="*/ 227653585 w 813"/>
              <a:gd name="T29" fmla="*/ 114247216 h 813"/>
              <a:gd name="T30" fmla="*/ 226533341 w 813"/>
              <a:gd name="T31" fmla="*/ 130208489 h 813"/>
              <a:gd name="T32" fmla="*/ 223173136 w 813"/>
              <a:gd name="T33" fmla="*/ 146169232 h 813"/>
              <a:gd name="T34" fmla="*/ 217293043 w 813"/>
              <a:gd name="T35" fmla="*/ 161010258 h 813"/>
              <a:gd name="T36" fmla="*/ 209732319 w 813"/>
              <a:gd name="T37" fmla="*/ 175011495 h 813"/>
              <a:gd name="T38" fmla="*/ 200212092 w 813"/>
              <a:gd name="T39" fmla="*/ 187891956 h 813"/>
              <a:gd name="T40" fmla="*/ 189011234 w 813"/>
              <a:gd name="T41" fmla="*/ 199372769 h 813"/>
              <a:gd name="T42" fmla="*/ 176130274 w 813"/>
              <a:gd name="T43" fmla="*/ 209173476 h 813"/>
              <a:gd name="T44" fmla="*/ 162129599 w 813"/>
              <a:gd name="T45" fmla="*/ 216733689 h 813"/>
              <a:gd name="T46" fmla="*/ 147288608 w 813"/>
              <a:gd name="T47" fmla="*/ 222614325 h 813"/>
              <a:gd name="T48" fmla="*/ 131327902 w 813"/>
              <a:gd name="T49" fmla="*/ 226254467 h 813"/>
              <a:gd name="T50" fmla="*/ 115366666 w 813"/>
              <a:gd name="T51" fmla="*/ 227654644 h 813"/>
              <a:gd name="T52" fmla="*/ 99405959 w 813"/>
              <a:gd name="T53" fmla="*/ 226814326 h 813"/>
              <a:gd name="T54" fmla="*/ 83725182 w 813"/>
              <a:gd name="T55" fmla="*/ 223734573 h 813"/>
              <a:gd name="T56" fmla="*/ 68324333 w 813"/>
              <a:gd name="T57" fmla="*/ 218413796 h 813"/>
              <a:gd name="T58" fmla="*/ 54323129 w 813"/>
              <a:gd name="T59" fmla="*/ 210853583 h 813"/>
              <a:gd name="T60" fmla="*/ 41162240 w 813"/>
              <a:gd name="T61" fmla="*/ 201332805 h 813"/>
              <a:gd name="T62" fmla="*/ 29681982 w 813"/>
              <a:gd name="T63" fmla="*/ 190412380 h 813"/>
              <a:gd name="T64" fmla="*/ 19601369 w 813"/>
              <a:gd name="T65" fmla="*/ 177811319 h 813"/>
              <a:gd name="T66" fmla="*/ 11760715 w 813"/>
              <a:gd name="T67" fmla="*/ 163810611 h 813"/>
              <a:gd name="T68" fmla="*/ 5600164 w 813"/>
              <a:gd name="T69" fmla="*/ 148969586 h 813"/>
              <a:gd name="T70" fmla="*/ 1680102 w 813"/>
              <a:gd name="T71" fmla="*/ 133568701 h 813"/>
              <a:gd name="T72" fmla="*/ 0 w 813"/>
              <a:gd name="T73" fmla="*/ 117327499 h 813"/>
              <a:gd name="T74" fmla="*/ 127407839 w 813"/>
              <a:gd name="T75" fmla="*/ 101366755 h 8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13" h="813">
                <a:moveTo>
                  <a:pt x="455" y="362"/>
                </a:moveTo>
                <a:lnTo>
                  <a:pt x="248" y="31"/>
                </a:lnTo>
                <a:lnTo>
                  <a:pt x="275" y="21"/>
                </a:lnTo>
                <a:lnTo>
                  <a:pt x="303" y="13"/>
                </a:lnTo>
                <a:lnTo>
                  <a:pt x="330" y="7"/>
                </a:lnTo>
                <a:lnTo>
                  <a:pt x="359" y="2"/>
                </a:lnTo>
                <a:lnTo>
                  <a:pt x="388" y="0"/>
                </a:lnTo>
                <a:lnTo>
                  <a:pt x="416" y="0"/>
                </a:lnTo>
                <a:lnTo>
                  <a:pt x="445" y="1"/>
                </a:lnTo>
                <a:lnTo>
                  <a:pt x="474" y="5"/>
                </a:lnTo>
                <a:lnTo>
                  <a:pt x="501" y="11"/>
                </a:lnTo>
                <a:lnTo>
                  <a:pt x="529" y="18"/>
                </a:lnTo>
                <a:lnTo>
                  <a:pt x="556" y="28"/>
                </a:lnTo>
                <a:lnTo>
                  <a:pt x="582" y="40"/>
                </a:lnTo>
                <a:lnTo>
                  <a:pt x="608" y="53"/>
                </a:lnTo>
                <a:lnTo>
                  <a:pt x="632" y="67"/>
                </a:lnTo>
                <a:lnTo>
                  <a:pt x="656" y="85"/>
                </a:lnTo>
                <a:lnTo>
                  <a:pt x="677" y="103"/>
                </a:lnTo>
                <a:lnTo>
                  <a:pt x="699" y="123"/>
                </a:lnTo>
                <a:lnTo>
                  <a:pt x="717" y="144"/>
                </a:lnTo>
                <a:lnTo>
                  <a:pt x="735" y="167"/>
                </a:lnTo>
                <a:lnTo>
                  <a:pt x="751" y="190"/>
                </a:lnTo>
                <a:lnTo>
                  <a:pt x="765" y="215"/>
                </a:lnTo>
                <a:lnTo>
                  <a:pt x="778" y="241"/>
                </a:lnTo>
                <a:lnTo>
                  <a:pt x="789" y="268"/>
                </a:lnTo>
                <a:lnTo>
                  <a:pt x="798" y="294"/>
                </a:lnTo>
                <a:lnTo>
                  <a:pt x="805" y="323"/>
                </a:lnTo>
                <a:lnTo>
                  <a:pt x="809" y="351"/>
                </a:lnTo>
                <a:lnTo>
                  <a:pt x="812" y="379"/>
                </a:lnTo>
                <a:lnTo>
                  <a:pt x="813" y="408"/>
                </a:lnTo>
                <a:lnTo>
                  <a:pt x="812" y="437"/>
                </a:lnTo>
                <a:lnTo>
                  <a:pt x="809" y="465"/>
                </a:lnTo>
                <a:lnTo>
                  <a:pt x="804" y="494"/>
                </a:lnTo>
                <a:lnTo>
                  <a:pt x="797" y="522"/>
                </a:lnTo>
                <a:lnTo>
                  <a:pt x="788" y="548"/>
                </a:lnTo>
                <a:lnTo>
                  <a:pt x="776" y="575"/>
                </a:lnTo>
                <a:lnTo>
                  <a:pt x="764" y="600"/>
                </a:lnTo>
                <a:lnTo>
                  <a:pt x="749" y="625"/>
                </a:lnTo>
                <a:lnTo>
                  <a:pt x="733" y="650"/>
                </a:lnTo>
                <a:lnTo>
                  <a:pt x="715" y="671"/>
                </a:lnTo>
                <a:lnTo>
                  <a:pt x="696" y="693"/>
                </a:lnTo>
                <a:lnTo>
                  <a:pt x="675" y="712"/>
                </a:lnTo>
                <a:lnTo>
                  <a:pt x="653" y="730"/>
                </a:lnTo>
                <a:lnTo>
                  <a:pt x="629" y="747"/>
                </a:lnTo>
                <a:lnTo>
                  <a:pt x="604" y="762"/>
                </a:lnTo>
                <a:lnTo>
                  <a:pt x="579" y="774"/>
                </a:lnTo>
                <a:lnTo>
                  <a:pt x="552" y="786"/>
                </a:lnTo>
                <a:lnTo>
                  <a:pt x="526" y="795"/>
                </a:lnTo>
                <a:lnTo>
                  <a:pt x="498" y="803"/>
                </a:lnTo>
                <a:lnTo>
                  <a:pt x="469" y="808"/>
                </a:lnTo>
                <a:lnTo>
                  <a:pt x="441" y="811"/>
                </a:lnTo>
                <a:lnTo>
                  <a:pt x="412" y="813"/>
                </a:lnTo>
                <a:lnTo>
                  <a:pt x="383" y="812"/>
                </a:lnTo>
                <a:lnTo>
                  <a:pt x="355" y="810"/>
                </a:lnTo>
                <a:lnTo>
                  <a:pt x="327" y="805"/>
                </a:lnTo>
                <a:lnTo>
                  <a:pt x="299" y="799"/>
                </a:lnTo>
                <a:lnTo>
                  <a:pt x="271" y="790"/>
                </a:lnTo>
                <a:lnTo>
                  <a:pt x="244" y="780"/>
                </a:lnTo>
                <a:lnTo>
                  <a:pt x="219" y="767"/>
                </a:lnTo>
                <a:lnTo>
                  <a:pt x="194" y="753"/>
                </a:lnTo>
                <a:lnTo>
                  <a:pt x="170" y="738"/>
                </a:lnTo>
                <a:lnTo>
                  <a:pt x="147" y="719"/>
                </a:lnTo>
                <a:lnTo>
                  <a:pt x="126" y="701"/>
                </a:lnTo>
                <a:lnTo>
                  <a:pt x="106" y="680"/>
                </a:lnTo>
                <a:lnTo>
                  <a:pt x="87" y="658"/>
                </a:lnTo>
                <a:lnTo>
                  <a:pt x="70" y="635"/>
                </a:lnTo>
                <a:lnTo>
                  <a:pt x="55" y="611"/>
                </a:lnTo>
                <a:lnTo>
                  <a:pt x="42" y="585"/>
                </a:lnTo>
                <a:lnTo>
                  <a:pt x="29" y="560"/>
                </a:lnTo>
                <a:lnTo>
                  <a:pt x="20" y="532"/>
                </a:lnTo>
                <a:lnTo>
                  <a:pt x="12" y="504"/>
                </a:lnTo>
                <a:lnTo>
                  <a:pt x="6" y="477"/>
                </a:lnTo>
                <a:lnTo>
                  <a:pt x="2" y="448"/>
                </a:lnTo>
                <a:lnTo>
                  <a:pt x="0" y="419"/>
                </a:lnTo>
                <a:lnTo>
                  <a:pt x="312" y="492"/>
                </a:lnTo>
                <a:lnTo>
                  <a:pt x="455" y="362"/>
                </a:lnTo>
                <a:close/>
              </a:path>
            </a:pathLst>
          </a:custGeom>
          <a:solidFill>
            <a:srgbClr val="0081AB"/>
          </a:solidFill>
          <a:ln>
            <a:noFill/>
          </a:ln>
        </p:spPr>
        <p:txBody>
          <a:bodyPr/>
          <a:lstStyle/>
          <a:p>
            <a:endParaRPr lang="en-US"/>
          </a:p>
        </p:txBody>
      </p:sp>
      <p:sp>
        <p:nvSpPr>
          <p:cNvPr id="56376" name="Line 208">
            <a:extLst>
              <a:ext uri="{FF2B5EF4-FFF2-40B4-BE49-F238E27FC236}">
                <a16:creationId xmlns:a16="http://schemas.microsoft.com/office/drawing/2014/main" id="{8678F3F9-E01C-5610-2784-5BFEA735E8BC}"/>
              </a:ext>
            </a:extLst>
          </p:cNvPr>
          <p:cNvSpPr>
            <a:spLocks noChangeShapeType="1"/>
          </p:cNvSpPr>
          <p:nvPr/>
        </p:nvSpPr>
        <p:spPr bwMode="auto">
          <a:xfrm flipV="1">
            <a:off x="3581995" y="3562349"/>
            <a:ext cx="57150" cy="5119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77" name="Line 209">
            <a:extLst>
              <a:ext uri="{FF2B5EF4-FFF2-40B4-BE49-F238E27FC236}">
                <a16:creationId xmlns:a16="http://schemas.microsoft.com/office/drawing/2014/main" id="{51C403C8-CD19-86E6-7B0A-6D0D135B039C}"/>
              </a:ext>
            </a:extLst>
          </p:cNvPr>
          <p:cNvSpPr>
            <a:spLocks noChangeShapeType="1"/>
          </p:cNvSpPr>
          <p:nvPr/>
        </p:nvSpPr>
        <p:spPr bwMode="auto">
          <a:xfrm flipH="1" flipV="1">
            <a:off x="3556991" y="3431381"/>
            <a:ext cx="82154" cy="13096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78" name="Line 210">
            <a:extLst>
              <a:ext uri="{FF2B5EF4-FFF2-40B4-BE49-F238E27FC236}">
                <a16:creationId xmlns:a16="http://schemas.microsoft.com/office/drawing/2014/main" id="{98C26F4B-23EC-C40E-13B0-593C4A27F372}"/>
              </a:ext>
            </a:extLst>
          </p:cNvPr>
          <p:cNvSpPr>
            <a:spLocks noChangeShapeType="1"/>
          </p:cNvSpPr>
          <p:nvPr/>
        </p:nvSpPr>
        <p:spPr bwMode="auto">
          <a:xfrm flipH="1" flipV="1">
            <a:off x="3458170" y="3584971"/>
            <a:ext cx="123825" cy="2857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79" name="Line 211">
            <a:extLst>
              <a:ext uri="{FF2B5EF4-FFF2-40B4-BE49-F238E27FC236}">
                <a16:creationId xmlns:a16="http://schemas.microsoft.com/office/drawing/2014/main" id="{72581D63-7276-6D1E-9DF0-6C992B45B00F}"/>
              </a:ext>
            </a:extLst>
          </p:cNvPr>
          <p:cNvSpPr>
            <a:spLocks noChangeShapeType="1"/>
          </p:cNvSpPr>
          <p:nvPr/>
        </p:nvSpPr>
        <p:spPr bwMode="auto">
          <a:xfrm flipV="1">
            <a:off x="4348758" y="2521744"/>
            <a:ext cx="1190" cy="111085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80" name="Line 212">
            <a:extLst>
              <a:ext uri="{FF2B5EF4-FFF2-40B4-BE49-F238E27FC236}">
                <a16:creationId xmlns:a16="http://schemas.microsoft.com/office/drawing/2014/main" id="{3F818C96-B455-2F03-9754-465343F5386B}"/>
              </a:ext>
            </a:extLst>
          </p:cNvPr>
          <p:cNvSpPr>
            <a:spLocks noChangeShapeType="1"/>
          </p:cNvSpPr>
          <p:nvPr/>
        </p:nvSpPr>
        <p:spPr bwMode="auto">
          <a:xfrm>
            <a:off x="4321373" y="2520552"/>
            <a:ext cx="1191" cy="1114425"/>
          </a:xfrm>
          <a:prstGeom prst="line">
            <a:avLst/>
          </a:prstGeom>
          <a:noFill/>
          <a:ln w="6350">
            <a:solidFill>
              <a:srgbClr val="0081A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81" name="Freeform 213">
            <a:extLst>
              <a:ext uri="{FF2B5EF4-FFF2-40B4-BE49-F238E27FC236}">
                <a16:creationId xmlns:a16="http://schemas.microsoft.com/office/drawing/2014/main" id="{24A2C567-6961-51F9-5F65-2C1ADAAE187C}"/>
              </a:ext>
            </a:extLst>
          </p:cNvPr>
          <p:cNvSpPr>
            <a:spLocks/>
          </p:cNvSpPr>
          <p:nvPr/>
        </p:nvSpPr>
        <p:spPr bwMode="auto">
          <a:xfrm>
            <a:off x="4214217" y="3632597"/>
            <a:ext cx="296466" cy="278606"/>
          </a:xfrm>
          <a:custGeom>
            <a:avLst/>
            <a:gdLst>
              <a:gd name="T0" fmla="*/ 0 w 745"/>
              <a:gd name="T1" fmla="*/ 50827954 h 701"/>
              <a:gd name="T2" fmla="*/ 4785903 w 745"/>
              <a:gd name="T3" fmla="*/ 44369271 h 701"/>
              <a:gd name="T4" fmla="*/ 10134760 w 745"/>
              <a:gd name="T5" fmla="*/ 37910057 h 701"/>
              <a:gd name="T6" fmla="*/ 15765359 w 745"/>
              <a:gd name="T7" fmla="*/ 32293949 h 701"/>
              <a:gd name="T8" fmla="*/ 21958912 w 745"/>
              <a:gd name="T9" fmla="*/ 26677840 h 701"/>
              <a:gd name="T10" fmla="*/ 28152464 w 745"/>
              <a:gd name="T11" fmla="*/ 21622919 h 701"/>
              <a:gd name="T12" fmla="*/ 35190183 w 745"/>
              <a:gd name="T13" fmla="*/ 17129714 h 701"/>
              <a:gd name="T14" fmla="*/ 42228431 w 745"/>
              <a:gd name="T15" fmla="*/ 13198226 h 701"/>
              <a:gd name="T16" fmla="*/ 49547892 w 745"/>
              <a:gd name="T17" fmla="*/ 9547596 h 701"/>
              <a:gd name="T18" fmla="*/ 57430836 w 745"/>
              <a:gd name="T19" fmla="*/ 6739542 h 701"/>
              <a:gd name="T20" fmla="*/ 65032039 w 745"/>
              <a:gd name="T21" fmla="*/ 3931488 h 701"/>
              <a:gd name="T22" fmla="*/ 73196195 w 745"/>
              <a:gd name="T23" fmla="*/ 2246337 h 701"/>
              <a:gd name="T24" fmla="*/ 81360352 w 745"/>
              <a:gd name="T25" fmla="*/ 842575 h 701"/>
              <a:gd name="T26" fmla="*/ 89242766 w 745"/>
              <a:gd name="T27" fmla="*/ 280858 h 701"/>
              <a:gd name="T28" fmla="*/ 97406922 w 745"/>
              <a:gd name="T29" fmla="*/ 0 h 701"/>
              <a:gd name="T30" fmla="*/ 105852821 w 745"/>
              <a:gd name="T31" fmla="*/ 561717 h 701"/>
              <a:gd name="T32" fmla="*/ 113735765 w 745"/>
              <a:gd name="T33" fmla="*/ 1404292 h 701"/>
              <a:gd name="T34" fmla="*/ 121899922 w 745"/>
              <a:gd name="T35" fmla="*/ 3088913 h 701"/>
              <a:gd name="T36" fmla="*/ 129782336 w 745"/>
              <a:gd name="T37" fmla="*/ 5616108 h 701"/>
              <a:gd name="T38" fmla="*/ 137383538 w 745"/>
              <a:gd name="T39" fmla="*/ 8143834 h 701"/>
              <a:gd name="T40" fmla="*/ 144984741 w 745"/>
              <a:gd name="T41" fmla="*/ 11232747 h 701"/>
              <a:gd name="T42" fmla="*/ 152022459 w 745"/>
              <a:gd name="T43" fmla="*/ 15164235 h 701"/>
              <a:gd name="T44" fmla="*/ 159060708 w 745"/>
              <a:gd name="T45" fmla="*/ 19657440 h 701"/>
              <a:gd name="T46" fmla="*/ 165536003 w 745"/>
              <a:gd name="T47" fmla="*/ 24150114 h 701"/>
              <a:gd name="T48" fmla="*/ 172010767 w 745"/>
              <a:gd name="T49" fmla="*/ 29485894 h 701"/>
              <a:gd name="T50" fmla="*/ 177923108 w 745"/>
              <a:gd name="T51" fmla="*/ 35102003 h 701"/>
              <a:gd name="T52" fmla="*/ 183553177 w 745"/>
              <a:gd name="T53" fmla="*/ 41279828 h 701"/>
              <a:gd name="T54" fmla="*/ 188339080 w 745"/>
              <a:gd name="T55" fmla="*/ 47739042 h 701"/>
              <a:gd name="T56" fmla="*/ 193124983 w 745"/>
              <a:gd name="T57" fmla="*/ 54759442 h 701"/>
              <a:gd name="T58" fmla="*/ 197066720 w 745"/>
              <a:gd name="T59" fmla="*/ 61498985 h 701"/>
              <a:gd name="T60" fmla="*/ 200444974 w 745"/>
              <a:gd name="T61" fmla="*/ 69081102 h 701"/>
              <a:gd name="T62" fmla="*/ 203259743 w 745"/>
              <a:gd name="T63" fmla="*/ 76663219 h 701"/>
              <a:gd name="T64" fmla="*/ 206075042 w 745"/>
              <a:gd name="T65" fmla="*/ 84525665 h 701"/>
              <a:gd name="T66" fmla="*/ 207764434 w 745"/>
              <a:gd name="T67" fmla="*/ 92388641 h 701"/>
              <a:gd name="T68" fmla="*/ 208890342 w 745"/>
              <a:gd name="T69" fmla="*/ 100532475 h 701"/>
              <a:gd name="T70" fmla="*/ 209735038 w 745"/>
              <a:gd name="T71" fmla="*/ 108676310 h 701"/>
              <a:gd name="T72" fmla="*/ 209735038 w 745"/>
              <a:gd name="T73" fmla="*/ 116819614 h 701"/>
              <a:gd name="T74" fmla="*/ 209453295 w 745"/>
              <a:gd name="T75" fmla="*/ 124963448 h 701"/>
              <a:gd name="T76" fmla="*/ 208327388 w 745"/>
              <a:gd name="T77" fmla="*/ 133107282 h 701"/>
              <a:gd name="T78" fmla="*/ 206638526 w 745"/>
              <a:gd name="T79" fmla="*/ 141251117 h 701"/>
              <a:gd name="T80" fmla="*/ 204667392 w 745"/>
              <a:gd name="T81" fmla="*/ 148832704 h 701"/>
              <a:gd name="T82" fmla="*/ 201570881 w 745"/>
              <a:gd name="T83" fmla="*/ 156695680 h 701"/>
              <a:gd name="T84" fmla="*/ 198473840 w 745"/>
              <a:gd name="T85" fmla="*/ 163996939 h 701"/>
              <a:gd name="T86" fmla="*/ 194532632 w 745"/>
              <a:gd name="T87" fmla="*/ 171298198 h 701"/>
              <a:gd name="T88" fmla="*/ 190028472 w 745"/>
              <a:gd name="T89" fmla="*/ 178318598 h 701"/>
              <a:gd name="T90" fmla="*/ 185523780 w 745"/>
              <a:gd name="T91" fmla="*/ 184777282 h 701"/>
              <a:gd name="T92" fmla="*/ 180174923 w 745"/>
              <a:gd name="T93" fmla="*/ 191236496 h 701"/>
              <a:gd name="T94" fmla="*/ 174263113 w 745"/>
              <a:gd name="T95" fmla="*/ 196852604 h 701"/>
              <a:gd name="T96" fmla="*/ 151178294 w 745"/>
              <a:gd name="T97" fmla="*/ 130299228 h 701"/>
              <a:gd name="T98" fmla="*/ 95436318 w 745"/>
              <a:gd name="T99" fmla="*/ 130299228 h 701"/>
              <a:gd name="T100" fmla="*/ 95436318 w 745"/>
              <a:gd name="T101" fmla="*/ 95758412 h 701"/>
              <a:gd name="T102" fmla="*/ 0 w 745"/>
              <a:gd name="T103" fmla="*/ 50827954 h 7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5" h="701">
                <a:moveTo>
                  <a:pt x="0" y="181"/>
                </a:moveTo>
                <a:lnTo>
                  <a:pt x="17" y="158"/>
                </a:lnTo>
                <a:lnTo>
                  <a:pt x="36" y="135"/>
                </a:lnTo>
                <a:lnTo>
                  <a:pt x="56" y="115"/>
                </a:lnTo>
                <a:lnTo>
                  <a:pt x="78" y="95"/>
                </a:lnTo>
                <a:lnTo>
                  <a:pt x="100" y="77"/>
                </a:lnTo>
                <a:lnTo>
                  <a:pt x="125" y="61"/>
                </a:lnTo>
                <a:lnTo>
                  <a:pt x="150" y="47"/>
                </a:lnTo>
                <a:lnTo>
                  <a:pt x="176" y="34"/>
                </a:lnTo>
                <a:lnTo>
                  <a:pt x="204" y="24"/>
                </a:lnTo>
                <a:lnTo>
                  <a:pt x="231" y="14"/>
                </a:lnTo>
                <a:lnTo>
                  <a:pt x="260" y="8"/>
                </a:lnTo>
                <a:lnTo>
                  <a:pt x="289" y="3"/>
                </a:lnTo>
                <a:lnTo>
                  <a:pt x="317" y="1"/>
                </a:lnTo>
                <a:lnTo>
                  <a:pt x="346" y="0"/>
                </a:lnTo>
                <a:lnTo>
                  <a:pt x="376" y="2"/>
                </a:lnTo>
                <a:lnTo>
                  <a:pt x="404" y="5"/>
                </a:lnTo>
                <a:lnTo>
                  <a:pt x="433" y="11"/>
                </a:lnTo>
                <a:lnTo>
                  <a:pt x="461" y="20"/>
                </a:lnTo>
                <a:lnTo>
                  <a:pt x="488" y="29"/>
                </a:lnTo>
                <a:lnTo>
                  <a:pt x="515" y="40"/>
                </a:lnTo>
                <a:lnTo>
                  <a:pt x="540" y="54"/>
                </a:lnTo>
                <a:lnTo>
                  <a:pt x="565" y="70"/>
                </a:lnTo>
                <a:lnTo>
                  <a:pt x="588" y="86"/>
                </a:lnTo>
                <a:lnTo>
                  <a:pt x="611" y="105"/>
                </a:lnTo>
                <a:lnTo>
                  <a:pt x="632" y="125"/>
                </a:lnTo>
                <a:lnTo>
                  <a:pt x="652" y="147"/>
                </a:lnTo>
                <a:lnTo>
                  <a:pt x="669" y="170"/>
                </a:lnTo>
                <a:lnTo>
                  <a:pt x="686" y="195"/>
                </a:lnTo>
                <a:lnTo>
                  <a:pt x="700" y="219"/>
                </a:lnTo>
                <a:lnTo>
                  <a:pt x="712" y="246"/>
                </a:lnTo>
                <a:lnTo>
                  <a:pt x="722" y="273"/>
                </a:lnTo>
                <a:lnTo>
                  <a:pt x="732" y="301"/>
                </a:lnTo>
                <a:lnTo>
                  <a:pt x="738" y="329"/>
                </a:lnTo>
                <a:lnTo>
                  <a:pt x="742" y="358"/>
                </a:lnTo>
                <a:lnTo>
                  <a:pt x="745" y="387"/>
                </a:lnTo>
                <a:lnTo>
                  <a:pt x="745" y="416"/>
                </a:lnTo>
                <a:lnTo>
                  <a:pt x="744" y="445"/>
                </a:lnTo>
                <a:lnTo>
                  <a:pt x="740" y="474"/>
                </a:lnTo>
                <a:lnTo>
                  <a:pt x="734" y="503"/>
                </a:lnTo>
                <a:lnTo>
                  <a:pt x="727" y="530"/>
                </a:lnTo>
                <a:lnTo>
                  <a:pt x="716" y="558"/>
                </a:lnTo>
                <a:lnTo>
                  <a:pt x="705" y="584"/>
                </a:lnTo>
                <a:lnTo>
                  <a:pt x="691" y="610"/>
                </a:lnTo>
                <a:lnTo>
                  <a:pt x="675" y="635"/>
                </a:lnTo>
                <a:lnTo>
                  <a:pt x="659" y="658"/>
                </a:lnTo>
                <a:lnTo>
                  <a:pt x="640" y="681"/>
                </a:lnTo>
                <a:lnTo>
                  <a:pt x="619" y="701"/>
                </a:lnTo>
                <a:lnTo>
                  <a:pt x="537" y="464"/>
                </a:lnTo>
                <a:lnTo>
                  <a:pt x="339" y="464"/>
                </a:lnTo>
                <a:lnTo>
                  <a:pt x="339" y="341"/>
                </a:lnTo>
                <a:lnTo>
                  <a:pt x="0" y="181"/>
                </a:lnTo>
                <a:close/>
              </a:path>
            </a:pathLst>
          </a:custGeom>
          <a:solidFill>
            <a:srgbClr val="0081AB"/>
          </a:solidFill>
          <a:ln>
            <a:noFill/>
          </a:ln>
        </p:spPr>
        <p:txBody>
          <a:bodyPr/>
          <a:lstStyle/>
          <a:p>
            <a:endParaRPr lang="en-US"/>
          </a:p>
        </p:txBody>
      </p:sp>
      <p:sp>
        <p:nvSpPr>
          <p:cNvPr id="56382" name="Line 214">
            <a:extLst>
              <a:ext uri="{FF2B5EF4-FFF2-40B4-BE49-F238E27FC236}">
                <a16:creationId xmlns:a16="http://schemas.microsoft.com/office/drawing/2014/main" id="{B4C13DF9-8D34-6DD0-0651-38CB935FB189}"/>
              </a:ext>
            </a:extLst>
          </p:cNvPr>
          <p:cNvSpPr>
            <a:spLocks noChangeShapeType="1"/>
          </p:cNvSpPr>
          <p:nvPr/>
        </p:nvSpPr>
        <p:spPr bwMode="auto">
          <a:xfrm>
            <a:off x="4214217" y="3704034"/>
            <a:ext cx="134541" cy="6429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83" name="Line 215">
            <a:extLst>
              <a:ext uri="{FF2B5EF4-FFF2-40B4-BE49-F238E27FC236}">
                <a16:creationId xmlns:a16="http://schemas.microsoft.com/office/drawing/2014/main" id="{EE0DAF21-F291-C943-A5A0-A5EDFCCEB202}"/>
              </a:ext>
            </a:extLst>
          </p:cNvPr>
          <p:cNvSpPr>
            <a:spLocks noChangeShapeType="1"/>
          </p:cNvSpPr>
          <p:nvPr/>
        </p:nvSpPr>
        <p:spPr bwMode="auto">
          <a:xfrm>
            <a:off x="4348758" y="3768327"/>
            <a:ext cx="1190" cy="4881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84" name="Freeform 216">
            <a:extLst>
              <a:ext uri="{FF2B5EF4-FFF2-40B4-BE49-F238E27FC236}">
                <a16:creationId xmlns:a16="http://schemas.microsoft.com/office/drawing/2014/main" id="{2C2A2C50-B40D-91DE-D3F4-FEC06B3620B8}"/>
              </a:ext>
            </a:extLst>
          </p:cNvPr>
          <p:cNvSpPr>
            <a:spLocks/>
          </p:cNvSpPr>
          <p:nvPr/>
        </p:nvSpPr>
        <p:spPr bwMode="auto">
          <a:xfrm>
            <a:off x="4215408" y="3817143"/>
            <a:ext cx="245269" cy="138113"/>
          </a:xfrm>
          <a:custGeom>
            <a:avLst/>
            <a:gdLst>
              <a:gd name="T0" fmla="*/ 173331200 w 617"/>
              <a:gd name="T1" fmla="*/ 65607910 h 350"/>
              <a:gd name="T2" fmla="*/ 167431500 w 617"/>
              <a:gd name="T3" fmla="*/ 71144511 h 350"/>
              <a:gd name="T4" fmla="*/ 160689591 w 617"/>
              <a:gd name="T5" fmla="*/ 76127084 h 350"/>
              <a:gd name="T6" fmla="*/ 153947151 w 617"/>
              <a:gd name="T7" fmla="*/ 80556681 h 350"/>
              <a:gd name="T8" fmla="*/ 146643416 w 617"/>
              <a:gd name="T9" fmla="*/ 84709000 h 350"/>
              <a:gd name="T10" fmla="*/ 139058238 w 617"/>
              <a:gd name="T11" fmla="*/ 88030540 h 350"/>
              <a:gd name="T12" fmla="*/ 131473060 w 617"/>
              <a:gd name="T13" fmla="*/ 90799104 h 350"/>
              <a:gd name="T14" fmla="*/ 123607500 w 617"/>
              <a:gd name="T15" fmla="*/ 93013639 h 350"/>
              <a:gd name="T16" fmla="*/ 115460496 w 617"/>
              <a:gd name="T17" fmla="*/ 94951423 h 350"/>
              <a:gd name="T18" fmla="*/ 107313492 w 617"/>
              <a:gd name="T19" fmla="*/ 96335705 h 350"/>
              <a:gd name="T20" fmla="*/ 99167019 w 617"/>
              <a:gd name="T21" fmla="*/ 96889207 h 350"/>
              <a:gd name="T22" fmla="*/ 90739102 w 617"/>
              <a:gd name="T23" fmla="*/ 96889207 h 350"/>
              <a:gd name="T24" fmla="*/ 82592098 w 617"/>
              <a:gd name="T25" fmla="*/ 96335705 h 350"/>
              <a:gd name="T26" fmla="*/ 74445095 w 617"/>
              <a:gd name="T27" fmla="*/ 95228174 h 350"/>
              <a:gd name="T28" fmla="*/ 66298621 w 617"/>
              <a:gd name="T29" fmla="*/ 93290390 h 350"/>
              <a:gd name="T30" fmla="*/ 58432530 w 617"/>
              <a:gd name="T31" fmla="*/ 91075855 h 350"/>
              <a:gd name="T32" fmla="*/ 50566439 w 617"/>
              <a:gd name="T33" fmla="*/ 88307817 h 350"/>
              <a:gd name="T34" fmla="*/ 43262704 w 617"/>
              <a:gd name="T35" fmla="*/ 84985751 h 350"/>
              <a:gd name="T36" fmla="*/ 35958439 w 617"/>
              <a:gd name="T37" fmla="*/ 80833432 h 350"/>
              <a:gd name="T38" fmla="*/ 28935617 w 617"/>
              <a:gd name="T39" fmla="*/ 76403835 h 350"/>
              <a:gd name="T40" fmla="*/ 22474091 w 617"/>
              <a:gd name="T41" fmla="*/ 71698013 h 350"/>
              <a:gd name="T42" fmla="*/ 16012564 w 617"/>
              <a:gd name="T43" fmla="*/ 66161412 h 350"/>
              <a:gd name="T44" fmla="*/ 10394307 w 617"/>
              <a:gd name="T45" fmla="*/ 60348060 h 350"/>
              <a:gd name="T46" fmla="*/ 5056432 w 617"/>
              <a:gd name="T47" fmla="*/ 54257956 h 350"/>
              <a:gd name="T48" fmla="*/ 0 w 617"/>
              <a:gd name="T49" fmla="*/ 47614350 h 350"/>
              <a:gd name="T50" fmla="*/ 94671882 w 617"/>
              <a:gd name="T51" fmla="*/ 0 h 350"/>
              <a:gd name="T52" fmla="*/ 150295284 w 617"/>
              <a:gd name="T53" fmla="*/ 0 h 350"/>
              <a:gd name="T54" fmla="*/ 173331200 w 617"/>
              <a:gd name="T55" fmla="*/ 65607910 h 3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17" h="350">
                <a:moveTo>
                  <a:pt x="617" y="237"/>
                </a:moveTo>
                <a:lnTo>
                  <a:pt x="596" y="257"/>
                </a:lnTo>
                <a:lnTo>
                  <a:pt x="572" y="275"/>
                </a:lnTo>
                <a:lnTo>
                  <a:pt x="548" y="291"/>
                </a:lnTo>
                <a:lnTo>
                  <a:pt x="522" y="306"/>
                </a:lnTo>
                <a:lnTo>
                  <a:pt x="495" y="318"/>
                </a:lnTo>
                <a:lnTo>
                  <a:pt x="468" y="328"/>
                </a:lnTo>
                <a:lnTo>
                  <a:pt x="440" y="336"/>
                </a:lnTo>
                <a:lnTo>
                  <a:pt x="411" y="343"/>
                </a:lnTo>
                <a:lnTo>
                  <a:pt x="382" y="348"/>
                </a:lnTo>
                <a:lnTo>
                  <a:pt x="353" y="350"/>
                </a:lnTo>
                <a:lnTo>
                  <a:pt x="323" y="350"/>
                </a:lnTo>
                <a:lnTo>
                  <a:pt x="294" y="348"/>
                </a:lnTo>
                <a:lnTo>
                  <a:pt x="265" y="344"/>
                </a:lnTo>
                <a:lnTo>
                  <a:pt x="236" y="337"/>
                </a:lnTo>
                <a:lnTo>
                  <a:pt x="208" y="329"/>
                </a:lnTo>
                <a:lnTo>
                  <a:pt x="180" y="319"/>
                </a:lnTo>
                <a:lnTo>
                  <a:pt x="154" y="307"/>
                </a:lnTo>
                <a:lnTo>
                  <a:pt x="128" y="292"/>
                </a:lnTo>
                <a:lnTo>
                  <a:pt x="103" y="276"/>
                </a:lnTo>
                <a:lnTo>
                  <a:pt x="80" y="259"/>
                </a:lnTo>
                <a:lnTo>
                  <a:pt x="57" y="239"/>
                </a:lnTo>
                <a:lnTo>
                  <a:pt x="37" y="218"/>
                </a:lnTo>
                <a:lnTo>
                  <a:pt x="18" y="196"/>
                </a:lnTo>
                <a:lnTo>
                  <a:pt x="0" y="172"/>
                </a:lnTo>
                <a:lnTo>
                  <a:pt x="337" y="0"/>
                </a:lnTo>
                <a:lnTo>
                  <a:pt x="535" y="0"/>
                </a:lnTo>
                <a:lnTo>
                  <a:pt x="617" y="237"/>
                </a:lnTo>
                <a:close/>
              </a:path>
            </a:pathLst>
          </a:custGeom>
          <a:solidFill>
            <a:srgbClr val="0081AB"/>
          </a:solidFill>
          <a:ln>
            <a:noFill/>
          </a:ln>
        </p:spPr>
        <p:txBody>
          <a:bodyPr/>
          <a:lstStyle/>
          <a:p>
            <a:endParaRPr lang="en-US"/>
          </a:p>
        </p:txBody>
      </p:sp>
      <p:sp>
        <p:nvSpPr>
          <p:cNvPr id="56385" name="Freeform 217">
            <a:extLst>
              <a:ext uri="{FF2B5EF4-FFF2-40B4-BE49-F238E27FC236}">
                <a16:creationId xmlns:a16="http://schemas.microsoft.com/office/drawing/2014/main" id="{8DF342D2-279E-0DEF-A9AC-F6E896D41806}"/>
              </a:ext>
            </a:extLst>
          </p:cNvPr>
          <p:cNvSpPr>
            <a:spLocks/>
          </p:cNvSpPr>
          <p:nvPr/>
        </p:nvSpPr>
        <p:spPr bwMode="auto">
          <a:xfrm>
            <a:off x="4123730" y="3768328"/>
            <a:ext cx="403622" cy="335756"/>
          </a:xfrm>
          <a:custGeom>
            <a:avLst/>
            <a:gdLst>
              <a:gd name="T0" fmla="*/ 142529504 w 1016"/>
              <a:gd name="T1" fmla="*/ 236894687 h 846"/>
              <a:gd name="T2" fmla="*/ 0 w 1016"/>
              <a:gd name="T3" fmla="*/ 236894687 h 846"/>
              <a:gd name="T4" fmla="*/ 82207047 w 1016"/>
              <a:gd name="T5" fmla="*/ 0 h 846"/>
              <a:gd name="T6" fmla="*/ 124011612 w 1016"/>
              <a:gd name="T7" fmla="*/ 0 h 846"/>
              <a:gd name="T8" fmla="*/ 124011612 w 1016"/>
              <a:gd name="T9" fmla="*/ 34441871 h 846"/>
              <a:gd name="T10" fmla="*/ 159363518 w 1016"/>
              <a:gd name="T11" fmla="*/ 34441871 h 846"/>
              <a:gd name="T12" fmla="*/ 64811563 w 1016"/>
              <a:gd name="T13" fmla="*/ 82605033 h 846"/>
              <a:gd name="T14" fmla="*/ 69861609 w 1016"/>
              <a:gd name="T15" fmla="*/ 89325450 h 846"/>
              <a:gd name="T16" fmla="*/ 75192389 w 1016"/>
              <a:gd name="T17" fmla="*/ 95486008 h 846"/>
              <a:gd name="T18" fmla="*/ 80803903 w 1016"/>
              <a:gd name="T19" fmla="*/ 101366108 h 846"/>
              <a:gd name="T20" fmla="*/ 87257092 w 1016"/>
              <a:gd name="T21" fmla="*/ 106966808 h 846"/>
              <a:gd name="T22" fmla="*/ 93710281 w 1016"/>
              <a:gd name="T23" fmla="*/ 111726662 h 846"/>
              <a:gd name="T24" fmla="*/ 100724409 w 1016"/>
              <a:gd name="T25" fmla="*/ 116207117 h 846"/>
              <a:gd name="T26" fmla="*/ 108019272 w 1016"/>
              <a:gd name="T27" fmla="*/ 120407642 h 846"/>
              <a:gd name="T28" fmla="*/ 115314135 w 1016"/>
              <a:gd name="T29" fmla="*/ 123767850 h 846"/>
              <a:gd name="T30" fmla="*/ 123169938 w 1016"/>
              <a:gd name="T31" fmla="*/ 126567671 h 846"/>
              <a:gd name="T32" fmla="*/ 131025740 w 1016"/>
              <a:gd name="T33" fmla="*/ 128808162 h 846"/>
              <a:gd name="T34" fmla="*/ 139162278 w 1016"/>
              <a:gd name="T35" fmla="*/ 130768196 h 846"/>
              <a:gd name="T36" fmla="*/ 147298815 w 1016"/>
              <a:gd name="T37" fmla="*/ 131887912 h 846"/>
              <a:gd name="T38" fmla="*/ 155435352 w 1016"/>
              <a:gd name="T39" fmla="*/ 132448300 h 846"/>
              <a:gd name="T40" fmla="*/ 163852624 w 1016"/>
              <a:gd name="T41" fmla="*/ 132448300 h 846"/>
              <a:gd name="T42" fmla="*/ 171989161 w 1016"/>
              <a:gd name="T43" fmla="*/ 131887912 h 846"/>
              <a:gd name="T44" fmla="*/ 180125699 w 1016"/>
              <a:gd name="T45" fmla="*/ 130488267 h 846"/>
              <a:gd name="T46" fmla="*/ 188262236 w 1016"/>
              <a:gd name="T47" fmla="*/ 128527704 h 846"/>
              <a:gd name="T48" fmla="*/ 196118038 w 1016"/>
              <a:gd name="T49" fmla="*/ 126287742 h 846"/>
              <a:gd name="T50" fmla="*/ 203693106 w 1016"/>
              <a:gd name="T51" fmla="*/ 123487392 h 846"/>
              <a:gd name="T52" fmla="*/ 211268704 w 1016"/>
              <a:gd name="T53" fmla="*/ 120127183 h 846"/>
              <a:gd name="T54" fmla="*/ 218563567 w 1016"/>
              <a:gd name="T55" fmla="*/ 115927187 h 846"/>
              <a:gd name="T56" fmla="*/ 225296961 w 1016"/>
              <a:gd name="T57" fmla="*/ 111446733 h 846"/>
              <a:gd name="T58" fmla="*/ 232030884 w 1016"/>
              <a:gd name="T59" fmla="*/ 106406421 h 846"/>
              <a:gd name="T60" fmla="*/ 237922604 w 1016"/>
              <a:gd name="T61" fmla="*/ 100806250 h 846"/>
              <a:gd name="T62" fmla="*/ 285058479 w 1016"/>
              <a:gd name="T63" fmla="*/ 236894687 h 846"/>
              <a:gd name="T64" fmla="*/ 142529504 w 1016"/>
              <a:gd name="T65" fmla="*/ 236894687 h 8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16" h="846">
                <a:moveTo>
                  <a:pt x="508" y="846"/>
                </a:moveTo>
                <a:lnTo>
                  <a:pt x="0" y="846"/>
                </a:lnTo>
                <a:lnTo>
                  <a:pt x="293" y="0"/>
                </a:lnTo>
                <a:lnTo>
                  <a:pt x="442" y="0"/>
                </a:lnTo>
                <a:lnTo>
                  <a:pt x="442" y="123"/>
                </a:lnTo>
                <a:lnTo>
                  <a:pt x="568" y="123"/>
                </a:lnTo>
                <a:lnTo>
                  <a:pt x="231" y="295"/>
                </a:lnTo>
                <a:lnTo>
                  <a:pt x="249" y="319"/>
                </a:lnTo>
                <a:lnTo>
                  <a:pt x="268" y="341"/>
                </a:lnTo>
                <a:lnTo>
                  <a:pt x="288" y="362"/>
                </a:lnTo>
                <a:lnTo>
                  <a:pt x="311" y="382"/>
                </a:lnTo>
                <a:lnTo>
                  <a:pt x="334" y="399"/>
                </a:lnTo>
                <a:lnTo>
                  <a:pt x="359" y="415"/>
                </a:lnTo>
                <a:lnTo>
                  <a:pt x="385" y="430"/>
                </a:lnTo>
                <a:lnTo>
                  <a:pt x="411" y="442"/>
                </a:lnTo>
                <a:lnTo>
                  <a:pt x="439" y="452"/>
                </a:lnTo>
                <a:lnTo>
                  <a:pt x="467" y="460"/>
                </a:lnTo>
                <a:lnTo>
                  <a:pt x="496" y="467"/>
                </a:lnTo>
                <a:lnTo>
                  <a:pt x="525" y="471"/>
                </a:lnTo>
                <a:lnTo>
                  <a:pt x="554" y="473"/>
                </a:lnTo>
                <a:lnTo>
                  <a:pt x="584" y="473"/>
                </a:lnTo>
                <a:lnTo>
                  <a:pt x="613" y="471"/>
                </a:lnTo>
                <a:lnTo>
                  <a:pt x="642" y="466"/>
                </a:lnTo>
                <a:lnTo>
                  <a:pt x="671" y="459"/>
                </a:lnTo>
                <a:lnTo>
                  <a:pt x="699" y="451"/>
                </a:lnTo>
                <a:lnTo>
                  <a:pt x="726" y="441"/>
                </a:lnTo>
                <a:lnTo>
                  <a:pt x="753" y="429"/>
                </a:lnTo>
                <a:lnTo>
                  <a:pt x="779" y="414"/>
                </a:lnTo>
                <a:lnTo>
                  <a:pt x="803" y="398"/>
                </a:lnTo>
                <a:lnTo>
                  <a:pt x="827" y="380"/>
                </a:lnTo>
                <a:lnTo>
                  <a:pt x="848" y="360"/>
                </a:lnTo>
                <a:lnTo>
                  <a:pt x="1016" y="846"/>
                </a:lnTo>
                <a:lnTo>
                  <a:pt x="508" y="846"/>
                </a:lnTo>
                <a:close/>
              </a:path>
            </a:pathLst>
          </a:custGeom>
          <a:solidFill>
            <a:srgbClr val="94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6" name="Line 218">
            <a:extLst>
              <a:ext uri="{FF2B5EF4-FFF2-40B4-BE49-F238E27FC236}">
                <a16:creationId xmlns:a16="http://schemas.microsoft.com/office/drawing/2014/main" id="{07DCBA1D-7D6D-31BC-7027-36D822DE40B0}"/>
              </a:ext>
            </a:extLst>
          </p:cNvPr>
          <p:cNvSpPr>
            <a:spLocks noChangeShapeType="1"/>
          </p:cNvSpPr>
          <p:nvPr/>
        </p:nvSpPr>
        <p:spPr bwMode="auto">
          <a:xfrm flipH="1">
            <a:off x="4215408" y="3817144"/>
            <a:ext cx="133350" cy="6786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87" name="Line 219">
            <a:extLst>
              <a:ext uri="{FF2B5EF4-FFF2-40B4-BE49-F238E27FC236}">
                <a16:creationId xmlns:a16="http://schemas.microsoft.com/office/drawing/2014/main" id="{FB2681A9-37BA-E919-B0C1-2088EC780353}"/>
              </a:ext>
            </a:extLst>
          </p:cNvPr>
          <p:cNvSpPr>
            <a:spLocks noChangeShapeType="1"/>
          </p:cNvSpPr>
          <p:nvPr/>
        </p:nvSpPr>
        <p:spPr bwMode="auto">
          <a:xfrm>
            <a:off x="4598789" y="4064794"/>
            <a:ext cx="344090" cy="11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88" name="Line 220">
            <a:extLst>
              <a:ext uri="{FF2B5EF4-FFF2-40B4-BE49-F238E27FC236}">
                <a16:creationId xmlns:a16="http://schemas.microsoft.com/office/drawing/2014/main" id="{2F9DFF02-0024-7393-F61A-F9702D212859}"/>
              </a:ext>
            </a:extLst>
          </p:cNvPr>
          <p:cNvSpPr>
            <a:spLocks noChangeShapeType="1"/>
          </p:cNvSpPr>
          <p:nvPr/>
        </p:nvSpPr>
        <p:spPr bwMode="auto">
          <a:xfrm flipH="1">
            <a:off x="3695104" y="4064794"/>
            <a:ext cx="348854" cy="11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89" name="Line 221">
            <a:extLst>
              <a:ext uri="{FF2B5EF4-FFF2-40B4-BE49-F238E27FC236}">
                <a16:creationId xmlns:a16="http://schemas.microsoft.com/office/drawing/2014/main" id="{5521E8C0-6D75-9A80-1B0C-DD970FEB69CB}"/>
              </a:ext>
            </a:extLst>
          </p:cNvPr>
          <p:cNvSpPr>
            <a:spLocks noChangeShapeType="1"/>
          </p:cNvSpPr>
          <p:nvPr/>
        </p:nvSpPr>
        <p:spPr bwMode="auto">
          <a:xfrm>
            <a:off x="3601046" y="4173140"/>
            <a:ext cx="1190" cy="14763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90" name="Line 222">
            <a:extLst>
              <a:ext uri="{FF2B5EF4-FFF2-40B4-BE49-F238E27FC236}">
                <a16:creationId xmlns:a16="http://schemas.microsoft.com/office/drawing/2014/main" id="{E00C2AE7-67FE-22C1-AF09-9F72940D4451}"/>
              </a:ext>
            </a:extLst>
          </p:cNvPr>
          <p:cNvSpPr>
            <a:spLocks noChangeShapeType="1"/>
          </p:cNvSpPr>
          <p:nvPr/>
        </p:nvSpPr>
        <p:spPr bwMode="auto">
          <a:xfrm>
            <a:off x="3601046" y="4320777"/>
            <a:ext cx="1450181" cy="11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91" name="Line 223">
            <a:extLst>
              <a:ext uri="{FF2B5EF4-FFF2-40B4-BE49-F238E27FC236}">
                <a16:creationId xmlns:a16="http://schemas.microsoft.com/office/drawing/2014/main" id="{39177014-BABF-1060-DED8-C65EC0115138}"/>
              </a:ext>
            </a:extLst>
          </p:cNvPr>
          <p:cNvSpPr>
            <a:spLocks noChangeShapeType="1"/>
          </p:cNvSpPr>
          <p:nvPr/>
        </p:nvSpPr>
        <p:spPr bwMode="auto">
          <a:xfrm flipV="1">
            <a:off x="5051227" y="4173140"/>
            <a:ext cx="1190" cy="14763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92" name="Line 224">
            <a:extLst>
              <a:ext uri="{FF2B5EF4-FFF2-40B4-BE49-F238E27FC236}">
                <a16:creationId xmlns:a16="http://schemas.microsoft.com/office/drawing/2014/main" id="{4AE390C4-78C0-7D02-9BFA-38C4B854B6BD}"/>
              </a:ext>
            </a:extLst>
          </p:cNvPr>
          <p:cNvSpPr>
            <a:spLocks noChangeShapeType="1"/>
          </p:cNvSpPr>
          <p:nvPr/>
        </p:nvSpPr>
        <p:spPr bwMode="auto">
          <a:xfrm>
            <a:off x="4043958" y="4064794"/>
            <a:ext cx="8334" cy="11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93" name="Line 225">
            <a:extLst>
              <a:ext uri="{FF2B5EF4-FFF2-40B4-BE49-F238E27FC236}">
                <a16:creationId xmlns:a16="http://schemas.microsoft.com/office/drawing/2014/main" id="{455F0F5A-A805-77C1-99E3-5E390CA93A41}"/>
              </a:ext>
            </a:extLst>
          </p:cNvPr>
          <p:cNvSpPr>
            <a:spLocks noChangeShapeType="1"/>
          </p:cNvSpPr>
          <p:nvPr/>
        </p:nvSpPr>
        <p:spPr bwMode="auto">
          <a:xfrm>
            <a:off x="4523779" y="3912394"/>
            <a:ext cx="5954" cy="8691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94" name="Line 226">
            <a:extLst>
              <a:ext uri="{FF2B5EF4-FFF2-40B4-BE49-F238E27FC236}">
                <a16:creationId xmlns:a16="http://schemas.microsoft.com/office/drawing/2014/main" id="{A64EF99D-BF35-7187-163F-2B087CEEC4C1}"/>
              </a:ext>
            </a:extLst>
          </p:cNvPr>
          <p:cNvSpPr>
            <a:spLocks noChangeShapeType="1"/>
          </p:cNvSpPr>
          <p:nvPr/>
        </p:nvSpPr>
        <p:spPr bwMode="auto">
          <a:xfrm flipH="1">
            <a:off x="4121348" y="3945731"/>
            <a:ext cx="3572" cy="5357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95" name="Freeform 227">
            <a:extLst>
              <a:ext uri="{FF2B5EF4-FFF2-40B4-BE49-F238E27FC236}">
                <a16:creationId xmlns:a16="http://schemas.microsoft.com/office/drawing/2014/main" id="{009E2A0F-3D12-1BB2-FDD4-EB1FA4A5A936}"/>
              </a:ext>
            </a:extLst>
          </p:cNvPr>
          <p:cNvSpPr>
            <a:spLocks/>
          </p:cNvSpPr>
          <p:nvPr/>
        </p:nvSpPr>
        <p:spPr bwMode="auto">
          <a:xfrm>
            <a:off x="4942879" y="4062412"/>
            <a:ext cx="110729" cy="110728"/>
          </a:xfrm>
          <a:custGeom>
            <a:avLst/>
            <a:gdLst>
              <a:gd name="T0" fmla="*/ 0 w 279"/>
              <a:gd name="T1" fmla="*/ 1409986 h 278"/>
              <a:gd name="T2" fmla="*/ 5880649 w 279"/>
              <a:gd name="T3" fmla="*/ 281997 h 278"/>
              <a:gd name="T4" fmla="*/ 12040699 w 279"/>
              <a:gd name="T5" fmla="*/ 0 h 278"/>
              <a:gd name="T6" fmla="*/ 18201278 w 279"/>
              <a:gd name="T7" fmla="*/ 0 h 278"/>
              <a:gd name="T8" fmla="*/ 24361858 w 279"/>
              <a:gd name="T9" fmla="*/ 845992 h 278"/>
              <a:gd name="T10" fmla="*/ 30241977 w 279"/>
              <a:gd name="T11" fmla="*/ 1973981 h 278"/>
              <a:gd name="T12" fmla="*/ 36122627 w 279"/>
              <a:gd name="T13" fmla="*/ 3948493 h 278"/>
              <a:gd name="T14" fmla="*/ 41722816 w 279"/>
              <a:gd name="T15" fmla="*/ 6205003 h 278"/>
              <a:gd name="T16" fmla="*/ 47323006 w 279"/>
              <a:gd name="T17" fmla="*/ 9588970 h 278"/>
              <a:gd name="T18" fmla="*/ 52363865 w 279"/>
              <a:gd name="T19" fmla="*/ 12973469 h 278"/>
              <a:gd name="T20" fmla="*/ 56843805 w 279"/>
              <a:gd name="T21" fmla="*/ 16639964 h 278"/>
              <a:gd name="T22" fmla="*/ 61324274 w 279"/>
              <a:gd name="T23" fmla="*/ 21152452 h 278"/>
              <a:gd name="T24" fmla="*/ 65244354 w 279"/>
              <a:gd name="T25" fmla="*/ 25946937 h 278"/>
              <a:gd name="T26" fmla="*/ 68604574 w 279"/>
              <a:gd name="T27" fmla="*/ 31023951 h 278"/>
              <a:gd name="T28" fmla="*/ 71684864 w 279"/>
              <a:gd name="T29" fmla="*/ 36382430 h 278"/>
              <a:gd name="T30" fmla="*/ 73924834 w 279"/>
              <a:gd name="T31" fmla="*/ 42022907 h 278"/>
              <a:gd name="T32" fmla="*/ 75885403 w 279"/>
              <a:gd name="T33" fmla="*/ 47945912 h 278"/>
              <a:gd name="T34" fmla="*/ 77285053 w 279"/>
              <a:gd name="T35" fmla="*/ 53868387 h 278"/>
              <a:gd name="T36" fmla="*/ 77845443 w 279"/>
              <a:gd name="T37" fmla="*/ 60355386 h 278"/>
              <a:gd name="T38" fmla="*/ 78125373 w 279"/>
              <a:gd name="T39" fmla="*/ 66277861 h 278"/>
              <a:gd name="T40" fmla="*/ 77565513 w 279"/>
              <a:gd name="T41" fmla="*/ 72482863 h 278"/>
              <a:gd name="T42" fmla="*/ 76445263 w 279"/>
              <a:gd name="T43" fmla="*/ 78405337 h 2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9" h="278">
                <a:moveTo>
                  <a:pt x="0" y="5"/>
                </a:moveTo>
                <a:lnTo>
                  <a:pt x="21" y="1"/>
                </a:lnTo>
                <a:lnTo>
                  <a:pt x="43" y="0"/>
                </a:lnTo>
                <a:lnTo>
                  <a:pt x="65" y="0"/>
                </a:lnTo>
                <a:lnTo>
                  <a:pt x="87" y="3"/>
                </a:lnTo>
                <a:lnTo>
                  <a:pt x="108" y="7"/>
                </a:lnTo>
                <a:lnTo>
                  <a:pt x="129" y="14"/>
                </a:lnTo>
                <a:lnTo>
                  <a:pt x="149" y="22"/>
                </a:lnTo>
                <a:lnTo>
                  <a:pt x="169" y="34"/>
                </a:lnTo>
                <a:lnTo>
                  <a:pt x="187" y="46"/>
                </a:lnTo>
                <a:lnTo>
                  <a:pt x="203" y="59"/>
                </a:lnTo>
                <a:lnTo>
                  <a:pt x="219" y="75"/>
                </a:lnTo>
                <a:lnTo>
                  <a:pt x="233" y="92"/>
                </a:lnTo>
                <a:lnTo>
                  <a:pt x="245" y="110"/>
                </a:lnTo>
                <a:lnTo>
                  <a:pt x="256" y="129"/>
                </a:lnTo>
                <a:lnTo>
                  <a:pt x="264" y="149"/>
                </a:lnTo>
                <a:lnTo>
                  <a:pt x="271" y="170"/>
                </a:lnTo>
                <a:lnTo>
                  <a:pt x="276" y="191"/>
                </a:lnTo>
                <a:lnTo>
                  <a:pt x="278" y="214"/>
                </a:lnTo>
                <a:lnTo>
                  <a:pt x="279" y="235"/>
                </a:lnTo>
                <a:lnTo>
                  <a:pt x="277" y="257"/>
                </a:lnTo>
                <a:lnTo>
                  <a:pt x="273" y="27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96" name="Line 228">
            <a:extLst>
              <a:ext uri="{FF2B5EF4-FFF2-40B4-BE49-F238E27FC236}">
                <a16:creationId xmlns:a16="http://schemas.microsoft.com/office/drawing/2014/main" id="{126A7F9C-A60D-3066-BBB6-20DD6D8A4796}"/>
              </a:ext>
            </a:extLst>
          </p:cNvPr>
          <p:cNvSpPr>
            <a:spLocks noChangeShapeType="1"/>
          </p:cNvSpPr>
          <p:nvPr/>
        </p:nvSpPr>
        <p:spPr bwMode="auto">
          <a:xfrm flipH="1">
            <a:off x="3692723" y="4064794"/>
            <a:ext cx="2381" cy="11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97" name="Line 229">
            <a:extLst>
              <a:ext uri="{FF2B5EF4-FFF2-40B4-BE49-F238E27FC236}">
                <a16:creationId xmlns:a16="http://schemas.microsoft.com/office/drawing/2014/main" id="{4515F38A-6A4B-817C-772E-1042D060B1DC}"/>
              </a:ext>
            </a:extLst>
          </p:cNvPr>
          <p:cNvSpPr>
            <a:spLocks noChangeShapeType="1"/>
          </p:cNvSpPr>
          <p:nvPr/>
        </p:nvSpPr>
        <p:spPr bwMode="auto">
          <a:xfrm flipV="1">
            <a:off x="3601046" y="4156471"/>
            <a:ext cx="1190" cy="5357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98" name="Freeform 230">
            <a:extLst>
              <a:ext uri="{FF2B5EF4-FFF2-40B4-BE49-F238E27FC236}">
                <a16:creationId xmlns:a16="http://schemas.microsoft.com/office/drawing/2014/main" id="{4CF8AEC4-7C96-F1E3-400E-27C073C54806}"/>
              </a:ext>
            </a:extLst>
          </p:cNvPr>
          <p:cNvSpPr>
            <a:spLocks/>
          </p:cNvSpPr>
          <p:nvPr/>
        </p:nvSpPr>
        <p:spPr bwMode="auto">
          <a:xfrm>
            <a:off x="3601045" y="4064794"/>
            <a:ext cx="91678" cy="91678"/>
          </a:xfrm>
          <a:custGeom>
            <a:avLst/>
            <a:gdLst>
              <a:gd name="T0" fmla="*/ 0 w 230"/>
              <a:gd name="T1" fmla="*/ 64964714 h 230"/>
              <a:gd name="T2" fmla="*/ 282208 w 230"/>
              <a:gd name="T3" fmla="*/ 59033030 h 230"/>
              <a:gd name="T4" fmla="*/ 1129895 w 230"/>
              <a:gd name="T5" fmla="*/ 52819139 h 230"/>
              <a:gd name="T6" fmla="*/ 2541998 w 230"/>
              <a:gd name="T7" fmla="*/ 47170195 h 230"/>
              <a:gd name="T8" fmla="*/ 4519049 w 230"/>
              <a:gd name="T9" fmla="*/ 41520720 h 230"/>
              <a:gd name="T10" fmla="*/ 6778839 w 230"/>
              <a:gd name="T11" fmla="*/ 36154516 h 230"/>
              <a:gd name="T12" fmla="*/ 9885785 w 230"/>
              <a:gd name="T13" fmla="*/ 30787780 h 230"/>
              <a:gd name="T14" fmla="*/ 13275470 w 230"/>
              <a:gd name="T15" fmla="*/ 25703252 h 230"/>
              <a:gd name="T16" fmla="*/ 16947363 w 230"/>
              <a:gd name="T17" fmla="*/ 21184204 h 230"/>
              <a:gd name="T18" fmla="*/ 21466412 w 230"/>
              <a:gd name="T19" fmla="*/ 16947363 h 230"/>
              <a:gd name="T20" fmla="*/ 25985992 w 230"/>
              <a:gd name="T21" fmla="*/ 12992730 h 230"/>
              <a:gd name="T22" fmla="*/ 30787780 w 230"/>
              <a:gd name="T23" fmla="*/ 9885785 h 230"/>
              <a:gd name="T24" fmla="*/ 36154516 w 230"/>
              <a:gd name="T25" fmla="*/ 7061578 h 230"/>
              <a:gd name="T26" fmla="*/ 41520720 w 230"/>
              <a:gd name="T27" fmla="*/ 4236841 h 230"/>
              <a:gd name="T28" fmla="*/ 47452403 w 230"/>
              <a:gd name="T29" fmla="*/ 2541998 h 230"/>
              <a:gd name="T30" fmla="*/ 53101347 w 230"/>
              <a:gd name="T31" fmla="*/ 1129895 h 230"/>
              <a:gd name="T32" fmla="*/ 59033030 w 230"/>
              <a:gd name="T33" fmla="*/ 282208 h 230"/>
              <a:gd name="T34" fmla="*/ 64964714 w 230"/>
              <a:gd name="T35" fmla="*/ 0 h 2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0" h="230">
                <a:moveTo>
                  <a:pt x="0" y="230"/>
                </a:moveTo>
                <a:lnTo>
                  <a:pt x="1" y="209"/>
                </a:lnTo>
                <a:lnTo>
                  <a:pt x="4" y="187"/>
                </a:lnTo>
                <a:lnTo>
                  <a:pt x="9" y="167"/>
                </a:lnTo>
                <a:lnTo>
                  <a:pt x="16" y="147"/>
                </a:lnTo>
                <a:lnTo>
                  <a:pt x="24" y="128"/>
                </a:lnTo>
                <a:lnTo>
                  <a:pt x="35" y="109"/>
                </a:lnTo>
                <a:lnTo>
                  <a:pt x="47" y="91"/>
                </a:lnTo>
                <a:lnTo>
                  <a:pt x="60" y="75"/>
                </a:lnTo>
                <a:lnTo>
                  <a:pt x="76" y="60"/>
                </a:lnTo>
                <a:lnTo>
                  <a:pt x="92" y="46"/>
                </a:lnTo>
                <a:lnTo>
                  <a:pt x="109" y="35"/>
                </a:lnTo>
                <a:lnTo>
                  <a:pt x="128" y="25"/>
                </a:lnTo>
                <a:lnTo>
                  <a:pt x="147" y="15"/>
                </a:lnTo>
                <a:lnTo>
                  <a:pt x="168" y="9"/>
                </a:lnTo>
                <a:lnTo>
                  <a:pt x="188" y="4"/>
                </a:lnTo>
                <a:lnTo>
                  <a:pt x="209" y="1"/>
                </a:lnTo>
                <a:lnTo>
                  <a:pt x="23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99" name="Freeform 231">
            <a:extLst>
              <a:ext uri="{FF2B5EF4-FFF2-40B4-BE49-F238E27FC236}">
                <a16:creationId xmlns:a16="http://schemas.microsoft.com/office/drawing/2014/main" id="{0CF6A896-75E2-6B60-02CE-B8ABAC7CDE40}"/>
              </a:ext>
            </a:extLst>
          </p:cNvPr>
          <p:cNvSpPr>
            <a:spLocks/>
          </p:cNvSpPr>
          <p:nvPr/>
        </p:nvSpPr>
        <p:spPr bwMode="auto">
          <a:xfrm>
            <a:off x="4052292" y="3999309"/>
            <a:ext cx="69056" cy="65485"/>
          </a:xfrm>
          <a:custGeom>
            <a:avLst/>
            <a:gdLst>
              <a:gd name="T0" fmla="*/ 48723021 w 174"/>
              <a:gd name="T1" fmla="*/ 0 h 164"/>
              <a:gd name="T2" fmla="*/ 48163163 w 174"/>
              <a:gd name="T3" fmla="*/ 5385721 h 164"/>
              <a:gd name="T4" fmla="*/ 47042917 w 174"/>
              <a:gd name="T5" fmla="*/ 10487676 h 164"/>
              <a:gd name="T6" fmla="*/ 45082883 w 174"/>
              <a:gd name="T7" fmla="*/ 15589630 h 164"/>
              <a:gd name="T8" fmla="*/ 42842921 w 174"/>
              <a:gd name="T9" fmla="*/ 20408349 h 164"/>
              <a:gd name="T10" fmla="*/ 40042571 w 174"/>
              <a:gd name="T11" fmla="*/ 24943301 h 164"/>
              <a:gd name="T12" fmla="*/ 36962292 w 174"/>
              <a:gd name="T13" fmla="*/ 29195018 h 164"/>
              <a:gd name="T14" fmla="*/ 33602083 w 174"/>
              <a:gd name="T15" fmla="*/ 33162968 h 164"/>
              <a:gd name="T16" fmla="*/ 29121629 w 174"/>
              <a:gd name="T17" fmla="*/ 36564448 h 164"/>
              <a:gd name="T18" fmla="*/ 24921633 w 174"/>
              <a:gd name="T19" fmla="*/ 39398926 h 164"/>
              <a:gd name="T20" fmla="*/ 20161250 w 174"/>
              <a:gd name="T21" fmla="*/ 41950170 h 164"/>
              <a:gd name="T22" fmla="*/ 15400867 w 174"/>
              <a:gd name="T23" fmla="*/ 43933878 h 164"/>
              <a:gd name="T24" fmla="*/ 10360554 w 174"/>
              <a:gd name="T25" fmla="*/ 45351118 h 164"/>
              <a:gd name="T26" fmla="*/ 5040313 w 174"/>
              <a:gd name="T27" fmla="*/ 46201887 h 164"/>
              <a:gd name="T28" fmla="*/ 0 w 174"/>
              <a:gd name="T29" fmla="*/ 46485122 h 1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4" h="164">
                <a:moveTo>
                  <a:pt x="174" y="0"/>
                </a:moveTo>
                <a:lnTo>
                  <a:pt x="172" y="19"/>
                </a:lnTo>
                <a:lnTo>
                  <a:pt x="168" y="37"/>
                </a:lnTo>
                <a:lnTo>
                  <a:pt x="161" y="55"/>
                </a:lnTo>
                <a:lnTo>
                  <a:pt x="153" y="72"/>
                </a:lnTo>
                <a:lnTo>
                  <a:pt x="143" y="88"/>
                </a:lnTo>
                <a:lnTo>
                  <a:pt x="132" y="103"/>
                </a:lnTo>
                <a:lnTo>
                  <a:pt x="120" y="117"/>
                </a:lnTo>
                <a:lnTo>
                  <a:pt x="104" y="129"/>
                </a:lnTo>
                <a:lnTo>
                  <a:pt x="89" y="139"/>
                </a:lnTo>
                <a:lnTo>
                  <a:pt x="72" y="148"/>
                </a:lnTo>
                <a:lnTo>
                  <a:pt x="55" y="155"/>
                </a:lnTo>
                <a:lnTo>
                  <a:pt x="37" y="160"/>
                </a:lnTo>
                <a:lnTo>
                  <a:pt x="18" y="163"/>
                </a:lnTo>
                <a:lnTo>
                  <a:pt x="0" y="16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00" name="Freeform 232">
            <a:extLst>
              <a:ext uri="{FF2B5EF4-FFF2-40B4-BE49-F238E27FC236}">
                <a16:creationId xmlns:a16="http://schemas.microsoft.com/office/drawing/2014/main" id="{2643F862-0F58-1B1C-7278-5FFB2D8709B0}"/>
              </a:ext>
            </a:extLst>
          </p:cNvPr>
          <p:cNvSpPr>
            <a:spLocks/>
          </p:cNvSpPr>
          <p:nvPr/>
        </p:nvSpPr>
        <p:spPr bwMode="auto">
          <a:xfrm>
            <a:off x="4529733" y="3999309"/>
            <a:ext cx="69056" cy="65485"/>
          </a:xfrm>
          <a:custGeom>
            <a:avLst/>
            <a:gdLst>
              <a:gd name="T0" fmla="*/ 0 w 174"/>
              <a:gd name="T1" fmla="*/ 0 h 164"/>
              <a:gd name="T2" fmla="*/ 559858 w 174"/>
              <a:gd name="T3" fmla="*/ 5385721 h 164"/>
              <a:gd name="T4" fmla="*/ 1680104 w 174"/>
              <a:gd name="T5" fmla="*/ 10487676 h 164"/>
              <a:gd name="T6" fmla="*/ 3360208 w 174"/>
              <a:gd name="T7" fmla="*/ 15589630 h 164"/>
              <a:gd name="T8" fmla="*/ 5880629 w 174"/>
              <a:gd name="T9" fmla="*/ 20408349 h 164"/>
              <a:gd name="T10" fmla="*/ 8400521 w 174"/>
              <a:gd name="T11" fmla="*/ 24943301 h 164"/>
              <a:gd name="T12" fmla="*/ 11480800 w 174"/>
              <a:gd name="T13" fmla="*/ 29195018 h 164"/>
              <a:gd name="T14" fmla="*/ 15120937 w 174"/>
              <a:gd name="T15" fmla="*/ 33162968 h 164"/>
              <a:gd name="T16" fmla="*/ 19321463 w 174"/>
              <a:gd name="T17" fmla="*/ 36564448 h 164"/>
              <a:gd name="T18" fmla="*/ 23521458 w 174"/>
              <a:gd name="T19" fmla="*/ 39398926 h 164"/>
              <a:gd name="T20" fmla="*/ 28281842 w 174"/>
              <a:gd name="T21" fmla="*/ 41950170 h 164"/>
              <a:gd name="T22" fmla="*/ 33322154 w 174"/>
              <a:gd name="T23" fmla="*/ 43933878 h 164"/>
              <a:gd name="T24" fmla="*/ 38362467 w 174"/>
              <a:gd name="T25" fmla="*/ 45351118 h 164"/>
              <a:gd name="T26" fmla="*/ 43682708 w 174"/>
              <a:gd name="T27" fmla="*/ 46201887 h 164"/>
              <a:gd name="T28" fmla="*/ 48723021 w 174"/>
              <a:gd name="T29" fmla="*/ 46485122 h 1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4" h="164">
                <a:moveTo>
                  <a:pt x="0" y="0"/>
                </a:moveTo>
                <a:lnTo>
                  <a:pt x="2" y="19"/>
                </a:lnTo>
                <a:lnTo>
                  <a:pt x="6" y="37"/>
                </a:lnTo>
                <a:lnTo>
                  <a:pt x="12" y="55"/>
                </a:lnTo>
                <a:lnTo>
                  <a:pt x="21" y="72"/>
                </a:lnTo>
                <a:lnTo>
                  <a:pt x="30" y="88"/>
                </a:lnTo>
                <a:lnTo>
                  <a:pt x="41" y="103"/>
                </a:lnTo>
                <a:lnTo>
                  <a:pt x="54" y="117"/>
                </a:lnTo>
                <a:lnTo>
                  <a:pt x="69" y="129"/>
                </a:lnTo>
                <a:lnTo>
                  <a:pt x="84" y="139"/>
                </a:lnTo>
                <a:lnTo>
                  <a:pt x="101" y="148"/>
                </a:lnTo>
                <a:lnTo>
                  <a:pt x="119" y="155"/>
                </a:lnTo>
                <a:lnTo>
                  <a:pt x="137" y="160"/>
                </a:lnTo>
                <a:lnTo>
                  <a:pt x="156" y="163"/>
                </a:lnTo>
                <a:lnTo>
                  <a:pt x="174" y="16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01" name="Freeform 233">
            <a:extLst>
              <a:ext uri="{FF2B5EF4-FFF2-40B4-BE49-F238E27FC236}">
                <a16:creationId xmlns:a16="http://schemas.microsoft.com/office/drawing/2014/main" id="{4FCBC40D-B7F7-820D-5570-7F3614B95743}"/>
              </a:ext>
            </a:extLst>
          </p:cNvPr>
          <p:cNvSpPr>
            <a:spLocks/>
          </p:cNvSpPr>
          <p:nvPr/>
        </p:nvSpPr>
        <p:spPr bwMode="auto">
          <a:xfrm>
            <a:off x="3458170" y="3418284"/>
            <a:ext cx="322659" cy="322660"/>
          </a:xfrm>
          <a:custGeom>
            <a:avLst/>
            <a:gdLst>
              <a:gd name="T0" fmla="*/ 77004773 w 813"/>
              <a:gd name="T1" fmla="*/ 5880636 h 813"/>
              <a:gd name="T2" fmla="*/ 92405622 w 813"/>
              <a:gd name="T3" fmla="*/ 1960036 h 813"/>
              <a:gd name="T4" fmla="*/ 108646257 w 813"/>
              <a:gd name="T5" fmla="*/ 0 h 813"/>
              <a:gd name="T6" fmla="*/ 124607493 w 813"/>
              <a:gd name="T7" fmla="*/ 279929 h 813"/>
              <a:gd name="T8" fmla="*/ 140288270 w 813"/>
              <a:gd name="T9" fmla="*/ 3080283 h 813"/>
              <a:gd name="T10" fmla="*/ 155689119 w 813"/>
              <a:gd name="T11" fmla="*/ 7840672 h 813"/>
              <a:gd name="T12" fmla="*/ 170250181 w 813"/>
              <a:gd name="T13" fmla="*/ 14841026 h 813"/>
              <a:gd name="T14" fmla="*/ 183690999 w 813"/>
              <a:gd name="T15" fmla="*/ 23801415 h 813"/>
              <a:gd name="T16" fmla="*/ 195731643 w 813"/>
              <a:gd name="T17" fmla="*/ 34442440 h 813"/>
              <a:gd name="T18" fmla="*/ 205812257 w 813"/>
              <a:gd name="T19" fmla="*/ 46763042 h 813"/>
              <a:gd name="T20" fmla="*/ 214212768 w 813"/>
              <a:gd name="T21" fmla="*/ 60203891 h 813"/>
              <a:gd name="T22" fmla="*/ 220933177 w 813"/>
              <a:gd name="T23" fmla="*/ 75044916 h 813"/>
              <a:gd name="T24" fmla="*/ 225413626 w 813"/>
              <a:gd name="T25" fmla="*/ 90445801 h 813"/>
              <a:gd name="T26" fmla="*/ 227373657 w 813"/>
              <a:gd name="T27" fmla="*/ 106126615 h 813"/>
              <a:gd name="T28" fmla="*/ 227373657 w 813"/>
              <a:gd name="T29" fmla="*/ 122367817 h 813"/>
              <a:gd name="T30" fmla="*/ 225133697 w 813"/>
              <a:gd name="T31" fmla="*/ 138329090 h 813"/>
              <a:gd name="T32" fmla="*/ 220653248 w 813"/>
              <a:gd name="T33" fmla="*/ 153450045 h 813"/>
              <a:gd name="T34" fmla="*/ 213932839 w 813"/>
              <a:gd name="T35" fmla="*/ 168010612 h 813"/>
              <a:gd name="T36" fmla="*/ 205252399 w 813"/>
              <a:gd name="T37" fmla="*/ 182011849 h 813"/>
              <a:gd name="T38" fmla="*/ 194891857 w 813"/>
              <a:gd name="T39" fmla="*/ 194052521 h 813"/>
              <a:gd name="T40" fmla="*/ 182850683 w 813"/>
              <a:gd name="T41" fmla="*/ 204413088 h 813"/>
              <a:gd name="T42" fmla="*/ 169129937 w 813"/>
              <a:gd name="T43" fmla="*/ 213373477 h 813"/>
              <a:gd name="T44" fmla="*/ 154569404 w 813"/>
              <a:gd name="T45" fmla="*/ 220093902 h 813"/>
              <a:gd name="T46" fmla="*/ 139448484 w 813"/>
              <a:gd name="T47" fmla="*/ 224854290 h 813"/>
              <a:gd name="T48" fmla="*/ 123487248 w 813"/>
              <a:gd name="T49" fmla="*/ 227094785 h 813"/>
              <a:gd name="T50" fmla="*/ 107246613 w 813"/>
              <a:gd name="T51" fmla="*/ 227374714 h 813"/>
              <a:gd name="T52" fmla="*/ 91565306 w 813"/>
              <a:gd name="T53" fmla="*/ 225414679 h 813"/>
              <a:gd name="T54" fmla="*/ 75884528 w 813"/>
              <a:gd name="T55" fmla="*/ 221214149 h 813"/>
              <a:gd name="T56" fmla="*/ 61323466 w 813"/>
              <a:gd name="T57" fmla="*/ 214773654 h 813"/>
              <a:gd name="T58" fmla="*/ 47602720 w 813"/>
              <a:gd name="T59" fmla="*/ 206653053 h 813"/>
              <a:gd name="T60" fmla="*/ 35282146 w 813"/>
              <a:gd name="T61" fmla="*/ 196292486 h 813"/>
              <a:gd name="T62" fmla="*/ 24361218 w 813"/>
              <a:gd name="T63" fmla="*/ 184251814 h 813"/>
              <a:gd name="T64" fmla="*/ 15400849 w 813"/>
              <a:gd name="T65" fmla="*/ 171090895 h 813"/>
              <a:gd name="T66" fmla="*/ 8120582 w 813"/>
              <a:gd name="T67" fmla="*/ 156810257 h 813"/>
              <a:gd name="T68" fmla="*/ 3360204 w 813"/>
              <a:gd name="T69" fmla="*/ 141128914 h 813"/>
              <a:gd name="T70" fmla="*/ 559858 w 813"/>
              <a:gd name="T71" fmla="*/ 125448100 h 8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3" h="813">
                <a:moveTo>
                  <a:pt x="248" y="31"/>
                </a:moveTo>
                <a:lnTo>
                  <a:pt x="275" y="21"/>
                </a:lnTo>
                <a:lnTo>
                  <a:pt x="303" y="13"/>
                </a:lnTo>
                <a:lnTo>
                  <a:pt x="330" y="7"/>
                </a:lnTo>
                <a:lnTo>
                  <a:pt x="359" y="2"/>
                </a:lnTo>
                <a:lnTo>
                  <a:pt x="388" y="0"/>
                </a:lnTo>
                <a:lnTo>
                  <a:pt x="416" y="0"/>
                </a:lnTo>
                <a:lnTo>
                  <a:pt x="445" y="1"/>
                </a:lnTo>
                <a:lnTo>
                  <a:pt x="474" y="5"/>
                </a:lnTo>
                <a:lnTo>
                  <a:pt x="501" y="11"/>
                </a:lnTo>
                <a:lnTo>
                  <a:pt x="529" y="18"/>
                </a:lnTo>
                <a:lnTo>
                  <a:pt x="556" y="28"/>
                </a:lnTo>
                <a:lnTo>
                  <a:pt x="582" y="40"/>
                </a:lnTo>
                <a:lnTo>
                  <a:pt x="608" y="53"/>
                </a:lnTo>
                <a:lnTo>
                  <a:pt x="632" y="67"/>
                </a:lnTo>
                <a:lnTo>
                  <a:pt x="656" y="85"/>
                </a:lnTo>
                <a:lnTo>
                  <a:pt x="677" y="103"/>
                </a:lnTo>
                <a:lnTo>
                  <a:pt x="699" y="123"/>
                </a:lnTo>
                <a:lnTo>
                  <a:pt x="717" y="144"/>
                </a:lnTo>
                <a:lnTo>
                  <a:pt x="735" y="167"/>
                </a:lnTo>
                <a:lnTo>
                  <a:pt x="751" y="190"/>
                </a:lnTo>
                <a:lnTo>
                  <a:pt x="765" y="215"/>
                </a:lnTo>
                <a:lnTo>
                  <a:pt x="778" y="241"/>
                </a:lnTo>
                <a:lnTo>
                  <a:pt x="789" y="268"/>
                </a:lnTo>
                <a:lnTo>
                  <a:pt x="798" y="294"/>
                </a:lnTo>
                <a:lnTo>
                  <a:pt x="805" y="323"/>
                </a:lnTo>
                <a:lnTo>
                  <a:pt x="809" y="351"/>
                </a:lnTo>
                <a:lnTo>
                  <a:pt x="812" y="379"/>
                </a:lnTo>
                <a:lnTo>
                  <a:pt x="813" y="408"/>
                </a:lnTo>
                <a:lnTo>
                  <a:pt x="812" y="437"/>
                </a:lnTo>
                <a:lnTo>
                  <a:pt x="809" y="465"/>
                </a:lnTo>
                <a:lnTo>
                  <a:pt x="804" y="494"/>
                </a:lnTo>
                <a:lnTo>
                  <a:pt x="797" y="522"/>
                </a:lnTo>
                <a:lnTo>
                  <a:pt x="788" y="548"/>
                </a:lnTo>
                <a:lnTo>
                  <a:pt x="776" y="575"/>
                </a:lnTo>
                <a:lnTo>
                  <a:pt x="764" y="600"/>
                </a:lnTo>
                <a:lnTo>
                  <a:pt x="749" y="625"/>
                </a:lnTo>
                <a:lnTo>
                  <a:pt x="733" y="650"/>
                </a:lnTo>
                <a:lnTo>
                  <a:pt x="715" y="671"/>
                </a:lnTo>
                <a:lnTo>
                  <a:pt x="696" y="693"/>
                </a:lnTo>
                <a:lnTo>
                  <a:pt x="675" y="712"/>
                </a:lnTo>
                <a:lnTo>
                  <a:pt x="653" y="730"/>
                </a:lnTo>
                <a:lnTo>
                  <a:pt x="629" y="747"/>
                </a:lnTo>
                <a:lnTo>
                  <a:pt x="604" y="762"/>
                </a:lnTo>
                <a:lnTo>
                  <a:pt x="579" y="774"/>
                </a:lnTo>
                <a:lnTo>
                  <a:pt x="552" y="786"/>
                </a:lnTo>
                <a:lnTo>
                  <a:pt x="526" y="795"/>
                </a:lnTo>
                <a:lnTo>
                  <a:pt x="498" y="803"/>
                </a:lnTo>
                <a:lnTo>
                  <a:pt x="469" y="808"/>
                </a:lnTo>
                <a:lnTo>
                  <a:pt x="441" y="811"/>
                </a:lnTo>
                <a:lnTo>
                  <a:pt x="412" y="813"/>
                </a:lnTo>
                <a:lnTo>
                  <a:pt x="383" y="812"/>
                </a:lnTo>
                <a:lnTo>
                  <a:pt x="355" y="810"/>
                </a:lnTo>
                <a:lnTo>
                  <a:pt x="327" y="805"/>
                </a:lnTo>
                <a:lnTo>
                  <a:pt x="299" y="799"/>
                </a:lnTo>
                <a:lnTo>
                  <a:pt x="271" y="790"/>
                </a:lnTo>
                <a:lnTo>
                  <a:pt x="244" y="780"/>
                </a:lnTo>
                <a:lnTo>
                  <a:pt x="219" y="767"/>
                </a:lnTo>
                <a:lnTo>
                  <a:pt x="194" y="753"/>
                </a:lnTo>
                <a:lnTo>
                  <a:pt x="170" y="738"/>
                </a:lnTo>
                <a:lnTo>
                  <a:pt x="147" y="719"/>
                </a:lnTo>
                <a:lnTo>
                  <a:pt x="126" y="701"/>
                </a:lnTo>
                <a:lnTo>
                  <a:pt x="106" y="680"/>
                </a:lnTo>
                <a:lnTo>
                  <a:pt x="87" y="658"/>
                </a:lnTo>
                <a:lnTo>
                  <a:pt x="70" y="635"/>
                </a:lnTo>
                <a:lnTo>
                  <a:pt x="55" y="611"/>
                </a:lnTo>
                <a:lnTo>
                  <a:pt x="42" y="585"/>
                </a:lnTo>
                <a:lnTo>
                  <a:pt x="29" y="560"/>
                </a:lnTo>
                <a:lnTo>
                  <a:pt x="20" y="532"/>
                </a:lnTo>
                <a:lnTo>
                  <a:pt x="12" y="504"/>
                </a:lnTo>
                <a:lnTo>
                  <a:pt x="6" y="477"/>
                </a:lnTo>
                <a:lnTo>
                  <a:pt x="2" y="448"/>
                </a:lnTo>
                <a:lnTo>
                  <a:pt x="0" y="41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02" name="Freeform 234">
            <a:extLst>
              <a:ext uri="{FF2B5EF4-FFF2-40B4-BE49-F238E27FC236}">
                <a16:creationId xmlns:a16="http://schemas.microsoft.com/office/drawing/2014/main" id="{BFE9BC71-FBA7-17FC-9440-F18B787259FF}"/>
              </a:ext>
            </a:extLst>
          </p:cNvPr>
          <p:cNvSpPr>
            <a:spLocks/>
          </p:cNvSpPr>
          <p:nvPr/>
        </p:nvSpPr>
        <p:spPr bwMode="auto">
          <a:xfrm>
            <a:off x="4214217" y="3632596"/>
            <a:ext cx="296466" cy="322660"/>
          </a:xfrm>
          <a:custGeom>
            <a:avLst/>
            <a:gdLst>
              <a:gd name="T0" fmla="*/ 4785903 w 745"/>
              <a:gd name="T1" fmla="*/ 44134357 h 814"/>
              <a:gd name="T2" fmla="*/ 15483617 w 745"/>
              <a:gd name="T3" fmla="*/ 32122747 h 814"/>
              <a:gd name="T4" fmla="*/ 27870722 w 745"/>
              <a:gd name="T5" fmla="*/ 21787593 h 814"/>
              <a:gd name="T6" fmla="*/ 41665478 w 745"/>
              <a:gd name="T7" fmla="*/ 13128367 h 814"/>
              <a:gd name="T8" fmla="*/ 56586140 w 745"/>
              <a:gd name="T9" fmla="*/ 6983298 h 814"/>
              <a:gd name="T10" fmla="*/ 72070288 w 745"/>
              <a:gd name="T11" fmla="*/ 2234571 h 814"/>
              <a:gd name="T12" fmla="*/ 88116858 w 745"/>
              <a:gd name="T13" fmla="*/ 279586 h 814"/>
              <a:gd name="T14" fmla="*/ 104163959 w 745"/>
              <a:gd name="T15" fmla="*/ 279586 h 814"/>
              <a:gd name="T16" fmla="*/ 120492272 w 745"/>
              <a:gd name="T17" fmla="*/ 2793213 h 814"/>
              <a:gd name="T18" fmla="*/ 135975888 w 745"/>
              <a:gd name="T19" fmla="*/ 7541940 h 814"/>
              <a:gd name="T20" fmla="*/ 150615340 w 745"/>
              <a:gd name="T21" fmla="*/ 14245653 h 814"/>
              <a:gd name="T22" fmla="*/ 164128353 w 745"/>
              <a:gd name="T23" fmla="*/ 22904878 h 814"/>
              <a:gd name="T24" fmla="*/ 176233716 w 745"/>
              <a:gd name="T25" fmla="*/ 33519618 h 814"/>
              <a:gd name="T26" fmla="*/ 186931430 w 745"/>
              <a:gd name="T27" fmla="*/ 45810285 h 814"/>
              <a:gd name="T28" fmla="*/ 195940282 w 745"/>
              <a:gd name="T29" fmla="*/ 59218238 h 814"/>
              <a:gd name="T30" fmla="*/ 202415577 w 745"/>
              <a:gd name="T31" fmla="*/ 73743476 h 814"/>
              <a:gd name="T32" fmla="*/ 207201480 w 745"/>
              <a:gd name="T33" fmla="*/ 89106414 h 814"/>
              <a:gd name="T34" fmla="*/ 209453295 w 745"/>
              <a:gd name="T35" fmla="*/ 105307580 h 814"/>
              <a:gd name="T36" fmla="*/ 209735038 w 745"/>
              <a:gd name="T37" fmla="*/ 121229161 h 814"/>
              <a:gd name="T38" fmla="*/ 207482692 w 745"/>
              <a:gd name="T39" fmla="*/ 137151270 h 814"/>
              <a:gd name="T40" fmla="*/ 202696789 w 745"/>
              <a:gd name="T41" fmla="*/ 152793794 h 814"/>
              <a:gd name="T42" fmla="*/ 196222024 w 745"/>
              <a:gd name="T43" fmla="*/ 167319032 h 814"/>
              <a:gd name="T44" fmla="*/ 187776126 w 745"/>
              <a:gd name="T45" fmla="*/ 181006042 h 814"/>
              <a:gd name="T46" fmla="*/ 177078412 w 745"/>
              <a:gd name="T47" fmla="*/ 193296709 h 814"/>
              <a:gd name="T48" fmla="*/ 164973049 w 745"/>
              <a:gd name="T49" fmla="*/ 203911449 h 814"/>
              <a:gd name="T50" fmla="*/ 151459505 w 745"/>
              <a:gd name="T51" fmla="*/ 212849732 h 814"/>
              <a:gd name="T52" fmla="*/ 136820584 w 745"/>
              <a:gd name="T53" fmla="*/ 219553972 h 814"/>
              <a:gd name="T54" fmla="*/ 121618179 w 745"/>
              <a:gd name="T55" fmla="*/ 224302171 h 814"/>
              <a:gd name="T56" fmla="*/ 105571078 w 745"/>
              <a:gd name="T57" fmla="*/ 227095384 h 814"/>
              <a:gd name="T58" fmla="*/ 89242766 w 745"/>
              <a:gd name="T59" fmla="*/ 227374970 h 814"/>
              <a:gd name="T60" fmla="*/ 73196195 w 745"/>
              <a:gd name="T61" fmla="*/ 225419456 h 814"/>
              <a:gd name="T62" fmla="*/ 57712579 w 745"/>
              <a:gd name="T63" fmla="*/ 220950315 h 814"/>
              <a:gd name="T64" fmla="*/ 42791385 w 745"/>
              <a:gd name="T65" fmla="*/ 214805245 h 814"/>
              <a:gd name="T66" fmla="*/ 28715418 w 745"/>
              <a:gd name="T67" fmla="*/ 206146019 h 814"/>
              <a:gd name="T68" fmla="*/ 16328313 w 745"/>
              <a:gd name="T69" fmla="*/ 196089923 h 814"/>
              <a:gd name="T70" fmla="*/ 5630599 w 745"/>
              <a:gd name="T71" fmla="*/ 184078841 h 8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45" h="814">
                <a:moveTo>
                  <a:pt x="0" y="181"/>
                </a:moveTo>
                <a:lnTo>
                  <a:pt x="17" y="158"/>
                </a:lnTo>
                <a:lnTo>
                  <a:pt x="36" y="136"/>
                </a:lnTo>
                <a:lnTo>
                  <a:pt x="55" y="115"/>
                </a:lnTo>
                <a:lnTo>
                  <a:pt x="77" y="96"/>
                </a:lnTo>
                <a:lnTo>
                  <a:pt x="99" y="78"/>
                </a:lnTo>
                <a:lnTo>
                  <a:pt x="123" y="63"/>
                </a:lnTo>
                <a:lnTo>
                  <a:pt x="148" y="47"/>
                </a:lnTo>
                <a:lnTo>
                  <a:pt x="174" y="35"/>
                </a:lnTo>
                <a:lnTo>
                  <a:pt x="201" y="25"/>
                </a:lnTo>
                <a:lnTo>
                  <a:pt x="228" y="15"/>
                </a:lnTo>
                <a:lnTo>
                  <a:pt x="256" y="8"/>
                </a:lnTo>
                <a:lnTo>
                  <a:pt x="285" y="4"/>
                </a:lnTo>
                <a:lnTo>
                  <a:pt x="313" y="1"/>
                </a:lnTo>
                <a:lnTo>
                  <a:pt x="342" y="0"/>
                </a:lnTo>
                <a:lnTo>
                  <a:pt x="370" y="1"/>
                </a:lnTo>
                <a:lnTo>
                  <a:pt x="399" y="5"/>
                </a:lnTo>
                <a:lnTo>
                  <a:pt x="428" y="10"/>
                </a:lnTo>
                <a:lnTo>
                  <a:pt x="455" y="17"/>
                </a:lnTo>
                <a:lnTo>
                  <a:pt x="483" y="27"/>
                </a:lnTo>
                <a:lnTo>
                  <a:pt x="510" y="38"/>
                </a:lnTo>
                <a:lnTo>
                  <a:pt x="535" y="51"/>
                </a:lnTo>
                <a:lnTo>
                  <a:pt x="560" y="66"/>
                </a:lnTo>
                <a:lnTo>
                  <a:pt x="583" y="82"/>
                </a:lnTo>
                <a:lnTo>
                  <a:pt x="606" y="100"/>
                </a:lnTo>
                <a:lnTo>
                  <a:pt x="626" y="120"/>
                </a:lnTo>
                <a:lnTo>
                  <a:pt x="647" y="141"/>
                </a:lnTo>
                <a:lnTo>
                  <a:pt x="664" y="164"/>
                </a:lnTo>
                <a:lnTo>
                  <a:pt x="681" y="187"/>
                </a:lnTo>
                <a:lnTo>
                  <a:pt x="696" y="212"/>
                </a:lnTo>
                <a:lnTo>
                  <a:pt x="708" y="238"/>
                </a:lnTo>
                <a:lnTo>
                  <a:pt x="719" y="264"/>
                </a:lnTo>
                <a:lnTo>
                  <a:pt x="729" y="292"/>
                </a:lnTo>
                <a:lnTo>
                  <a:pt x="736" y="319"/>
                </a:lnTo>
                <a:lnTo>
                  <a:pt x="741" y="348"/>
                </a:lnTo>
                <a:lnTo>
                  <a:pt x="744" y="377"/>
                </a:lnTo>
                <a:lnTo>
                  <a:pt x="745" y="405"/>
                </a:lnTo>
                <a:lnTo>
                  <a:pt x="745" y="434"/>
                </a:lnTo>
                <a:lnTo>
                  <a:pt x="742" y="463"/>
                </a:lnTo>
                <a:lnTo>
                  <a:pt x="737" y="491"/>
                </a:lnTo>
                <a:lnTo>
                  <a:pt x="730" y="519"/>
                </a:lnTo>
                <a:lnTo>
                  <a:pt x="720" y="547"/>
                </a:lnTo>
                <a:lnTo>
                  <a:pt x="710" y="573"/>
                </a:lnTo>
                <a:lnTo>
                  <a:pt x="697" y="599"/>
                </a:lnTo>
                <a:lnTo>
                  <a:pt x="683" y="623"/>
                </a:lnTo>
                <a:lnTo>
                  <a:pt x="667" y="648"/>
                </a:lnTo>
                <a:lnTo>
                  <a:pt x="649" y="670"/>
                </a:lnTo>
                <a:lnTo>
                  <a:pt x="629" y="692"/>
                </a:lnTo>
                <a:lnTo>
                  <a:pt x="609" y="711"/>
                </a:lnTo>
                <a:lnTo>
                  <a:pt x="586" y="730"/>
                </a:lnTo>
                <a:lnTo>
                  <a:pt x="563" y="746"/>
                </a:lnTo>
                <a:lnTo>
                  <a:pt x="538" y="762"/>
                </a:lnTo>
                <a:lnTo>
                  <a:pt x="513" y="775"/>
                </a:lnTo>
                <a:lnTo>
                  <a:pt x="486" y="786"/>
                </a:lnTo>
                <a:lnTo>
                  <a:pt x="460" y="795"/>
                </a:lnTo>
                <a:lnTo>
                  <a:pt x="432" y="803"/>
                </a:lnTo>
                <a:lnTo>
                  <a:pt x="403" y="809"/>
                </a:lnTo>
                <a:lnTo>
                  <a:pt x="375" y="813"/>
                </a:lnTo>
                <a:lnTo>
                  <a:pt x="346" y="814"/>
                </a:lnTo>
                <a:lnTo>
                  <a:pt x="317" y="814"/>
                </a:lnTo>
                <a:lnTo>
                  <a:pt x="289" y="811"/>
                </a:lnTo>
                <a:lnTo>
                  <a:pt x="260" y="807"/>
                </a:lnTo>
                <a:lnTo>
                  <a:pt x="232" y="799"/>
                </a:lnTo>
                <a:lnTo>
                  <a:pt x="205" y="791"/>
                </a:lnTo>
                <a:lnTo>
                  <a:pt x="178" y="781"/>
                </a:lnTo>
                <a:lnTo>
                  <a:pt x="152" y="769"/>
                </a:lnTo>
                <a:lnTo>
                  <a:pt x="127" y="754"/>
                </a:lnTo>
                <a:lnTo>
                  <a:pt x="102" y="738"/>
                </a:lnTo>
                <a:lnTo>
                  <a:pt x="80" y="721"/>
                </a:lnTo>
                <a:lnTo>
                  <a:pt x="58" y="702"/>
                </a:lnTo>
                <a:lnTo>
                  <a:pt x="38" y="682"/>
                </a:lnTo>
                <a:lnTo>
                  <a:pt x="20" y="659"/>
                </a:lnTo>
                <a:lnTo>
                  <a:pt x="2" y="63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03" name="Line 235">
            <a:extLst>
              <a:ext uri="{FF2B5EF4-FFF2-40B4-BE49-F238E27FC236}">
                <a16:creationId xmlns:a16="http://schemas.microsoft.com/office/drawing/2014/main" id="{3D476D68-7776-24D7-031F-10758C0AC784}"/>
              </a:ext>
            </a:extLst>
          </p:cNvPr>
          <p:cNvSpPr>
            <a:spLocks noChangeShapeType="1"/>
          </p:cNvSpPr>
          <p:nvPr/>
        </p:nvSpPr>
        <p:spPr bwMode="auto">
          <a:xfrm flipH="1">
            <a:off x="3680817" y="2506265"/>
            <a:ext cx="617935" cy="923925"/>
          </a:xfrm>
          <a:prstGeom prst="line">
            <a:avLst/>
          </a:prstGeom>
          <a:noFill/>
          <a:ln w="6350">
            <a:solidFill>
              <a:srgbClr val="0081A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04" name="Line 236">
            <a:extLst>
              <a:ext uri="{FF2B5EF4-FFF2-40B4-BE49-F238E27FC236}">
                <a16:creationId xmlns:a16="http://schemas.microsoft.com/office/drawing/2014/main" id="{2D733907-BA03-3F45-C9FC-BD7856CF508B}"/>
              </a:ext>
            </a:extLst>
          </p:cNvPr>
          <p:cNvSpPr>
            <a:spLocks noChangeShapeType="1"/>
          </p:cNvSpPr>
          <p:nvPr/>
        </p:nvSpPr>
        <p:spPr bwMode="auto">
          <a:xfrm flipH="1" flipV="1">
            <a:off x="4380905" y="2489596"/>
            <a:ext cx="1021556" cy="398860"/>
          </a:xfrm>
          <a:prstGeom prst="line">
            <a:avLst/>
          </a:prstGeom>
          <a:noFill/>
          <a:ln w="6350">
            <a:solidFill>
              <a:srgbClr val="0081A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05" name="Line 237">
            <a:extLst>
              <a:ext uri="{FF2B5EF4-FFF2-40B4-BE49-F238E27FC236}">
                <a16:creationId xmlns:a16="http://schemas.microsoft.com/office/drawing/2014/main" id="{5BA6059D-CDA2-F5F7-A8EC-991DD38F5207}"/>
              </a:ext>
            </a:extLst>
          </p:cNvPr>
          <p:cNvSpPr>
            <a:spLocks noChangeShapeType="1"/>
          </p:cNvSpPr>
          <p:nvPr/>
        </p:nvSpPr>
        <p:spPr bwMode="auto">
          <a:xfrm flipH="1">
            <a:off x="4121348" y="2697956"/>
            <a:ext cx="82154" cy="130135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06" name="Line 238">
            <a:extLst>
              <a:ext uri="{FF2B5EF4-FFF2-40B4-BE49-F238E27FC236}">
                <a16:creationId xmlns:a16="http://schemas.microsoft.com/office/drawing/2014/main" id="{9D93FBA3-B203-6F50-C177-2FBB4781D522}"/>
              </a:ext>
            </a:extLst>
          </p:cNvPr>
          <p:cNvSpPr>
            <a:spLocks noChangeShapeType="1"/>
          </p:cNvSpPr>
          <p:nvPr/>
        </p:nvSpPr>
        <p:spPr bwMode="auto">
          <a:xfrm flipH="1">
            <a:off x="4123729" y="4104084"/>
            <a:ext cx="201216" cy="11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07" name="Line 239">
            <a:extLst>
              <a:ext uri="{FF2B5EF4-FFF2-40B4-BE49-F238E27FC236}">
                <a16:creationId xmlns:a16="http://schemas.microsoft.com/office/drawing/2014/main" id="{EFDB73A2-0A47-F646-4CEA-A172C86BE7E6}"/>
              </a:ext>
            </a:extLst>
          </p:cNvPr>
          <p:cNvSpPr>
            <a:spLocks noChangeShapeType="1"/>
          </p:cNvSpPr>
          <p:nvPr/>
        </p:nvSpPr>
        <p:spPr bwMode="auto">
          <a:xfrm flipV="1">
            <a:off x="4123730" y="3768328"/>
            <a:ext cx="116681" cy="33575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08" name="Line 240">
            <a:extLst>
              <a:ext uri="{FF2B5EF4-FFF2-40B4-BE49-F238E27FC236}">
                <a16:creationId xmlns:a16="http://schemas.microsoft.com/office/drawing/2014/main" id="{962F3633-ABF4-3FC6-2D54-4F8B16F9C2DA}"/>
              </a:ext>
            </a:extLst>
          </p:cNvPr>
          <p:cNvSpPr>
            <a:spLocks noChangeShapeType="1"/>
          </p:cNvSpPr>
          <p:nvPr/>
        </p:nvSpPr>
        <p:spPr bwMode="auto">
          <a:xfrm>
            <a:off x="4240411" y="3768327"/>
            <a:ext cx="108347" cy="11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09" name="Line 241">
            <a:extLst>
              <a:ext uri="{FF2B5EF4-FFF2-40B4-BE49-F238E27FC236}">
                <a16:creationId xmlns:a16="http://schemas.microsoft.com/office/drawing/2014/main" id="{396B7152-3DF7-4AD4-CDB3-26F3352DE3AC}"/>
              </a:ext>
            </a:extLst>
          </p:cNvPr>
          <p:cNvSpPr>
            <a:spLocks noChangeShapeType="1"/>
          </p:cNvSpPr>
          <p:nvPr/>
        </p:nvSpPr>
        <p:spPr bwMode="auto">
          <a:xfrm>
            <a:off x="4324946" y="4104084"/>
            <a:ext cx="202406" cy="11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10" name="Line 242">
            <a:extLst>
              <a:ext uri="{FF2B5EF4-FFF2-40B4-BE49-F238E27FC236}">
                <a16:creationId xmlns:a16="http://schemas.microsoft.com/office/drawing/2014/main" id="{3457AF6D-F005-ED03-D0EB-E2A9391E3761}"/>
              </a:ext>
            </a:extLst>
          </p:cNvPr>
          <p:cNvSpPr>
            <a:spLocks noChangeShapeType="1"/>
          </p:cNvSpPr>
          <p:nvPr/>
        </p:nvSpPr>
        <p:spPr bwMode="auto">
          <a:xfrm flipH="1" flipV="1">
            <a:off x="4427339" y="3817144"/>
            <a:ext cx="100013" cy="2869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11" name="Line 243">
            <a:extLst>
              <a:ext uri="{FF2B5EF4-FFF2-40B4-BE49-F238E27FC236}">
                <a16:creationId xmlns:a16="http://schemas.microsoft.com/office/drawing/2014/main" id="{F65A0D07-9076-630E-016C-334EEA7E31E0}"/>
              </a:ext>
            </a:extLst>
          </p:cNvPr>
          <p:cNvSpPr>
            <a:spLocks noChangeShapeType="1"/>
          </p:cNvSpPr>
          <p:nvPr/>
        </p:nvSpPr>
        <p:spPr bwMode="auto">
          <a:xfrm flipH="1">
            <a:off x="4298752" y="3817144"/>
            <a:ext cx="50006" cy="11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12" name="Line 244">
            <a:extLst>
              <a:ext uri="{FF2B5EF4-FFF2-40B4-BE49-F238E27FC236}">
                <a16:creationId xmlns:a16="http://schemas.microsoft.com/office/drawing/2014/main" id="{33782DF1-9249-F60F-ADD6-90E1D356BE11}"/>
              </a:ext>
            </a:extLst>
          </p:cNvPr>
          <p:cNvSpPr>
            <a:spLocks noChangeShapeType="1"/>
          </p:cNvSpPr>
          <p:nvPr/>
        </p:nvSpPr>
        <p:spPr bwMode="auto">
          <a:xfrm flipV="1">
            <a:off x="4298752" y="3768327"/>
            <a:ext cx="1190" cy="4881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13" name="Line 245">
            <a:extLst>
              <a:ext uri="{FF2B5EF4-FFF2-40B4-BE49-F238E27FC236}">
                <a16:creationId xmlns:a16="http://schemas.microsoft.com/office/drawing/2014/main" id="{951117FB-F7A9-7A70-1E66-03E0FD6C8614}"/>
              </a:ext>
            </a:extLst>
          </p:cNvPr>
          <p:cNvSpPr>
            <a:spLocks noChangeShapeType="1"/>
          </p:cNvSpPr>
          <p:nvPr/>
        </p:nvSpPr>
        <p:spPr bwMode="auto">
          <a:xfrm>
            <a:off x="4348758" y="3817144"/>
            <a:ext cx="78581" cy="119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14" name="Line 246">
            <a:extLst>
              <a:ext uri="{FF2B5EF4-FFF2-40B4-BE49-F238E27FC236}">
                <a16:creationId xmlns:a16="http://schemas.microsoft.com/office/drawing/2014/main" id="{D758FB51-C5B9-CF5A-DF19-EA0E9915352A}"/>
              </a:ext>
            </a:extLst>
          </p:cNvPr>
          <p:cNvSpPr>
            <a:spLocks noChangeShapeType="1"/>
          </p:cNvSpPr>
          <p:nvPr/>
        </p:nvSpPr>
        <p:spPr bwMode="auto">
          <a:xfrm flipV="1">
            <a:off x="4359473" y="2305050"/>
            <a:ext cx="107156" cy="12977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15" name="Line 247">
            <a:extLst>
              <a:ext uri="{FF2B5EF4-FFF2-40B4-BE49-F238E27FC236}">
                <a16:creationId xmlns:a16="http://schemas.microsoft.com/office/drawing/2014/main" id="{8843B693-4C5F-9319-E809-CA5CEFAA0DF5}"/>
              </a:ext>
            </a:extLst>
          </p:cNvPr>
          <p:cNvSpPr>
            <a:spLocks noChangeShapeType="1"/>
          </p:cNvSpPr>
          <p:nvPr/>
        </p:nvSpPr>
        <p:spPr bwMode="auto">
          <a:xfrm flipV="1">
            <a:off x="4326135" y="2258615"/>
            <a:ext cx="9525" cy="17026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16" name="Line 248">
            <a:extLst>
              <a:ext uri="{FF2B5EF4-FFF2-40B4-BE49-F238E27FC236}">
                <a16:creationId xmlns:a16="http://schemas.microsoft.com/office/drawing/2014/main" id="{651A2F6A-2ABA-A6CA-2391-AB05741394CE}"/>
              </a:ext>
            </a:extLst>
          </p:cNvPr>
          <p:cNvSpPr>
            <a:spLocks noChangeShapeType="1"/>
          </p:cNvSpPr>
          <p:nvPr/>
        </p:nvSpPr>
        <p:spPr bwMode="auto">
          <a:xfrm flipH="1" flipV="1">
            <a:off x="4335661" y="2258615"/>
            <a:ext cx="8335" cy="17026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17" name="Line 249">
            <a:extLst>
              <a:ext uri="{FF2B5EF4-FFF2-40B4-BE49-F238E27FC236}">
                <a16:creationId xmlns:a16="http://schemas.microsoft.com/office/drawing/2014/main" id="{61A021D3-9DDD-B485-B306-528E39F40369}"/>
              </a:ext>
            </a:extLst>
          </p:cNvPr>
          <p:cNvSpPr>
            <a:spLocks noChangeShapeType="1"/>
          </p:cNvSpPr>
          <p:nvPr/>
        </p:nvSpPr>
        <p:spPr bwMode="auto">
          <a:xfrm flipV="1">
            <a:off x="4372570" y="2305050"/>
            <a:ext cx="94059" cy="14049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18" name="Line 250">
            <a:extLst>
              <a:ext uri="{FF2B5EF4-FFF2-40B4-BE49-F238E27FC236}">
                <a16:creationId xmlns:a16="http://schemas.microsoft.com/office/drawing/2014/main" id="{8BB4E815-1752-BF4D-AF2B-07629C8DFF0D}"/>
              </a:ext>
            </a:extLst>
          </p:cNvPr>
          <p:cNvSpPr>
            <a:spLocks noChangeShapeType="1"/>
          </p:cNvSpPr>
          <p:nvPr/>
        </p:nvSpPr>
        <p:spPr bwMode="auto">
          <a:xfrm flipH="1" flipV="1">
            <a:off x="4102298" y="2400299"/>
            <a:ext cx="188119" cy="6072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19" name="Line 251">
            <a:extLst>
              <a:ext uri="{FF2B5EF4-FFF2-40B4-BE49-F238E27FC236}">
                <a16:creationId xmlns:a16="http://schemas.microsoft.com/office/drawing/2014/main" id="{F8BF9B2E-54A9-7513-D1C7-9ECCDEAA8042}"/>
              </a:ext>
            </a:extLst>
          </p:cNvPr>
          <p:cNvSpPr>
            <a:spLocks noChangeShapeType="1"/>
          </p:cNvSpPr>
          <p:nvPr/>
        </p:nvSpPr>
        <p:spPr bwMode="auto">
          <a:xfrm flipH="1" flipV="1">
            <a:off x="4102298" y="2400299"/>
            <a:ext cx="185738" cy="7977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20" name="Line 252">
            <a:extLst>
              <a:ext uri="{FF2B5EF4-FFF2-40B4-BE49-F238E27FC236}">
                <a16:creationId xmlns:a16="http://schemas.microsoft.com/office/drawing/2014/main" id="{1615E6C1-0297-7892-793C-159956294BC8}"/>
              </a:ext>
            </a:extLst>
          </p:cNvPr>
          <p:cNvSpPr>
            <a:spLocks noChangeShapeType="1"/>
          </p:cNvSpPr>
          <p:nvPr/>
        </p:nvSpPr>
        <p:spPr bwMode="auto">
          <a:xfrm>
            <a:off x="4326135" y="2189558"/>
            <a:ext cx="1191" cy="238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21" name="Line 253">
            <a:extLst>
              <a:ext uri="{FF2B5EF4-FFF2-40B4-BE49-F238E27FC236}">
                <a16:creationId xmlns:a16="http://schemas.microsoft.com/office/drawing/2014/main" id="{86B292F4-1453-7E70-0E66-D0D0AEA414D4}"/>
              </a:ext>
            </a:extLst>
          </p:cNvPr>
          <p:cNvSpPr>
            <a:spLocks noChangeShapeType="1"/>
          </p:cNvSpPr>
          <p:nvPr/>
        </p:nvSpPr>
        <p:spPr bwMode="auto">
          <a:xfrm flipH="1">
            <a:off x="4557117" y="2396728"/>
            <a:ext cx="29766" cy="7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22" name="Line 254">
            <a:extLst>
              <a:ext uri="{FF2B5EF4-FFF2-40B4-BE49-F238E27FC236}">
                <a16:creationId xmlns:a16="http://schemas.microsoft.com/office/drawing/2014/main" id="{BA294E31-938A-3F55-8089-6148F79BD9C0}"/>
              </a:ext>
            </a:extLst>
          </p:cNvPr>
          <p:cNvSpPr>
            <a:spLocks noChangeShapeType="1"/>
          </p:cNvSpPr>
          <p:nvPr/>
        </p:nvSpPr>
        <p:spPr bwMode="auto">
          <a:xfrm flipH="1">
            <a:off x="4552354" y="2371725"/>
            <a:ext cx="28575" cy="95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23" name="Line 255">
            <a:extLst>
              <a:ext uri="{FF2B5EF4-FFF2-40B4-BE49-F238E27FC236}">
                <a16:creationId xmlns:a16="http://schemas.microsoft.com/office/drawing/2014/main" id="{92D9F1AA-B324-E98D-5A6B-45A6D76E3955}"/>
              </a:ext>
            </a:extLst>
          </p:cNvPr>
          <p:cNvSpPr>
            <a:spLocks noChangeShapeType="1"/>
          </p:cNvSpPr>
          <p:nvPr/>
        </p:nvSpPr>
        <p:spPr bwMode="auto">
          <a:xfrm flipH="1">
            <a:off x="4542829" y="2345531"/>
            <a:ext cx="26194" cy="107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24" name="Line 256">
            <a:extLst>
              <a:ext uri="{FF2B5EF4-FFF2-40B4-BE49-F238E27FC236}">
                <a16:creationId xmlns:a16="http://schemas.microsoft.com/office/drawing/2014/main" id="{A33CA9F8-CF65-25D3-EE77-E80D19C3F99D}"/>
              </a:ext>
            </a:extLst>
          </p:cNvPr>
          <p:cNvSpPr>
            <a:spLocks noChangeShapeType="1"/>
          </p:cNvSpPr>
          <p:nvPr/>
        </p:nvSpPr>
        <p:spPr bwMode="auto">
          <a:xfrm flipH="1">
            <a:off x="4532114" y="2320528"/>
            <a:ext cx="25003" cy="1309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25" name="Line 257">
            <a:extLst>
              <a:ext uri="{FF2B5EF4-FFF2-40B4-BE49-F238E27FC236}">
                <a16:creationId xmlns:a16="http://schemas.microsoft.com/office/drawing/2014/main" id="{ED2462CD-2174-9836-1082-CA72CB3C7D13}"/>
              </a:ext>
            </a:extLst>
          </p:cNvPr>
          <p:cNvSpPr>
            <a:spLocks noChangeShapeType="1"/>
          </p:cNvSpPr>
          <p:nvPr/>
        </p:nvSpPr>
        <p:spPr bwMode="auto">
          <a:xfrm flipH="1">
            <a:off x="4519017" y="2296715"/>
            <a:ext cx="22622" cy="1547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26" name="Line 258">
            <a:extLst>
              <a:ext uri="{FF2B5EF4-FFF2-40B4-BE49-F238E27FC236}">
                <a16:creationId xmlns:a16="http://schemas.microsoft.com/office/drawing/2014/main" id="{290FE15B-4719-3598-9856-9D4A26248CAA}"/>
              </a:ext>
            </a:extLst>
          </p:cNvPr>
          <p:cNvSpPr>
            <a:spLocks noChangeShapeType="1"/>
          </p:cNvSpPr>
          <p:nvPr/>
        </p:nvSpPr>
        <p:spPr bwMode="auto">
          <a:xfrm flipH="1">
            <a:off x="4503539" y="2274094"/>
            <a:ext cx="17859" cy="1547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27" name="Line 259">
            <a:extLst>
              <a:ext uri="{FF2B5EF4-FFF2-40B4-BE49-F238E27FC236}">
                <a16:creationId xmlns:a16="http://schemas.microsoft.com/office/drawing/2014/main" id="{B1873A6B-E286-B70C-850E-B894E9284A32}"/>
              </a:ext>
            </a:extLst>
          </p:cNvPr>
          <p:cNvSpPr>
            <a:spLocks noChangeShapeType="1"/>
          </p:cNvSpPr>
          <p:nvPr/>
        </p:nvSpPr>
        <p:spPr bwMode="auto">
          <a:xfrm flipH="1">
            <a:off x="4480916" y="2250281"/>
            <a:ext cx="15479" cy="190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28" name="Line 260">
            <a:extLst>
              <a:ext uri="{FF2B5EF4-FFF2-40B4-BE49-F238E27FC236}">
                <a16:creationId xmlns:a16="http://schemas.microsoft.com/office/drawing/2014/main" id="{BC63E493-D37E-C792-E262-86E3493AF620}"/>
              </a:ext>
            </a:extLst>
          </p:cNvPr>
          <p:cNvSpPr>
            <a:spLocks noChangeShapeType="1"/>
          </p:cNvSpPr>
          <p:nvPr/>
        </p:nvSpPr>
        <p:spPr bwMode="auto">
          <a:xfrm flipH="1">
            <a:off x="4459486" y="2232421"/>
            <a:ext cx="13097" cy="2024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29" name="Line 261">
            <a:extLst>
              <a:ext uri="{FF2B5EF4-FFF2-40B4-BE49-F238E27FC236}">
                <a16:creationId xmlns:a16="http://schemas.microsoft.com/office/drawing/2014/main" id="{DE371327-1E7A-492B-ABDB-516378B03EBC}"/>
              </a:ext>
            </a:extLst>
          </p:cNvPr>
          <p:cNvSpPr>
            <a:spLocks noChangeShapeType="1"/>
          </p:cNvSpPr>
          <p:nvPr/>
        </p:nvSpPr>
        <p:spPr bwMode="auto">
          <a:xfrm flipH="1">
            <a:off x="4434483" y="2216944"/>
            <a:ext cx="10715" cy="214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30" name="Line 262">
            <a:extLst>
              <a:ext uri="{FF2B5EF4-FFF2-40B4-BE49-F238E27FC236}">
                <a16:creationId xmlns:a16="http://schemas.microsoft.com/office/drawing/2014/main" id="{6AD32671-4011-E654-6238-4233295BCE8F}"/>
              </a:ext>
            </a:extLst>
          </p:cNvPr>
          <p:cNvSpPr>
            <a:spLocks noChangeShapeType="1"/>
          </p:cNvSpPr>
          <p:nvPr/>
        </p:nvSpPr>
        <p:spPr bwMode="auto">
          <a:xfrm flipH="1">
            <a:off x="4411861" y="2206228"/>
            <a:ext cx="8335" cy="226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31" name="Line 263">
            <a:extLst>
              <a:ext uri="{FF2B5EF4-FFF2-40B4-BE49-F238E27FC236}">
                <a16:creationId xmlns:a16="http://schemas.microsoft.com/office/drawing/2014/main" id="{C90F1CE2-20F9-7E08-E245-98D1F6F226AD}"/>
              </a:ext>
            </a:extLst>
          </p:cNvPr>
          <p:cNvSpPr>
            <a:spLocks noChangeShapeType="1"/>
          </p:cNvSpPr>
          <p:nvPr/>
        </p:nvSpPr>
        <p:spPr bwMode="auto">
          <a:xfrm flipH="1">
            <a:off x="4385666" y="2197893"/>
            <a:ext cx="5954" cy="226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32" name="Line 264">
            <a:extLst>
              <a:ext uri="{FF2B5EF4-FFF2-40B4-BE49-F238E27FC236}">
                <a16:creationId xmlns:a16="http://schemas.microsoft.com/office/drawing/2014/main" id="{89DC493E-9D0D-1BA8-49CD-6448986685E7}"/>
              </a:ext>
            </a:extLst>
          </p:cNvPr>
          <p:cNvSpPr>
            <a:spLocks noChangeShapeType="1"/>
          </p:cNvSpPr>
          <p:nvPr/>
        </p:nvSpPr>
        <p:spPr bwMode="auto">
          <a:xfrm>
            <a:off x="4358283" y="2191940"/>
            <a:ext cx="1190" cy="226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33" name="Line 265">
            <a:extLst>
              <a:ext uri="{FF2B5EF4-FFF2-40B4-BE49-F238E27FC236}">
                <a16:creationId xmlns:a16="http://schemas.microsoft.com/office/drawing/2014/main" id="{BA96F0F0-E995-3103-E8DC-2A1615C4065E}"/>
              </a:ext>
            </a:extLst>
          </p:cNvPr>
          <p:cNvSpPr>
            <a:spLocks noChangeShapeType="1"/>
          </p:cNvSpPr>
          <p:nvPr/>
        </p:nvSpPr>
        <p:spPr bwMode="auto">
          <a:xfrm>
            <a:off x="4421385" y="1504950"/>
            <a:ext cx="301229" cy="23574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34" name="Line 266">
            <a:extLst>
              <a:ext uri="{FF2B5EF4-FFF2-40B4-BE49-F238E27FC236}">
                <a16:creationId xmlns:a16="http://schemas.microsoft.com/office/drawing/2014/main" id="{3CF4C831-E93D-A7EB-0C62-D9E858A81917}"/>
              </a:ext>
            </a:extLst>
          </p:cNvPr>
          <p:cNvSpPr>
            <a:spLocks noChangeShapeType="1"/>
          </p:cNvSpPr>
          <p:nvPr/>
        </p:nvSpPr>
        <p:spPr bwMode="auto">
          <a:xfrm>
            <a:off x="5195292" y="2059781"/>
            <a:ext cx="340519" cy="2667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35" name="Line 267">
            <a:extLst>
              <a:ext uri="{FF2B5EF4-FFF2-40B4-BE49-F238E27FC236}">
                <a16:creationId xmlns:a16="http://schemas.microsoft.com/office/drawing/2014/main" id="{98F4A75E-2A8E-951F-CCEF-FB5AC1A21128}"/>
              </a:ext>
            </a:extLst>
          </p:cNvPr>
          <p:cNvSpPr>
            <a:spLocks noChangeShapeType="1"/>
          </p:cNvSpPr>
          <p:nvPr/>
        </p:nvSpPr>
        <p:spPr bwMode="auto">
          <a:xfrm>
            <a:off x="5535810" y="2326481"/>
            <a:ext cx="61913" cy="476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36" name="Freeform 268">
            <a:extLst>
              <a:ext uri="{FF2B5EF4-FFF2-40B4-BE49-F238E27FC236}">
                <a16:creationId xmlns:a16="http://schemas.microsoft.com/office/drawing/2014/main" id="{F65C21A4-E8ED-68A3-1692-581373B5EB71}"/>
              </a:ext>
            </a:extLst>
          </p:cNvPr>
          <p:cNvSpPr>
            <a:spLocks/>
          </p:cNvSpPr>
          <p:nvPr/>
        </p:nvSpPr>
        <p:spPr bwMode="auto">
          <a:xfrm>
            <a:off x="5072658" y="2374106"/>
            <a:ext cx="525065" cy="42863"/>
          </a:xfrm>
          <a:custGeom>
            <a:avLst/>
            <a:gdLst>
              <a:gd name="T0" fmla="*/ 0 w 1323"/>
              <a:gd name="T1" fmla="*/ 30241875 h 108"/>
              <a:gd name="T2" fmla="*/ 5320238 w 1323"/>
              <a:gd name="T3" fmla="*/ 26321808 h 108"/>
              <a:gd name="T4" fmla="*/ 10360547 w 1323"/>
              <a:gd name="T5" fmla="*/ 22681671 h 108"/>
              <a:gd name="T6" fmla="*/ 15400856 w 1323"/>
              <a:gd name="T7" fmla="*/ 19601392 h 108"/>
              <a:gd name="T8" fmla="*/ 21001023 w 1323"/>
              <a:gd name="T9" fmla="*/ 16801042 h 108"/>
              <a:gd name="T10" fmla="*/ 26321790 w 1323"/>
              <a:gd name="T11" fmla="*/ 14561079 h 108"/>
              <a:gd name="T12" fmla="*/ 31921956 w 1323"/>
              <a:gd name="T13" fmla="*/ 12320588 h 108"/>
              <a:gd name="T14" fmla="*/ 37242194 w 1323"/>
              <a:gd name="T15" fmla="*/ 10640483 h 108"/>
              <a:gd name="T16" fmla="*/ 43122819 w 1323"/>
              <a:gd name="T17" fmla="*/ 9240838 h 108"/>
              <a:gd name="T18" fmla="*/ 48722986 w 1323"/>
              <a:gd name="T19" fmla="*/ 8400521 h 108"/>
              <a:gd name="T20" fmla="*/ 54883540 w 1323"/>
              <a:gd name="T21" fmla="*/ 7560204 h 108"/>
              <a:gd name="T22" fmla="*/ 60483707 w 1323"/>
              <a:gd name="T23" fmla="*/ 7000346 h 108"/>
              <a:gd name="T24" fmla="*/ 70284396 w 1323"/>
              <a:gd name="T25" fmla="*/ 7000346 h 108"/>
              <a:gd name="T26" fmla="*/ 79804626 w 1323"/>
              <a:gd name="T27" fmla="*/ 7280275 h 108"/>
              <a:gd name="T28" fmla="*/ 89325386 w 1323"/>
              <a:gd name="T29" fmla="*/ 7840662 h 108"/>
              <a:gd name="T30" fmla="*/ 99406004 w 1323"/>
              <a:gd name="T31" fmla="*/ 8960379 h 108"/>
              <a:gd name="T32" fmla="*/ 109206693 w 1323"/>
              <a:gd name="T33" fmla="*/ 10360554 h 108"/>
              <a:gd name="T34" fmla="*/ 119287311 w 1323"/>
              <a:gd name="T35" fmla="*/ 11760729 h 108"/>
              <a:gd name="T36" fmla="*/ 129367928 w 1323"/>
              <a:gd name="T37" fmla="*/ 13720762 h 108"/>
              <a:gd name="T38" fmla="*/ 139448546 w 1323"/>
              <a:gd name="T39" fmla="*/ 15400867 h 108"/>
              <a:gd name="T40" fmla="*/ 148968777 w 1323"/>
              <a:gd name="T41" fmla="*/ 17080971 h 108"/>
              <a:gd name="T42" fmla="*/ 159049395 w 1323"/>
              <a:gd name="T43" fmla="*/ 18481146 h 108"/>
              <a:gd name="T44" fmla="*/ 169970329 w 1323"/>
              <a:gd name="T45" fmla="*/ 19881321 h 108"/>
              <a:gd name="T46" fmla="*/ 180610804 w 1323"/>
              <a:gd name="T47" fmla="*/ 20721108 h 108"/>
              <a:gd name="T48" fmla="*/ 190971351 w 1323"/>
              <a:gd name="T49" fmla="*/ 21281496 h 108"/>
              <a:gd name="T50" fmla="*/ 201612356 w 1323"/>
              <a:gd name="T51" fmla="*/ 21281496 h 108"/>
              <a:gd name="T52" fmla="*/ 211413045 w 1323"/>
              <a:gd name="T53" fmla="*/ 20441179 h 108"/>
              <a:gd name="T54" fmla="*/ 221773592 w 1323"/>
              <a:gd name="T55" fmla="*/ 19321463 h 108"/>
              <a:gd name="T56" fmla="*/ 231854209 w 1323"/>
              <a:gd name="T57" fmla="*/ 17921288 h 108"/>
              <a:gd name="T58" fmla="*/ 241934827 w 1323"/>
              <a:gd name="T59" fmla="*/ 16521112 h 108"/>
              <a:gd name="T60" fmla="*/ 252295374 w 1323"/>
              <a:gd name="T61" fmla="*/ 14841008 h 108"/>
              <a:gd name="T62" fmla="*/ 262655921 w 1323"/>
              <a:gd name="T63" fmla="*/ 13160904 h 108"/>
              <a:gd name="T64" fmla="*/ 272736539 w 1323"/>
              <a:gd name="T65" fmla="*/ 11480800 h 108"/>
              <a:gd name="T66" fmla="*/ 283656943 w 1323"/>
              <a:gd name="T67" fmla="*/ 10360554 h 108"/>
              <a:gd name="T68" fmla="*/ 294018019 w 1323"/>
              <a:gd name="T69" fmla="*/ 9800696 h 108"/>
              <a:gd name="T70" fmla="*/ 304378566 w 1323"/>
              <a:gd name="T71" fmla="*/ 9240838 h 108"/>
              <a:gd name="T72" fmla="*/ 314739113 w 1323"/>
              <a:gd name="T73" fmla="*/ 8960379 h 108"/>
              <a:gd name="T74" fmla="*/ 325099659 w 1323"/>
              <a:gd name="T75" fmla="*/ 8680450 h 108"/>
              <a:gd name="T76" fmla="*/ 335180277 w 1323"/>
              <a:gd name="T77" fmla="*/ 7840662 h 108"/>
              <a:gd name="T78" fmla="*/ 344980966 w 1323"/>
              <a:gd name="T79" fmla="*/ 7000346 h 108"/>
              <a:gd name="T80" fmla="*/ 349741346 w 1323"/>
              <a:gd name="T81" fmla="*/ 6160558 h 108"/>
              <a:gd name="T82" fmla="*/ 354221268 w 1323"/>
              <a:gd name="T83" fmla="*/ 5320242 h 108"/>
              <a:gd name="T84" fmla="*/ 358421790 w 1323"/>
              <a:gd name="T85" fmla="*/ 4480454 h 108"/>
              <a:gd name="T86" fmla="*/ 362902241 w 1323"/>
              <a:gd name="T87" fmla="*/ 3360208 h 108"/>
              <a:gd name="T88" fmla="*/ 366822305 w 1323"/>
              <a:gd name="T89" fmla="*/ 1960033 h 108"/>
              <a:gd name="T90" fmla="*/ 370462440 w 1323"/>
              <a:gd name="T91" fmla="*/ 0 h 1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23" h="108">
                <a:moveTo>
                  <a:pt x="0" y="108"/>
                </a:moveTo>
                <a:lnTo>
                  <a:pt x="19" y="94"/>
                </a:lnTo>
                <a:lnTo>
                  <a:pt x="37" y="81"/>
                </a:lnTo>
                <a:lnTo>
                  <a:pt x="55" y="70"/>
                </a:lnTo>
                <a:lnTo>
                  <a:pt x="75" y="60"/>
                </a:lnTo>
                <a:lnTo>
                  <a:pt x="94" y="52"/>
                </a:lnTo>
                <a:lnTo>
                  <a:pt x="114" y="44"/>
                </a:lnTo>
                <a:lnTo>
                  <a:pt x="133" y="38"/>
                </a:lnTo>
                <a:lnTo>
                  <a:pt x="154" y="33"/>
                </a:lnTo>
                <a:lnTo>
                  <a:pt x="174" y="30"/>
                </a:lnTo>
                <a:lnTo>
                  <a:pt x="196" y="27"/>
                </a:lnTo>
                <a:lnTo>
                  <a:pt x="216" y="25"/>
                </a:lnTo>
                <a:lnTo>
                  <a:pt x="251" y="25"/>
                </a:lnTo>
                <a:lnTo>
                  <a:pt x="285" y="26"/>
                </a:lnTo>
                <a:lnTo>
                  <a:pt x="319" y="28"/>
                </a:lnTo>
                <a:lnTo>
                  <a:pt x="355" y="32"/>
                </a:lnTo>
                <a:lnTo>
                  <a:pt x="390" y="37"/>
                </a:lnTo>
                <a:lnTo>
                  <a:pt x="426" y="42"/>
                </a:lnTo>
                <a:lnTo>
                  <a:pt x="462" y="49"/>
                </a:lnTo>
                <a:lnTo>
                  <a:pt x="498" y="55"/>
                </a:lnTo>
                <a:lnTo>
                  <a:pt x="532" y="61"/>
                </a:lnTo>
                <a:lnTo>
                  <a:pt x="568" y="66"/>
                </a:lnTo>
                <a:lnTo>
                  <a:pt x="607" y="71"/>
                </a:lnTo>
                <a:lnTo>
                  <a:pt x="645" y="74"/>
                </a:lnTo>
                <a:lnTo>
                  <a:pt x="682" y="76"/>
                </a:lnTo>
                <a:lnTo>
                  <a:pt x="720" y="76"/>
                </a:lnTo>
                <a:lnTo>
                  <a:pt x="755" y="73"/>
                </a:lnTo>
                <a:lnTo>
                  <a:pt x="792" y="69"/>
                </a:lnTo>
                <a:lnTo>
                  <a:pt x="828" y="64"/>
                </a:lnTo>
                <a:lnTo>
                  <a:pt x="864" y="59"/>
                </a:lnTo>
                <a:lnTo>
                  <a:pt x="901" y="53"/>
                </a:lnTo>
                <a:lnTo>
                  <a:pt x="938" y="47"/>
                </a:lnTo>
                <a:lnTo>
                  <a:pt x="974" y="41"/>
                </a:lnTo>
                <a:lnTo>
                  <a:pt x="1013" y="37"/>
                </a:lnTo>
                <a:lnTo>
                  <a:pt x="1050" y="35"/>
                </a:lnTo>
                <a:lnTo>
                  <a:pt x="1087" y="33"/>
                </a:lnTo>
                <a:lnTo>
                  <a:pt x="1124" y="32"/>
                </a:lnTo>
                <a:lnTo>
                  <a:pt x="1161" y="31"/>
                </a:lnTo>
                <a:lnTo>
                  <a:pt x="1197" y="28"/>
                </a:lnTo>
                <a:lnTo>
                  <a:pt x="1232" y="25"/>
                </a:lnTo>
                <a:lnTo>
                  <a:pt x="1249" y="22"/>
                </a:lnTo>
                <a:lnTo>
                  <a:pt x="1265" y="19"/>
                </a:lnTo>
                <a:lnTo>
                  <a:pt x="1280" y="16"/>
                </a:lnTo>
                <a:lnTo>
                  <a:pt x="1296" y="12"/>
                </a:lnTo>
                <a:lnTo>
                  <a:pt x="1310" y="7"/>
                </a:lnTo>
                <a:lnTo>
                  <a:pt x="132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37" name="Line 269">
            <a:extLst>
              <a:ext uri="{FF2B5EF4-FFF2-40B4-BE49-F238E27FC236}">
                <a16:creationId xmlns:a16="http://schemas.microsoft.com/office/drawing/2014/main" id="{A874EFBB-E0F2-6849-46FE-D7EFA9067966}"/>
              </a:ext>
            </a:extLst>
          </p:cNvPr>
          <p:cNvSpPr>
            <a:spLocks noChangeShapeType="1"/>
          </p:cNvSpPr>
          <p:nvPr/>
        </p:nvSpPr>
        <p:spPr bwMode="auto">
          <a:xfrm>
            <a:off x="4802386" y="1802606"/>
            <a:ext cx="379810" cy="29765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38" name="Freeform 270">
            <a:extLst>
              <a:ext uri="{FF2B5EF4-FFF2-40B4-BE49-F238E27FC236}">
                <a16:creationId xmlns:a16="http://schemas.microsoft.com/office/drawing/2014/main" id="{8CDAACF8-F872-7914-FD05-0DBF93793F8A}"/>
              </a:ext>
            </a:extLst>
          </p:cNvPr>
          <p:cNvSpPr>
            <a:spLocks/>
          </p:cNvSpPr>
          <p:nvPr/>
        </p:nvSpPr>
        <p:spPr bwMode="auto">
          <a:xfrm>
            <a:off x="4051101" y="1263253"/>
            <a:ext cx="123825" cy="183356"/>
          </a:xfrm>
          <a:custGeom>
            <a:avLst/>
            <a:gdLst>
              <a:gd name="T0" fmla="*/ 87361866 w 310"/>
              <a:gd name="T1" fmla="*/ 278797 h 463"/>
              <a:gd name="T2" fmla="*/ 87929065 w 310"/>
              <a:gd name="T3" fmla="*/ 278797 h 463"/>
              <a:gd name="T4" fmla="*/ 86227469 w 310"/>
              <a:gd name="T5" fmla="*/ 2230372 h 463"/>
              <a:gd name="T6" fmla="*/ 82539881 w 310"/>
              <a:gd name="T7" fmla="*/ 5575931 h 463"/>
              <a:gd name="T8" fmla="*/ 77717896 w 310"/>
              <a:gd name="T9" fmla="*/ 9758407 h 463"/>
              <a:gd name="T10" fmla="*/ 73179776 w 310"/>
              <a:gd name="T11" fmla="*/ 13661559 h 463"/>
              <a:gd name="T12" fmla="*/ 69208855 w 310"/>
              <a:gd name="T13" fmla="*/ 17844035 h 463"/>
              <a:gd name="T14" fmla="*/ 65805132 w 310"/>
              <a:gd name="T15" fmla="*/ 23419966 h 463"/>
              <a:gd name="T16" fmla="*/ 62684742 w 310"/>
              <a:gd name="T17" fmla="*/ 30111611 h 463"/>
              <a:gd name="T18" fmla="*/ 60699281 w 310"/>
              <a:gd name="T19" fmla="*/ 37360321 h 463"/>
              <a:gd name="T20" fmla="*/ 59281019 w 310"/>
              <a:gd name="T21" fmla="*/ 45167152 h 463"/>
              <a:gd name="T22" fmla="*/ 58146622 w 310"/>
              <a:gd name="T23" fmla="*/ 53252780 h 463"/>
              <a:gd name="T24" fmla="*/ 57012225 w 310"/>
              <a:gd name="T25" fmla="*/ 60222694 h 463"/>
              <a:gd name="T26" fmla="*/ 54742899 w 310"/>
              <a:gd name="T27" fmla="*/ 66635542 h 463"/>
              <a:gd name="T28" fmla="*/ 50488113 w 310"/>
              <a:gd name="T29" fmla="*/ 72490270 h 463"/>
              <a:gd name="T30" fmla="*/ 44248398 w 310"/>
              <a:gd name="T31" fmla="*/ 78066729 h 463"/>
              <a:gd name="T32" fmla="*/ 38008150 w 310"/>
              <a:gd name="T33" fmla="*/ 83363863 h 463"/>
              <a:gd name="T34" fmla="*/ 33186165 w 310"/>
              <a:gd name="T35" fmla="*/ 88940322 h 463"/>
              <a:gd name="T36" fmla="*/ 30633506 w 310"/>
              <a:gd name="T37" fmla="*/ 93679863 h 463"/>
              <a:gd name="T38" fmla="*/ 28931378 w 310"/>
              <a:gd name="T39" fmla="*/ 100092712 h 463"/>
              <a:gd name="T40" fmla="*/ 27513116 w 310"/>
              <a:gd name="T41" fmla="*/ 106226236 h 463"/>
              <a:gd name="T42" fmla="*/ 25811521 w 310"/>
              <a:gd name="T43" fmla="*/ 110965777 h 463"/>
              <a:gd name="T44" fmla="*/ 23542195 w 310"/>
              <a:gd name="T45" fmla="*/ 115705846 h 463"/>
              <a:gd name="T46" fmla="*/ 21840600 w 310"/>
              <a:gd name="T47" fmla="*/ 118493812 h 463"/>
              <a:gd name="T48" fmla="*/ 19855139 w 310"/>
              <a:gd name="T49" fmla="*/ 121002980 h 463"/>
              <a:gd name="T50" fmla="*/ 17301947 w 310"/>
              <a:gd name="T51" fmla="*/ 122954556 h 463"/>
              <a:gd name="T52" fmla="*/ 13331026 w 310"/>
              <a:gd name="T53" fmla="*/ 124349067 h 463"/>
              <a:gd name="T54" fmla="*/ 8225708 w 310"/>
              <a:gd name="T55" fmla="*/ 125185457 h 463"/>
              <a:gd name="T56" fmla="*/ 4538120 w 310"/>
              <a:gd name="T57" fmla="*/ 126021846 h 463"/>
              <a:gd name="T58" fmla="*/ 1985461 w 310"/>
              <a:gd name="T59" fmla="*/ 127137032 h 463"/>
              <a:gd name="T60" fmla="*/ 851064 w 310"/>
              <a:gd name="T61" fmla="*/ 128252219 h 463"/>
              <a:gd name="T62" fmla="*/ 283865 w 310"/>
              <a:gd name="T63" fmla="*/ 128809812 h 463"/>
              <a:gd name="T64" fmla="*/ 0 w 310"/>
              <a:gd name="T65" fmla="*/ 129088608 h 4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0" h="463">
                <a:moveTo>
                  <a:pt x="306" y="2"/>
                </a:moveTo>
                <a:lnTo>
                  <a:pt x="308" y="1"/>
                </a:lnTo>
                <a:lnTo>
                  <a:pt x="310" y="0"/>
                </a:lnTo>
                <a:lnTo>
                  <a:pt x="310" y="1"/>
                </a:lnTo>
                <a:lnTo>
                  <a:pt x="308" y="3"/>
                </a:lnTo>
                <a:lnTo>
                  <a:pt x="304" y="8"/>
                </a:lnTo>
                <a:lnTo>
                  <a:pt x="299" y="14"/>
                </a:lnTo>
                <a:lnTo>
                  <a:pt x="291" y="20"/>
                </a:lnTo>
                <a:lnTo>
                  <a:pt x="284" y="27"/>
                </a:lnTo>
                <a:lnTo>
                  <a:pt x="274" y="35"/>
                </a:lnTo>
                <a:lnTo>
                  <a:pt x="265" y="42"/>
                </a:lnTo>
                <a:lnTo>
                  <a:pt x="258" y="49"/>
                </a:lnTo>
                <a:lnTo>
                  <a:pt x="251" y="56"/>
                </a:lnTo>
                <a:lnTo>
                  <a:pt x="244" y="64"/>
                </a:lnTo>
                <a:lnTo>
                  <a:pt x="238" y="73"/>
                </a:lnTo>
                <a:lnTo>
                  <a:pt x="232" y="84"/>
                </a:lnTo>
                <a:lnTo>
                  <a:pt x="226" y="96"/>
                </a:lnTo>
                <a:lnTo>
                  <a:pt x="221" y="108"/>
                </a:lnTo>
                <a:lnTo>
                  <a:pt x="217" y="121"/>
                </a:lnTo>
                <a:lnTo>
                  <a:pt x="214" y="134"/>
                </a:lnTo>
                <a:lnTo>
                  <a:pt x="212" y="148"/>
                </a:lnTo>
                <a:lnTo>
                  <a:pt x="209" y="162"/>
                </a:lnTo>
                <a:lnTo>
                  <a:pt x="207" y="176"/>
                </a:lnTo>
                <a:lnTo>
                  <a:pt x="205" y="191"/>
                </a:lnTo>
                <a:lnTo>
                  <a:pt x="203" y="204"/>
                </a:lnTo>
                <a:lnTo>
                  <a:pt x="201" y="216"/>
                </a:lnTo>
                <a:lnTo>
                  <a:pt x="198" y="229"/>
                </a:lnTo>
                <a:lnTo>
                  <a:pt x="193" y="239"/>
                </a:lnTo>
                <a:lnTo>
                  <a:pt x="187" y="249"/>
                </a:lnTo>
                <a:lnTo>
                  <a:pt x="178" y="260"/>
                </a:lnTo>
                <a:lnTo>
                  <a:pt x="168" y="271"/>
                </a:lnTo>
                <a:lnTo>
                  <a:pt x="156" y="280"/>
                </a:lnTo>
                <a:lnTo>
                  <a:pt x="145" y="290"/>
                </a:lnTo>
                <a:lnTo>
                  <a:pt x="134" y="299"/>
                </a:lnTo>
                <a:lnTo>
                  <a:pt x="124" y="310"/>
                </a:lnTo>
                <a:lnTo>
                  <a:pt x="117" y="319"/>
                </a:lnTo>
                <a:lnTo>
                  <a:pt x="112" y="327"/>
                </a:lnTo>
                <a:lnTo>
                  <a:pt x="108" y="336"/>
                </a:lnTo>
                <a:lnTo>
                  <a:pt x="105" y="346"/>
                </a:lnTo>
                <a:lnTo>
                  <a:pt x="102" y="359"/>
                </a:lnTo>
                <a:lnTo>
                  <a:pt x="100" y="370"/>
                </a:lnTo>
                <a:lnTo>
                  <a:pt x="97" y="381"/>
                </a:lnTo>
                <a:lnTo>
                  <a:pt x="94" y="390"/>
                </a:lnTo>
                <a:lnTo>
                  <a:pt x="91" y="398"/>
                </a:lnTo>
                <a:lnTo>
                  <a:pt x="87" y="407"/>
                </a:lnTo>
                <a:lnTo>
                  <a:pt x="83" y="415"/>
                </a:lnTo>
                <a:lnTo>
                  <a:pt x="80" y="420"/>
                </a:lnTo>
                <a:lnTo>
                  <a:pt x="77" y="425"/>
                </a:lnTo>
                <a:lnTo>
                  <a:pt x="73" y="430"/>
                </a:lnTo>
                <a:lnTo>
                  <a:pt x="70" y="434"/>
                </a:lnTo>
                <a:lnTo>
                  <a:pt x="66" y="438"/>
                </a:lnTo>
                <a:lnTo>
                  <a:pt x="61" y="441"/>
                </a:lnTo>
                <a:lnTo>
                  <a:pt x="55" y="443"/>
                </a:lnTo>
                <a:lnTo>
                  <a:pt x="47" y="446"/>
                </a:lnTo>
                <a:lnTo>
                  <a:pt x="39" y="448"/>
                </a:lnTo>
                <a:lnTo>
                  <a:pt x="29" y="449"/>
                </a:lnTo>
                <a:lnTo>
                  <a:pt x="21" y="451"/>
                </a:lnTo>
                <a:lnTo>
                  <a:pt x="16" y="452"/>
                </a:lnTo>
                <a:lnTo>
                  <a:pt x="11" y="454"/>
                </a:lnTo>
                <a:lnTo>
                  <a:pt x="7" y="456"/>
                </a:lnTo>
                <a:lnTo>
                  <a:pt x="3" y="459"/>
                </a:lnTo>
                <a:lnTo>
                  <a:pt x="3" y="460"/>
                </a:lnTo>
                <a:lnTo>
                  <a:pt x="2" y="461"/>
                </a:lnTo>
                <a:lnTo>
                  <a:pt x="1" y="462"/>
                </a:lnTo>
                <a:lnTo>
                  <a:pt x="1" y="463"/>
                </a:lnTo>
                <a:lnTo>
                  <a:pt x="0" y="46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39" name="Line 271">
            <a:extLst>
              <a:ext uri="{FF2B5EF4-FFF2-40B4-BE49-F238E27FC236}">
                <a16:creationId xmlns:a16="http://schemas.microsoft.com/office/drawing/2014/main" id="{EC3D379A-4D39-0640-F695-D19B5D544F70}"/>
              </a:ext>
            </a:extLst>
          </p:cNvPr>
          <p:cNvSpPr>
            <a:spLocks noChangeShapeType="1"/>
          </p:cNvSpPr>
          <p:nvPr/>
        </p:nvSpPr>
        <p:spPr bwMode="auto">
          <a:xfrm>
            <a:off x="4051102" y="1446609"/>
            <a:ext cx="1190" cy="1786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40" name="Freeform 272">
            <a:extLst>
              <a:ext uri="{FF2B5EF4-FFF2-40B4-BE49-F238E27FC236}">
                <a16:creationId xmlns:a16="http://schemas.microsoft.com/office/drawing/2014/main" id="{70C388F9-3736-5CE8-E341-FFC902ABF69F}"/>
              </a:ext>
            </a:extLst>
          </p:cNvPr>
          <p:cNvSpPr>
            <a:spLocks/>
          </p:cNvSpPr>
          <p:nvPr/>
        </p:nvSpPr>
        <p:spPr bwMode="auto">
          <a:xfrm>
            <a:off x="4048720" y="1446609"/>
            <a:ext cx="14288" cy="228600"/>
          </a:xfrm>
          <a:custGeom>
            <a:avLst/>
            <a:gdLst>
              <a:gd name="T0" fmla="*/ 1481001 w 35"/>
              <a:gd name="T1" fmla="*/ 0 h 576"/>
              <a:gd name="T2" fmla="*/ 888819 w 35"/>
              <a:gd name="T3" fmla="*/ 1120246 h 576"/>
              <a:gd name="T4" fmla="*/ 592727 w 35"/>
              <a:gd name="T5" fmla="*/ 2239963 h 576"/>
              <a:gd name="T6" fmla="*/ 296091 w 35"/>
              <a:gd name="T7" fmla="*/ 3360208 h 576"/>
              <a:gd name="T8" fmla="*/ 0 w 35"/>
              <a:gd name="T9" fmla="*/ 5040313 h 576"/>
              <a:gd name="T10" fmla="*/ 296091 w 35"/>
              <a:gd name="T11" fmla="*/ 7280275 h 576"/>
              <a:gd name="T12" fmla="*/ 592727 w 35"/>
              <a:gd name="T13" fmla="*/ 9240838 h 576"/>
              <a:gd name="T14" fmla="*/ 1481001 w 35"/>
              <a:gd name="T15" fmla="*/ 10920942 h 576"/>
              <a:gd name="T16" fmla="*/ 2369820 w 35"/>
              <a:gd name="T17" fmla="*/ 12320588 h 576"/>
              <a:gd name="T18" fmla="*/ 3851366 w 35"/>
              <a:gd name="T19" fmla="*/ 14561079 h 576"/>
              <a:gd name="T20" fmla="*/ 5925094 w 35"/>
              <a:gd name="T21" fmla="*/ 16801042 h 576"/>
              <a:gd name="T22" fmla="*/ 7702187 w 35"/>
              <a:gd name="T23" fmla="*/ 18761075 h 576"/>
              <a:gd name="T24" fmla="*/ 9183733 w 35"/>
              <a:gd name="T25" fmla="*/ 21281496 h 576"/>
              <a:gd name="T26" fmla="*/ 9775916 w 35"/>
              <a:gd name="T27" fmla="*/ 23241529 h 576"/>
              <a:gd name="T28" fmla="*/ 10368643 w 35"/>
              <a:gd name="T29" fmla="*/ 25201563 h 576"/>
              <a:gd name="T30" fmla="*/ 10368643 w 35"/>
              <a:gd name="T31" fmla="*/ 27441525 h 576"/>
              <a:gd name="T32" fmla="*/ 10368643 w 35"/>
              <a:gd name="T33" fmla="*/ 29682017 h 576"/>
              <a:gd name="T34" fmla="*/ 10368643 w 35"/>
              <a:gd name="T35" fmla="*/ 32481837 h 576"/>
              <a:gd name="T36" fmla="*/ 10368643 w 35"/>
              <a:gd name="T37" fmla="*/ 34722329 h 576"/>
              <a:gd name="T38" fmla="*/ 10368643 w 35"/>
              <a:gd name="T39" fmla="*/ 37242221 h 576"/>
              <a:gd name="T40" fmla="*/ 10368643 w 35"/>
              <a:gd name="T41" fmla="*/ 41442746 h 576"/>
              <a:gd name="T42" fmla="*/ 10368643 w 35"/>
              <a:gd name="T43" fmla="*/ 46203129 h 576"/>
              <a:gd name="T44" fmla="*/ 10368643 w 35"/>
              <a:gd name="T45" fmla="*/ 50123196 h 576"/>
              <a:gd name="T46" fmla="*/ 10368643 w 35"/>
              <a:gd name="T47" fmla="*/ 54323192 h 576"/>
              <a:gd name="T48" fmla="*/ 9775916 w 35"/>
              <a:gd name="T49" fmla="*/ 58243787 h 576"/>
              <a:gd name="T50" fmla="*/ 8887641 w 35"/>
              <a:gd name="T51" fmla="*/ 61883925 h 576"/>
              <a:gd name="T52" fmla="*/ 7702187 w 35"/>
              <a:gd name="T53" fmla="*/ 65524062 h 576"/>
              <a:gd name="T54" fmla="*/ 6517277 w 35"/>
              <a:gd name="T55" fmla="*/ 69444129 h 576"/>
              <a:gd name="T56" fmla="*/ 5628459 w 35"/>
              <a:gd name="T57" fmla="*/ 72804338 h 576"/>
              <a:gd name="T58" fmla="*/ 4740184 w 35"/>
              <a:gd name="T59" fmla="*/ 76724933 h 576"/>
              <a:gd name="T60" fmla="*/ 3851366 w 35"/>
              <a:gd name="T61" fmla="*/ 80645000 h 576"/>
              <a:gd name="T62" fmla="*/ 3258639 w 35"/>
              <a:gd name="T63" fmla="*/ 84565067 h 576"/>
              <a:gd name="T64" fmla="*/ 2666456 w 35"/>
              <a:gd name="T65" fmla="*/ 88765592 h 576"/>
              <a:gd name="T66" fmla="*/ 2369820 w 35"/>
              <a:gd name="T67" fmla="*/ 91845871 h 576"/>
              <a:gd name="T68" fmla="*/ 2369820 w 35"/>
              <a:gd name="T69" fmla="*/ 95486008 h 576"/>
              <a:gd name="T70" fmla="*/ 2369820 w 35"/>
              <a:gd name="T71" fmla="*/ 98566288 h 576"/>
              <a:gd name="T72" fmla="*/ 2666456 w 35"/>
              <a:gd name="T73" fmla="*/ 101926496 h 576"/>
              <a:gd name="T74" fmla="*/ 3258639 w 35"/>
              <a:gd name="T75" fmla="*/ 105286704 h 576"/>
              <a:gd name="T76" fmla="*/ 4147457 w 35"/>
              <a:gd name="T77" fmla="*/ 108086525 h 576"/>
              <a:gd name="T78" fmla="*/ 5332367 w 35"/>
              <a:gd name="T79" fmla="*/ 111446733 h 576"/>
              <a:gd name="T80" fmla="*/ 6813913 w 35"/>
              <a:gd name="T81" fmla="*/ 114527012 h 576"/>
              <a:gd name="T82" fmla="*/ 7998823 w 35"/>
              <a:gd name="T83" fmla="*/ 117887221 h 576"/>
              <a:gd name="T84" fmla="*/ 8887641 w 35"/>
              <a:gd name="T85" fmla="*/ 120967500 h 576"/>
              <a:gd name="T86" fmla="*/ 9775916 w 35"/>
              <a:gd name="T87" fmla="*/ 123487392 h 576"/>
              <a:gd name="T88" fmla="*/ 10072551 w 35"/>
              <a:gd name="T89" fmla="*/ 126287742 h 576"/>
              <a:gd name="T90" fmla="*/ 10072551 w 35"/>
              <a:gd name="T91" fmla="*/ 128808162 h 576"/>
              <a:gd name="T92" fmla="*/ 9775916 w 35"/>
              <a:gd name="T93" fmla="*/ 131887912 h 576"/>
              <a:gd name="T94" fmla="*/ 9183733 w 35"/>
              <a:gd name="T95" fmla="*/ 134688263 h 576"/>
              <a:gd name="T96" fmla="*/ 8591006 w 35"/>
              <a:gd name="T97" fmla="*/ 137488613 h 576"/>
              <a:gd name="T98" fmla="*/ 7702187 w 35"/>
              <a:gd name="T99" fmla="*/ 140008504 h 576"/>
              <a:gd name="T100" fmla="*/ 6517277 w 35"/>
              <a:gd name="T101" fmla="*/ 142808854 h 576"/>
              <a:gd name="T102" fmla="*/ 5628459 w 35"/>
              <a:gd name="T103" fmla="*/ 145329275 h 576"/>
              <a:gd name="T104" fmla="*/ 4740184 w 35"/>
              <a:gd name="T105" fmla="*/ 148129096 h 576"/>
              <a:gd name="T106" fmla="*/ 4147457 w 35"/>
              <a:gd name="T107" fmla="*/ 150929446 h 576"/>
              <a:gd name="T108" fmla="*/ 3851366 w 35"/>
              <a:gd name="T109" fmla="*/ 153169408 h 576"/>
              <a:gd name="T110" fmla="*/ 3554730 w 35"/>
              <a:gd name="T111" fmla="*/ 155969758 h 576"/>
              <a:gd name="T112" fmla="*/ 3554730 w 35"/>
              <a:gd name="T113" fmla="*/ 158489650 h 576"/>
              <a:gd name="T114" fmla="*/ 4147457 w 35"/>
              <a:gd name="T115" fmla="*/ 161290000 h 5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 h="576">
                <a:moveTo>
                  <a:pt x="5" y="0"/>
                </a:moveTo>
                <a:lnTo>
                  <a:pt x="3" y="4"/>
                </a:lnTo>
                <a:lnTo>
                  <a:pt x="2" y="8"/>
                </a:lnTo>
                <a:lnTo>
                  <a:pt x="1" y="12"/>
                </a:lnTo>
                <a:lnTo>
                  <a:pt x="0" y="18"/>
                </a:lnTo>
                <a:lnTo>
                  <a:pt x="1" y="26"/>
                </a:lnTo>
                <a:lnTo>
                  <a:pt x="2" y="33"/>
                </a:lnTo>
                <a:lnTo>
                  <a:pt x="5" y="39"/>
                </a:lnTo>
                <a:lnTo>
                  <a:pt x="8" y="44"/>
                </a:lnTo>
                <a:lnTo>
                  <a:pt x="13" y="52"/>
                </a:lnTo>
                <a:lnTo>
                  <a:pt x="20" y="60"/>
                </a:lnTo>
                <a:lnTo>
                  <a:pt x="26" y="67"/>
                </a:lnTo>
                <a:lnTo>
                  <a:pt x="31" y="76"/>
                </a:lnTo>
                <a:lnTo>
                  <a:pt x="33" y="83"/>
                </a:lnTo>
                <a:lnTo>
                  <a:pt x="35" y="90"/>
                </a:lnTo>
                <a:lnTo>
                  <a:pt x="35" y="98"/>
                </a:lnTo>
                <a:lnTo>
                  <a:pt x="35" y="106"/>
                </a:lnTo>
                <a:lnTo>
                  <a:pt x="35" y="116"/>
                </a:lnTo>
                <a:lnTo>
                  <a:pt x="35" y="124"/>
                </a:lnTo>
                <a:lnTo>
                  <a:pt x="35" y="133"/>
                </a:lnTo>
                <a:lnTo>
                  <a:pt x="35" y="148"/>
                </a:lnTo>
                <a:lnTo>
                  <a:pt x="35" y="165"/>
                </a:lnTo>
                <a:lnTo>
                  <a:pt x="35" y="179"/>
                </a:lnTo>
                <a:lnTo>
                  <a:pt x="35" y="194"/>
                </a:lnTo>
                <a:lnTo>
                  <a:pt x="33" y="208"/>
                </a:lnTo>
                <a:lnTo>
                  <a:pt x="30" y="221"/>
                </a:lnTo>
                <a:lnTo>
                  <a:pt x="26" y="234"/>
                </a:lnTo>
                <a:lnTo>
                  <a:pt x="22" y="248"/>
                </a:lnTo>
                <a:lnTo>
                  <a:pt x="19" y="260"/>
                </a:lnTo>
                <a:lnTo>
                  <a:pt x="16" y="274"/>
                </a:lnTo>
                <a:lnTo>
                  <a:pt x="13" y="288"/>
                </a:lnTo>
                <a:lnTo>
                  <a:pt x="11" y="302"/>
                </a:lnTo>
                <a:lnTo>
                  <a:pt x="9" y="317"/>
                </a:lnTo>
                <a:lnTo>
                  <a:pt x="8" y="328"/>
                </a:lnTo>
                <a:lnTo>
                  <a:pt x="8" y="341"/>
                </a:lnTo>
                <a:lnTo>
                  <a:pt x="8" y="352"/>
                </a:lnTo>
                <a:lnTo>
                  <a:pt x="9" y="364"/>
                </a:lnTo>
                <a:lnTo>
                  <a:pt x="11" y="376"/>
                </a:lnTo>
                <a:lnTo>
                  <a:pt x="14" y="386"/>
                </a:lnTo>
                <a:lnTo>
                  <a:pt x="18" y="398"/>
                </a:lnTo>
                <a:lnTo>
                  <a:pt x="23" y="409"/>
                </a:lnTo>
                <a:lnTo>
                  <a:pt x="27" y="421"/>
                </a:lnTo>
                <a:lnTo>
                  <a:pt x="30" y="432"/>
                </a:lnTo>
                <a:lnTo>
                  <a:pt x="33" y="441"/>
                </a:lnTo>
                <a:lnTo>
                  <a:pt x="34" y="451"/>
                </a:lnTo>
                <a:lnTo>
                  <a:pt x="34" y="460"/>
                </a:lnTo>
                <a:lnTo>
                  <a:pt x="33" y="471"/>
                </a:lnTo>
                <a:lnTo>
                  <a:pt x="31" y="481"/>
                </a:lnTo>
                <a:lnTo>
                  <a:pt x="29" y="491"/>
                </a:lnTo>
                <a:lnTo>
                  <a:pt x="26" y="500"/>
                </a:lnTo>
                <a:lnTo>
                  <a:pt x="22" y="510"/>
                </a:lnTo>
                <a:lnTo>
                  <a:pt x="19" y="519"/>
                </a:lnTo>
                <a:lnTo>
                  <a:pt x="16" y="529"/>
                </a:lnTo>
                <a:lnTo>
                  <a:pt x="14" y="539"/>
                </a:lnTo>
                <a:lnTo>
                  <a:pt x="13" y="547"/>
                </a:lnTo>
                <a:lnTo>
                  <a:pt x="12" y="557"/>
                </a:lnTo>
                <a:lnTo>
                  <a:pt x="12" y="566"/>
                </a:lnTo>
                <a:lnTo>
                  <a:pt x="14" y="57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41" name="Freeform 273">
            <a:extLst>
              <a:ext uri="{FF2B5EF4-FFF2-40B4-BE49-F238E27FC236}">
                <a16:creationId xmlns:a16="http://schemas.microsoft.com/office/drawing/2014/main" id="{76E14BEC-7C81-5104-86A9-1B3B0EAA38D6}"/>
              </a:ext>
            </a:extLst>
          </p:cNvPr>
          <p:cNvSpPr>
            <a:spLocks/>
          </p:cNvSpPr>
          <p:nvPr/>
        </p:nvSpPr>
        <p:spPr bwMode="auto">
          <a:xfrm>
            <a:off x="4053483" y="1675209"/>
            <a:ext cx="367903" cy="111919"/>
          </a:xfrm>
          <a:custGeom>
            <a:avLst/>
            <a:gdLst>
              <a:gd name="T0" fmla="*/ 279627 w 928"/>
              <a:gd name="T1" fmla="*/ 563975 h 281"/>
              <a:gd name="T2" fmla="*/ 0 w 928"/>
              <a:gd name="T3" fmla="*/ 1691925 h 281"/>
              <a:gd name="T4" fmla="*/ 279627 w 928"/>
              <a:gd name="T5" fmla="*/ 1973912 h 281"/>
              <a:gd name="T6" fmla="*/ 1397079 w 928"/>
              <a:gd name="T7" fmla="*/ 2255900 h 281"/>
              <a:gd name="T8" fmla="*/ 2514531 w 928"/>
              <a:gd name="T9" fmla="*/ 1973912 h 281"/>
              <a:gd name="T10" fmla="*/ 3073785 w 928"/>
              <a:gd name="T11" fmla="*/ 2537887 h 281"/>
              <a:gd name="T12" fmla="*/ 3073785 w 928"/>
              <a:gd name="T13" fmla="*/ 3948355 h 281"/>
              <a:gd name="T14" fmla="*/ 3073785 w 928"/>
              <a:gd name="T15" fmla="*/ 5076305 h 281"/>
              <a:gd name="T16" fmla="*/ 3632511 w 928"/>
              <a:gd name="T17" fmla="*/ 5358293 h 281"/>
              <a:gd name="T18" fmla="*/ 4470864 w 928"/>
              <a:gd name="T19" fmla="*/ 5076305 h 281"/>
              <a:gd name="T20" fmla="*/ 6147042 w 928"/>
              <a:gd name="T21" fmla="*/ 5358293 h 281"/>
              <a:gd name="T22" fmla="*/ 7544121 w 928"/>
              <a:gd name="T23" fmla="*/ 7050217 h 281"/>
              <a:gd name="T24" fmla="*/ 9499926 w 928"/>
              <a:gd name="T25" fmla="*/ 8178167 h 281"/>
              <a:gd name="T26" fmla="*/ 13132437 w 928"/>
              <a:gd name="T27" fmla="*/ 9588636 h 281"/>
              <a:gd name="T28" fmla="*/ 18720753 w 928"/>
              <a:gd name="T29" fmla="*/ 10716585 h 281"/>
              <a:gd name="T30" fmla="*/ 24867794 w 928"/>
              <a:gd name="T31" fmla="*/ 10998573 h 281"/>
              <a:gd name="T32" fmla="*/ 32132816 w 928"/>
              <a:gd name="T33" fmla="*/ 11562548 h 281"/>
              <a:gd name="T34" fmla="*/ 41074016 w 928"/>
              <a:gd name="T35" fmla="*/ 12690498 h 281"/>
              <a:gd name="T36" fmla="*/ 49455961 w 928"/>
              <a:gd name="T37" fmla="*/ 14664941 h 281"/>
              <a:gd name="T38" fmla="*/ 57000611 w 928"/>
              <a:gd name="T39" fmla="*/ 18048790 h 281"/>
              <a:gd name="T40" fmla="*/ 65382556 w 928"/>
              <a:gd name="T41" fmla="*/ 23407083 h 281"/>
              <a:gd name="T42" fmla="*/ 73485931 w 928"/>
              <a:gd name="T43" fmla="*/ 29611338 h 281"/>
              <a:gd name="T44" fmla="*/ 79632973 w 928"/>
              <a:gd name="T45" fmla="*/ 33559694 h 281"/>
              <a:gd name="T46" fmla="*/ 84382936 w 928"/>
              <a:gd name="T47" fmla="*/ 35533606 h 281"/>
              <a:gd name="T48" fmla="*/ 88853271 w 928"/>
              <a:gd name="T49" fmla="*/ 36944074 h 281"/>
              <a:gd name="T50" fmla="*/ 92206684 w 928"/>
              <a:gd name="T51" fmla="*/ 39481961 h 281"/>
              <a:gd name="T52" fmla="*/ 94721215 w 928"/>
              <a:gd name="T53" fmla="*/ 43994291 h 281"/>
              <a:gd name="T54" fmla="*/ 97795000 w 928"/>
              <a:gd name="T55" fmla="*/ 46814166 h 281"/>
              <a:gd name="T56" fmla="*/ 101706610 w 928"/>
              <a:gd name="T57" fmla="*/ 49070597 h 281"/>
              <a:gd name="T58" fmla="*/ 107853651 w 928"/>
              <a:gd name="T59" fmla="*/ 50480534 h 281"/>
              <a:gd name="T60" fmla="*/ 114559419 w 928"/>
              <a:gd name="T61" fmla="*/ 51044509 h 281"/>
              <a:gd name="T62" fmla="*/ 122103540 w 928"/>
              <a:gd name="T63" fmla="*/ 51044509 h 281"/>
              <a:gd name="T64" fmla="*/ 133001073 w 928"/>
              <a:gd name="T65" fmla="*/ 51044509 h 281"/>
              <a:gd name="T66" fmla="*/ 146412608 w 928"/>
              <a:gd name="T67" fmla="*/ 52172459 h 281"/>
              <a:gd name="T68" fmla="*/ 159545045 w 928"/>
              <a:gd name="T69" fmla="*/ 54146902 h 281"/>
              <a:gd name="T70" fmla="*/ 174354188 w 928"/>
              <a:gd name="T71" fmla="*/ 56120814 h 281"/>
              <a:gd name="T72" fmla="*/ 188883703 w 928"/>
              <a:gd name="T73" fmla="*/ 58376714 h 281"/>
              <a:gd name="T74" fmla="*/ 204530671 w 928"/>
              <a:gd name="T75" fmla="*/ 62607057 h 281"/>
              <a:gd name="T76" fmla="*/ 221015991 w 928"/>
              <a:gd name="T77" fmla="*/ 67965349 h 281"/>
              <a:gd name="T78" fmla="*/ 234986781 w 928"/>
              <a:gd name="T79" fmla="*/ 72195692 h 281"/>
              <a:gd name="T80" fmla="*/ 247001766 w 928"/>
              <a:gd name="T81" fmla="*/ 75297554 h 281"/>
              <a:gd name="T82" fmla="*/ 255104613 w 928"/>
              <a:gd name="T83" fmla="*/ 77553985 h 281"/>
              <a:gd name="T84" fmla="*/ 259295850 w 928"/>
              <a:gd name="T85" fmla="*/ 79245910 h 2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28" h="281">
                <a:moveTo>
                  <a:pt x="3" y="0"/>
                </a:moveTo>
                <a:lnTo>
                  <a:pt x="1" y="2"/>
                </a:lnTo>
                <a:lnTo>
                  <a:pt x="0" y="4"/>
                </a:lnTo>
                <a:lnTo>
                  <a:pt x="0" y="6"/>
                </a:lnTo>
                <a:lnTo>
                  <a:pt x="0" y="7"/>
                </a:lnTo>
                <a:lnTo>
                  <a:pt x="1" y="7"/>
                </a:lnTo>
                <a:lnTo>
                  <a:pt x="2" y="8"/>
                </a:lnTo>
                <a:lnTo>
                  <a:pt x="5" y="8"/>
                </a:lnTo>
                <a:lnTo>
                  <a:pt x="7" y="7"/>
                </a:lnTo>
                <a:lnTo>
                  <a:pt x="9" y="7"/>
                </a:lnTo>
                <a:lnTo>
                  <a:pt x="11" y="8"/>
                </a:lnTo>
                <a:lnTo>
                  <a:pt x="11" y="9"/>
                </a:lnTo>
                <a:lnTo>
                  <a:pt x="11" y="11"/>
                </a:lnTo>
                <a:lnTo>
                  <a:pt x="11" y="14"/>
                </a:lnTo>
                <a:lnTo>
                  <a:pt x="10" y="17"/>
                </a:lnTo>
                <a:lnTo>
                  <a:pt x="11" y="18"/>
                </a:lnTo>
                <a:lnTo>
                  <a:pt x="11" y="19"/>
                </a:lnTo>
                <a:lnTo>
                  <a:pt x="13" y="19"/>
                </a:lnTo>
                <a:lnTo>
                  <a:pt x="14" y="18"/>
                </a:lnTo>
                <a:lnTo>
                  <a:pt x="16" y="18"/>
                </a:lnTo>
                <a:lnTo>
                  <a:pt x="18" y="18"/>
                </a:lnTo>
                <a:lnTo>
                  <a:pt x="22" y="19"/>
                </a:lnTo>
                <a:lnTo>
                  <a:pt x="24" y="22"/>
                </a:lnTo>
                <a:lnTo>
                  <a:pt x="27" y="25"/>
                </a:lnTo>
                <a:lnTo>
                  <a:pt x="30" y="27"/>
                </a:lnTo>
                <a:lnTo>
                  <a:pt x="34" y="29"/>
                </a:lnTo>
                <a:lnTo>
                  <a:pt x="38" y="31"/>
                </a:lnTo>
                <a:lnTo>
                  <a:pt x="47" y="34"/>
                </a:lnTo>
                <a:lnTo>
                  <a:pt x="57" y="36"/>
                </a:lnTo>
                <a:lnTo>
                  <a:pt x="67" y="38"/>
                </a:lnTo>
                <a:lnTo>
                  <a:pt x="78" y="38"/>
                </a:lnTo>
                <a:lnTo>
                  <a:pt x="89" y="39"/>
                </a:lnTo>
                <a:lnTo>
                  <a:pt x="100" y="40"/>
                </a:lnTo>
                <a:lnTo>
                  <a:pt x="115" y="41"/>
                </a:lnTo>
                <a:lnTo>
                  <a:pt x="132" y="43"/>
                </a:lnTo>
                <a:lnTo>
                  <a:pt x="147" y="45"/>
                </a:lnTo>
                <a:lnTo>
                  <a:pt x="161" y="48"/>
                </a:lnTo>
                <a:lnTo>
                  <a:pt x="177" y="52"/>
                </a:lnTo>
                <a:lnTo>
                  <a:pt x="191" y="57"/>
                </a:lnTo>
                <a:lnTo>
                  <a:pt x="204" y="64"/>
                </a:lnTo>
                <a:lnTo>
                  <a:pt x="220" y="73"/>
                </a:lnTo>
                <a:lnTo>
                  <a:pt x="234" y="83"/>
                </a:lnTo>
                <a:lnTo>
                  <a:pt x="248" y="94"/>
                </a:lnTo>
                <a:lnTo>
                  <a:pt x="263" y="105"/>
                </a:lnTo>
                <a:lnTo>
                  <a:pt x="277" y="115"/>
                </a:lnTo>
                <a:lnTo>
                  <a:pt x="285" y="119"/>
                </a:lnTo>
                <a:lnTo>
                  <a:pt x="293" y="123"/>
                </a:lnTo>
                <a:lnTo>
                  <a:pt x="302" y="126"/>
                </a:lnTo>
                <a:lnTo>
                  <a:pt x="310" y="128"/>
                </a:lnTo>
                <a:lnTo>
                  <a:pt x="318" y="131"/>
                </a:lnTo>
                <a:lnTo>
                  <a:pt x="325" y="134"/>
                </a:lnTo>
                <a:lnTo>
                  <a:pt x="330" y="140"/>
                </a:lnTo>
                <a:lnTo>
                  <a:pt x="334" y="149"/>
                </a:lnTo>
                <a:lnTo>
                  <a:pt x="339" y="156"/>
                </a:lnTo>
                <a:lnTo>
                  <a:pt x="344" y="161"/>
                </a:lnTo>
                <a:lnTo>
                  <a:pt x="350" y="166"/>
                </a:lnTo>
                <a:lnTo>
                  <a:pt x="356" y="170"/>
                </a:lnTo>
                <a:lnTo>
                  <a:pt x="364" y="174"/>
                </a:lnTo>
                <a:lnTo>
                  <a:pt x="374" y="177"/>
                </a:lnTo>
                <a:lnTo>
                  <a:pt x="386" y="179"/>
                </a:lnTo>
                <a:lnTo>
                  <a:pt x="398" y="180"/>
                </a:lnTo>
                <a:lnTo>
                  <a:pt x="410" y="181"/>
                </a:lnTo>
                <a:lnTo>
                  <a:pt x="423" y="181"/>
                </a:lnTo>
                <a:lnTo>
                  <a:pt x="437" y="181"/>
                </a:lnTo>
                <a:lnTo>
                  <a:pt x="451" y="181"/>
                </a:lnTo>
                <a:lnTo>
                  <a:pt x="476" y="181"/>
                </a:lnTo>
                <a:lnTo>
                  <a:pt x="500" y="182"/>
                </a:lnTo>
                <a:lnTo>
                  <a:pt x="524" y="185"/>
                </a:lnTo>
                <a:lnTo>
                  <a:pt x="547" y="188"/>
                </a:lnTo>
                <a:lnTo>
                  <a:pt x="571" y="192"/>
                </a:lnTo>
                <a:lnTo>
                  <a:pt x="597" y="196"/>
                </a:lnTo>
                <a:lnTo>
                  <a:pt x="624" y="199"/>
                </a:lnTo>
                <a:lnTo>
                  <a:pt x="651" y="203"/>
                </a:lnTo>
                <a:lnTo>
                  <a:pt x="676" y="207"/>
                </a:lnTo>
                <a:lnTo>
                  <a:pt x="702" y="213"/>
                </a:lnTo>
                <a:lnTo>
                  <a:pt x="732" y="222"/>
                </a:lnTo>
                <a:lnTo>
                  <a:pt x="762" y="231"/>
                </a:lnTo>
                <a:lnTo>
                  <a:pt x="791" y="241"/>
                </a:lnTo>
                <a:lnTo>
                  <a:pt x="820" y="250"/>
                </a:lnTo>
                <a:lnTo>
                  <a:pt x="841" y="256"/>
                </a:lnTo>
                <a:lnTo>
                  <a:pt x="862" y="262"/>
                </a:lnTo>
                <a:lnTo>
                  <a:pt x="884" y="267"/>
                </a:lnTo>
                <a:lnTo>
                  <a:pt x="904" y="272"/>
                </a:lnTo>
                <a:lnTo>
                  <a:pt x="913" y="275"/>
                </a:lnTo>
                <a:lnTo>
                  <a:pt x="921" y="277"/>
                </a:lnTo>
                <a:lnTo>
                  <a:pt x="928" y="28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42" name="Line 274">
            <a:extLst>
              <a:ext uri="{FF2B5EF4-FFF2-40B4-BE49-F238E27FC236}">
                <a16:creationId xmlns:a16="http://schemas.microsoft.com/office/drawing/2014/main" id="{8B496A55-E712-ADB9-C5DF-49D5C62FD5D6}"/>
              </a:ext>
            </a:extLst>
          </p:cNvPr>
          <p:cNvSpPr>
            <a:spLocks noChangeShapeType="1"/>
          </p:cNvSpPr>
          <p:nvPr/>
        </p:nvSpPr>
        <p:spPr bwMode="auto">
          <a:xfrm flipH="1" flipV="1">
            <a:off x="5292923" y="1504950"/>
            <a:ext cx="141685" cy="10596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43" name="Line 275">
            <a:extLst>
              <a:ext uri="{FF2B5EF4-FFF2-40B4-BE49-F238E27FC236}">
                <a16:creationId xmlns:a16="http://schemas.microsoft.com/office/drawing/2014/main" id="{C21DDF7B-B404-F79B-4DCC-7713CF2E7157}"/>
              </a:ext>
            </a:extLst>
          </p:cNvPr>
          <p:cNvSpPr>
            <a:spLocks noChangeShapeType="1"/>
          </p:cNvSpPr>
          <p:nvPr/>
        </p:nvSpPr>
        <p:spPr bwMode="auto">
          <a:xfrm>
            <a:off x="5434608" y="1610915"/>
            <a:ext cx="1190" cy="25479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44" name="Line 276">
            <a:extLst>
              <a:ext uri="{FF2B5EF4-FFF2-40B4-BE49-F238E27FC236}">
                <a16:creationId xmlns:a16="http://schemas.microsoft.com/office/drawing/2014/main" id="{41D8EA64-419A-23EA-0180-913A7100D636}"/>
              </a:ext>
            </a:extLst>
          </p:cNvPr>
          <p:cNvSpPr>
            <a:spLocks noChangeShapeType="1"/>
          </p:cNvSpPr>
          <p:nvPr/>
        </p:nvSpPr>
        <p:spPr bwMode="auto">
          <a:xfrm flipH="1">
            <a:off x="5033367" y="1504950"/>
            <a:ext cx="259556" cy="17978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45" name="Line 277">
            <a:extLst>
              <a:ext uri="{FF2B5EF4-FFF2-40B4-BE49-F238E27FC236}">
                <a16:creationId xmlns:a16="http://schemas.microsoft.com/office/drawing/2014/main" id="{99D16543-728D-81FD-E00A-B069763741CD}"/>
              </a:ext>
            </a:extLst>
          </p:cNvPr>
          <p:cNvSpPr>
            <a:spLocks noChangeShapeType="1"/>
          </p:cNvSpPr>
          <p:nvPr/>
        </p:nvSpPr>
        <p:spPr bwMode="auto">
          <a:xfrm flipH="1">
            <a:off x="5063133" y="1637109"/>
            <a:ext cx="39290" cy="2619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46" name="Line 278">
            <a:extLst>
              <a:ext uri="{FF2B5EF4-FFF2-40B4-BE49-F238E27FC236}">
                <a16:creationId xmlns:a16="http://schemas.microsoft.com/office/drawing/2014/main" id="{741CD59E-DF6F-634B-A728-9E7F49DF17EF}"/>
              </a:ext>
            </a:extLst>
          </p:cNvPr>
          <p:cNvSpPr>
            <a:spLocks noChangeShapeType="1"/>
          </p:cNvSpPr>
          <p:nvPr/>
        </p:nvSpPr>
        <p:spPr bwMode="auto">
          <a:xfrm flipH="1">
            <a:off x="5073848" y="1715690"/>
            <a:ext cx="1191" cy="11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47" name="Freeform 279">
            <a:extLst>
              <a:ext uri="{FF2B5EF4-FFF2-40B4-BE49-F238E27FC236}">
                <a16:creationId xmlns:a16="http://schemas.microsoft.com/office/drawing/2014/main" id="{BE35F53C-5B7E-9060-5D92-A01A6155B6AF}"/>
              </a:ext>
            </a:extLst>
          </p:cNvPr>
          <p:cNvSpPr>
            <a:spLocks/>
          </p:cNvSpPr>
          <p:nvPr/>
        </p:nvSpPr>
        <p:spPr bwMode="auto">
          <a:xfrm>
            <a:off x="5047655" y="1691877"/>
            <a:ext cx="21431" cy="5954"/>
          </a:xfrm>
          <a:custGeom>
            <a:avLst/>
            <a:gdLst>
              <a:gd name="T0" fmla="*/ 302236 w 52"/>
              <a:gd name="T1" fmla="*/ 0 h 14"/>
              <a:gd name="T2" fmla="*/ 0 w 52"/>
              <a:gd name="T3" fmla="*/ 964467 h 14"/>
              <a:gd name="T4" fmla="*/ 0 w 52"/>
              <a:gd name="T5" fmla="*/ 1928934 h 14"/>
              <a:gd name="T6" fmla="*/ 302236 w 52"/>
              <a:gd name="T7" fmla="*/ 2250423 h 14"/>
              <a:gd name="T8" fmla="*/ 906157 w 52"/>
              <a:gd name="T9" fmla="*/ 2893401 h 14"/>
              <a:gd name="T10" fmla="*/ 1510079 w 52"/>
              <a:gd name="T11" fmla="*/ 3214890 h 14"/>
              <a:gd name="T12" fmla="*/ 2415687 w 52"/>
              <a:gd name="T13" fmla="*/ 3536379 h 14"/>
              <a:gd name="T14" fmla="*/ 3623530 w 52"/>
              <a:gd name="T15" fmla="*/ 3536379 h 14"/>
              <a:gd name="T16" fmla="*/ 4831373 w 52"/>
              <a:gd name="T17" fmla="*/ 3536379 h 14"/>
              <a:gd name="T18" fmla="*/ 6039216 w 52"/>
              <a:gd name="T19" fmla="*/ 3536379 h 14"/>
              <a:gd name="T20" fmla="*/ 8153217 w 52"/>
              <a:gd name="T21" fmla="*/ 3536379 h 14"/>
              <a:gd name="T22" fmla="*/ 10568903 w 52"/>
              <a:gd name="T23" fmla="*/ 3857868 h 14"/>
              <a:gd name="T24" fmla="*/ 12380668 w 52"/>
              <a:gd name="T25" fmla="*/ 4179357 h 14"/>
              <a:gd name="T26" fmla="*/ 13588512 w 52"/>
              <a:gd name="T27" fmla="*/ 4179357 h 14"/>
              <a:gd name="T28" fmla="*/ 15098590 w 52"/>
              <a:gd name="T29" fmla="*/ 4500846 h 14"/>
              <a:gd name="T30" fmla="*/ 15400276 w 52"/>
              <a:gd name="T31" fmla="*/ 4500846 h 14"/>
              <a:gd name="T32" fmla="*/ 15702512 w 52"/>
              <a:gd name="T33" fmla="*/ 4500846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14">
                <a:moveTo>
                  <a:pt x="1" y="0"/>
                </a:moveTo>
                <a:lnTo>
                  <a:pt x="0" y="3"/>
                </a:lnTo>
                <a:lnTo>
                  <a:pt x="0" y="6"/>
                </a:lnTo>
                <a:lnTo>
                  <a:pt x="1" y="7"/>
                </a:lnTo>
                <a:lnTo>
                  <a:pt x="3" y="9"/>
                </a:lnTo>
                <a:lnTo>
                  <a:pt x="5" y="10"/>
                </a:lnTo>
                <a:lnTo>
                  <a:pt x="8" y="11"/>
                </a:lnTo>
                <a:lnTo>
                  <a:pt x="12" y="11"/>
                </a:lnTo>
                <a:lnTo>
                  <a:pt x="16" y="11"/>
                </a:lnTo>
                <a:lnTo>
                  <a:pt x="20" y="11"/>
                </a:lnTo>
                <a:lnTo>
                  <a:pt x="27" y="11"/>
                </a:lnTo>
                <a:lnTo>
                  <a:pt x="35" y="12"/>
                </a:lnTo>
                <a:lnTo>
                  <a:pt x="41" y="13"/>
                </a:lnTo>
                <a:lnTo>
                  <a:pt x="45" y="13"/>
                </a:lnTo>
                <a:lnTo>
                  <a:pt x="50" y="14"/>
                </a:lnTo>
                <a:lnTo>
                  <a:pt x="51" y="14"/>
                </a:lnTo>
                <a:lnTo>
                  <a:pt x="52" y="1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48" name="Line 280">
            <a:extLst>
              <a:ext uri="{FF2B5EF4-FFF2-40B4-BE49-F238E27FC236}">
                <a16:creationId xmlns:a16="http://schemas.microsoft.com/office/drawing/2014/main" id="{1050BDB9-539D-7CB0-8575-05F59F446F94}"/>
              </a:ext>
            </a:extLst>
          </p:cNvPr>
          <p:cNvSpPr>
            <a:spLocks noChangeShapeType="1"/>
          </p:cNvSpPr>
          <p:nvPr/>
        </p:nvSpPr>
        <p:spPr bwMode="auto">
          <a:xfrm flipH="1">
            <a:off x="5054798" y="1610915"/>
            <a:ext cx="379810" cy="904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49" name="Line 281">
            <a:extLst>
              <a:ext uri="{FF2B5EF4-FFF2-40B4-BE49-F238E27FC236}">
                <a16:creationId xmlns:a16="http://schemas.microsoft.com/office/drawing/2014/main" id="{5E6F0C20-168C-E656-0535-377F9A378087}"/>
              </a:ext>
            </a:extLst>
          </p:cNvPr>
          <p:cNvSpPr>
            <a:spLocks noChangeShapeType="1"/>
          </p:cNvSpPr>
          <p:nvPr/>
        </p:nvSpPr>
        <p:spPr bwMode="auto">
          <a:xfrm flipH="1">
            <a:off x="5073848" y="1715690"/>
            <a:ext cx="1191" cy="11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50" name="Line 282">
            <a:extLst>
              <a:ext uri="{FF2B5EF4-FFF2-40B4-BE49-F238E27FC236}">
                <a16:creationId xmlns:a16="http://schemas.microsoft.com/office/drawing/2014/main" id="{295B14F5-7C3B-4184-7245-C468E802E396}"/>
              </a:ext>
            </a:extLst>
          </p:cNvPr>
          <p:cNvSpPr>
            <a:spLocks noChangeShapeType="1"/>
          </p:cNvSpPr>
          <p:nvPr/>
        </p:nvSpPr>
        <p:spPr bwMode="auto">
          <a:xfrm flipH="1">
            <a:off x="5073848" y="1715690"/>
            <a:ext cx="1191" cy="11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51" name="Freeform 283">
            <a:extLst>
              <a:ext uri="{FF2B5EF4-FFF2-40B4-BE49-F238E27FC236}">
                <a16:creationId xmlns:a16="http://schemas.microsoft.com/office/drawing/2014/main" id="{65A65F9C-30B3-DBC9-D2D7-702B04A63AB9}"/>
              </a:ext>
            </a:extLst>
          </p:cNvPr>
          <p:cNvSpPr>
            <a:spLocks/>
          </p:cNvSpPr>
          <p:nvPr/>
        </p:nvSpPr>
        <p:spPr bwMode="auto">
          <a:xfrm>
            <a:off x="5047654" y="1664493"/>
            <a:ext cx="16669" cy="33338"/>
          </a:xfrm>
          <a:custGeom>
            <a:avLst/>
            <a:gdLst>
              <a:gd name="T0" fmla="*/ 1852454 w 40"/>
              <a:gd name="T1" fmla="*/ 23521458 h 84"/>
              <a:gd name="T2" fmla="*/ 1543526 w 40"/>
              <a:gd name="T3" fmla="*/ 22961600 h 84"/>
              <a:gd name="T4" fmla="*/ 1235154 w 40"/>
              <a:gd name="T5" fmla="*/ 22401213 h 84"/>
              <a:gd name="T6" fmla="*/ 1235154 w 40"/>
              <a:gd name="T7" fmla="*/ 21841354 h 84"/>
              <a:gd name="T8" fmla="*/ 926227 w 40"/>
              <a:gd name="T9" fmla="*/ 21281496 h 84"/>
              <a:gd name="T10" fmla="*/ 617299 w 40"/>
              <a:gd name="T11" fmla="*/ 20721108 h 84"/>
              <a:gd name="T12" fmla="*/ 617299 w 40"/>
              <a:gd name="T13" fmla="*/ 19881321 h 84"/>
              <a:gd name="T14" fmla="*/ 308928 w 40"/>
              <a:gd name="T15" fmla="*/ 17921288 h 84"/>
              <a:gd name="T16" fmla="*/ 0 w 40"/>
              <a:gd name="T17" fmla="*/ 15960725 h 84"/>
              <a:gd name="T18" fmla="*/ 308928 w 40"/>
              <a:gd name="T19" fmla="*/ 14280621 h 84"/>
              <a:gd name="T20" fmla="*/ 617299 w 40"/>
              <a:gd name="T21" fmla="*/ 12880975 h 84"/>
              <a:gd name="T22" fmla="*/ 1235154 w 40"/>
              <a:gd name="T23" fmla="*/ 11200871 h 84"/>
              <a:gd name="T24" fmla="*/ 2160826 w 40"/>
              <a:gd name="T25" fmla="*/ 9520767 h 84"/>
              <a:gd name="T26" fmla="*/ 3395980 w 40"/>
              <a:gd name="T27" fmla="*/ 7840662 h 84"/>
              <a:gd name="T28" fmla="*/ 4630579 w 40"/>
              <a:gd name="T29" fmla="*/ 6720417 h 84"/>
              <a:gd name="T30" fmla="*/ 6174661 w 40"/>
              <a:gd name="T31" fmla="*/ 5320242 h 84"/>
              <a:gd name="T32" fmla="*/ 8026559 w 40"/>
              <a:gd name="T33" fmla="*/ 3640137 h 84"/>
              <a:gd name="T34" fmla="*/ 10496312 w 40"/>
              <a:gd name="T35" fmla="*/ 1960033 h 84"/>
              <a:gd name="T36" fmla="*/ 12348766 w 40"/>
              <a:gd name="T37" fmla="*/ 0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84">
                <a:moveTo>
                  <a:pt x="6" y="84"/>
                </a:moveTo>
                <a:lnTo>
                  <a:pt x="5" y="82"/>
                </a:lnTo>
                <a:lnTo>
                  <a:pt x="4" y="80"/>
                </a:lnTo>
                <a:lnTo>
                  <a:pt x="4" y="78"/>
                </a:lnTo>
                <a:lnTo>
                  <a:pt x="3" y="76"/>
                </a:lnTo>
                <a:lnTo>
                  <a:pt x="2" y="74"/>
                </a:lnTo>
                <a:lnTo>
                  <a:pt x="2" y="71"/>
                </a:lnTo>
                <a:lnTo>
                  <a:pt x="1" y="64"/>
                </a:lnTo>
                <a:lnTo>
                  <a:pt x="0" y="57"/>
                </a:lnTo>
                <a:lnTo>
                  <a:pt x="1" y="51"/>
                </a:lnTo>
                <a:lnTo>
                  <a:pt x="2" y="46"/>
                </a:lnTo>
                <a:lnTo>
                  <a:pt x="4" y="40"/>
                </a:lnTo>
                <a:lnTo>
                  <a:pt x="7" y="34"/>
                </a:lnTo>
                <a:lnTo>
                  <a:pt x="11" y="28"/>
                </a:lnTo>
                <a:lnTo>
                  <a:pt x="15" y="24"/>
                </a:lnTo>
                <a:lnTo>
                  <a:pt x="20" y="19"/>
                </a:lnTo>
                <a:lnTo>
                  <a:pt x="26" y="13"/>
                </a:lnTo>
                <a:lnTo>
                  <a:pt x="34" y="7"/>
                </a:lnTo>
                <a:lnTo>
                  <a:pt x="4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52" name="Freeform 284">
            <a:extLst>
              <a:ext uri="{FF2B5EF4-FFF2-40B4-BE49-F238E27FC236}">
                <a16:creationId xmlns:a16="http://schemas.microsoft.com/office/drawing/2014/main" id="{97CDD956-0439-B573-40F7-9C2BEE6C726B}"/>
              </a:ext>
            </a:extLst>
          </p:cNvPr>
          <p:cNvSpPr>
            <a:spLocks/>
          </p:cNvSpPr>
          <p:nvPr/>
        </p:nvSpPr>
        <p:spPr bwMode="auto">
          <a:xfrm>
            <a:off x="5395317" y="1371600"/>
            <a:ext cx="432197" cy="173831"/>
          </a:xfrm>
          <a:custGeom>
            <a:avLst/>
            <a:gdLst>
              <a:gd name="T0" fmla="*/ 0 w 1090"/>
              <a:gd name="T1" fmla="*/ 122368225 h 439"/>
              <a:gd name="T2" fmla="*/ 179162281 w 1090"/>
              <a:gd name="T3" fmla="*/ 0 h 439"/>
              <a:gd name="T4" fmla="*/ 304659674 w 1090"/>
              <a:gd name="T5" fmla="*/ 82786440 h 439"/>
              <a:gd name="T6" fmla="*/ 0 w 1090"/>
              <a:gd name="T7" fmla="*/ 122368225 h 4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0" h="439">
                <a:moveTo>
                  <a:pt x="0" y="439"/>
                </a:moveTo>
                <a:lnTo>
                  <a:pt x="641" y="0"/>
                </a:lnTo>
                <a:lnTo>
                  <a:pt x="1090" y="297"/>
                </a:lnTo>
                <a:lnTo>
                  <a:pt x="0" y="43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53" name="Line 285">
            <a:extLst>
              <a:ext uri="{FF2B5EF4-FFF2-40B4-BE49-F238E27FC236}">
                <a16:creationId xmlns:a16="http://schemas.microsoft.com/office/drawing/2014/main" id="{BD33462C-5839-2D86-BF1B-1FC2A80947A3}"/>
              </a:ext>
            </a:extLst>
          </p:cNvPr>
          <p:cNvSpPr>
            <a:spLocks noChangeShapeType="1"/>
          </p:cNvSpPr>
          <p:nvPr/>
        </p:nvSpPr>
        <p:spPr bwMode="auto">
          <a:xfrm flipV="1">
            <a:off x="5395316" y="1371600"/>
            <a:ext cx="253604" cy="17383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54" name="Line 286">
            <a:extLst>
              <a:ext uri="{FF2B5EF4-FFF2-40B4-BE49-F238E27FC236}">
                <a16:creationId xmlns:a16="http://schemas.microsoft.com/office/drawing/2014/main" id="{3A2D6787-4C4A-A73A-2291-26616D90EB71}"/>
              </a:ext>
            </a:extLst>
          </p:cNvPr>
          <p:cNvSpPr>
            <a:spLocks noChangeShapeType="1"/>
          </p:cNvSpPr>
          <p:nvPr/>
        </p:nvSpPr>
        <p:spPr bwMode="auto">
          <a:xfrm>
            <a:off x="5648921" y="1371600"/>
            <a:ext cx="115490" cy="762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55" name="Freeform 287">
            <a:extLst>
              <a:ext uri="{FF2B5EF4-FFF2-40B4-BE49-F238E27FC236}">
                <a16:creationId xmlns:a16="http://schemas.microsoft.com/office/drawing/2014/main" id="{BC4C6AD5-C024-494E-9CF3-E7F0708A0CF1}"/>
              </a:ext>
            </a:extLst>
          </p:cNvPr>
          <p:cNvSpPr>
            <a:spLocks/>
          </p:cNvSpPr>
          <p:nvPr/>
        </p:nvSpPr>
        <p:spPr bwMode="auto">
          <a:xfrm>
            <a:off x="5710833" y="1358503"/>
            <a:ext cx="217884" cy="89297"/>
          </a:xfrm>
          <a:custGeom>
            <a:avLst/>
            <a:gdLst>
              <a:gd name="T0" fmla="*/ 0 w 549"/>
              <a:gd name="T1" fmla="*/ 38362628 h 225"/>
              <a:gd name="T2" fmla="*/ 116206917 w 549"/>
              <a:gd name="T3" fmla="*/ 0 h 225"/>
              <a:gd name="T4" fmla="*/ 153729002 w 549"/>
              <a:gd name="T5" fmla="*/ 24921738 h 225"/>
              <a:gd name="T6" fmla="*/ 37522085 w 549"/>
              <a:gd name="T7" fmla="*/ 63004435 h 225"/>
              <a:gd name="T8" fmla="*/ 37242157 w 549"/>
              <a:gd name="T9" fmla="*/ 62724505 h 225"/>
              <a:gd name="T10" fmla="*/ 0 w 549"/>
              <a:gd name="T11" fmla="*/ 38362628 h 2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9" h="225">
                <a:moveTo>
                  <a:pt x="0" y="137"/>
                </a:moveTo>
                <a:lnTo>
                  <a:pt x="415" y="0"/>
                </a:lnTo>
                <a:lnTo>
                  <a:pt x="549" y="89"/>
                </a:lnTo>
                <a:lnTo>
                  <a:pt x="134" y="225"/>
                </a:lnTo>
                <a:lnTo>
                  <a:pt x="133" y="224"/>
                </a:lnTo>
                <a:lnTo>
                  <a:pt x="0" y="13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56" name="Line 288">
            <a:extLst>
              <a:ext uri="{FF2B5EF4-FFF2-40B4-BE49-F238E27FC236}">
                <a16:creationId xmlns:a16="http://schemas.microsoft.com/office/drawing/2014/main" id="{06FE30A3-597D-C0CB-7A43-285D0E189440}"/>
              </a:ext>
            </a:extLst>
          </p:cNvPr>
          <p:cNvSpPr>
            <a:spLocks noChangeShapeType="1"/>
          </p:cNvSpPr>
          <p:nvPr/>
        </p:nvSpPr>
        <p:spPr bwMode="auto">
          <a:xfrm flipV="1">
            <a:off x="5710832" y="1358502"/>
            <a:ext cx="165497" cy="5357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57" name="Line 289">
            <a:extLst>
              <a:ext uri="{FF2B5EF4-FFF2-40B4-BE49-F238E27FC236}">
                <a16:creationId xmlns:a16="http://schemas.microsoft.com/office/drawing/2014/main" id="{24ECFA7A-50E3-933A-0CB2-99C0542FE355}"/>
              </a:ext>
            </a:extLst>
          </p:cNvPr>
          <p:cNvSpPr>
            <a:spLocks noChangeShapeType="1"/>
          </p:cNvSpPr>
          <p:nvPr/>
        </p:nvSpPr>
        <p:spPr bwMode="auto">
          <a:xfrm flipH="1">
            <a:off x="5764411" y="1393031"/>
            <a:ext cx="164306" cy="5476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58" name="Line 290">
            <a:extLst>
              <a:ext uri="{FF2B5EF4-FFF2-40B4-BE49-F238E27FC236}">
                <a16:creationId xmlns:a16="http://schemas.microsoft.com/office/drawing/2014/main" id="{D5A9D53C-888B-BCFB-825C-D092070D8462}"/>
              </a:ext>
            </a:extLst>
          </p:cNvPr>
          <p:cNvSpPr>
            <a:spLocks noChangeShapeType="1"/>
          </p:cNvSpPr>
          <p:nvPr/>
        </p:nvSpPr>
        <p:spPr bwMode="auto">
          <a:xfrm>
            <a:off x="5876329" y="1358502"/>
            <a:ext cx="52388" cy="345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59" name="Line 291">
            <a:extLst>
              <a:ext uri="{FF2B5EF4-FFF2-40B4-BE49-F238E27FC236}">
                <a16:creationId xmlns:a16="http://schemas.microsoft.com/office/drawing/2014/main" id="{F2D66C94-97FF-83C4-3015-FA7B938ED73F}"/>
              </a:ext>
            </a:extLst>
          </p:cNvPr>
          <p:cNvSpPr>
            <a:spLocks noChangeShapeType="1"/>
          </p:cNvSpPr>
          <p:nvPr/>
        </p:nvSpPr>
        <p:spPr bwMode="auto">
          <a:xfrm>
            <a:off x="5648920" y="1371599"/>
            <a:ext cx="178594" cy="11787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60" name="Line 292">
            <a:extLst>
              <a:ext uri="{FF2B5EF4-FFF2-40B4-BE49-F238E27FC236}">
                <a16:creationId xmlns:a16="http://schemas.microsoft.com/office/drawing/2014/main" id="{7CDE4A19-693C-177F-7A57-20B776EC1E07}"/>
              </a:ext>
            </a:extLst>
          </p:cNvPr>
          <p:cNvSpPr>
            <a:spLocks noChangeShapeType="1"/>
          </p:cNvSpPr>
          <p:nvPr/>
        </p:nvSpPr>
        <p:spPr bwMode="auto">
          <a:xfrm>
            <a:off x="5764410" y="1446608"/>
            <a:ext cx="63104" cy="4286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61" name="Line 293">
            <a:extLst>
              <a:ext uri="{FF2B5EF4-FFF2-40B4-BE49-F238E27FC236}">
                <a16:creationId xmlns:a16="http://schemas.microsoft.com/office/drawing/2014/main" id="{F31BE649-8707-EA55-E355-91EDA3EC54BD}"/>
              </a:ext>
            </a:extLst>
          </p:cNvPr>
          <p:cNvSpPr>
            <a:spLocks noChangeShapeType="1"/>
          </p:cNvSpPr>
          <p:nvPr/>
        </p:nvSpPr>
        <p:spPr bwMode="auto">
          <a:xfrm flipH="1">
            <a:off x="5395317" y="1489471"/>
            <a:ext cx="432197" cy="5596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8374" name="Text Box 294">
            <a:extLst>
              <a:ext uri="{FF2B5EF4-FFF2-40B4-BE49-F238E27FC236}">
                <a16:creationId xmlns:a16="http://schemas.microsoft.com/office/drawing/2014/main" id="{2663BDC5-E6F8-2797-D6C7-8BC91DAB87A4}"/>
              </a:ext>
            </a:extLst>
          </p:cNvPr>
          <p:cNvSpPr txBox="1">
            <a:spLocks noChangeArrowheads="1"/>
          </p:cNvSpPr>
          <p:nvPr/>
        </p:nvSpPr>
        <p:spPr bwMode="auto">
          <a:xfrm>
            <a:off x="5676304" y="2880122"/>
            <a:ext cx="1203055" cy="2289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1050" b="1">
                <a:latin typeface="Arial" charset="0"/>
              </a:rPr>
              <a:t>Starting position</a:t>
            </a:r>
            <a:endParaRPr lang="en-US" sz="1050" b="1">
              <a:latin typeface="Arial" charset="0"/>
            </a:endParaRPr>
          </a:p>
        </p:txBody>
      </p:sp>
      <p:sp>
        <p:nvSpPr>
          <p:cNvPr id="558377" name="Line 297">
            <a:extLst>
              <a:ext uri="{FF2B5EF4-FFF2-40B4-BE49-F238E27FC236}">
                <a16:creationId xmlns:a16="http://schemas.microsoft.com/office/drawing/2014/main" id="{A66FD49B-6F81-F448-80AB-1E13165B705A}"/>
              </a:ext>
            </a:extLst>
          </p:cNvPr>
          <p:cNvSpPr>
            <a:spLocks noChangeShapeType="1"/>
          </p:cNvSpPr>
          <p:nvPr/>
        </p:nvSpPr>
        <p:spPr bwMode="auto">
          <a:xfrm flipH="1" flipV="1">
            <a:off x="5447704" y="2994421"/>
            <a:ext cx="57150" cy="3429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67866" tIns="33338" rIns="67866" bIns="33338"/>
          <a:lstStyle/>
          <a:p>
            <a:pPr>
              <a:buFont typeface="Arial" charset="0"/>
              <a:buChar char="–"/>
              <a:defRPr/>
            </a:pPr>
            <a:endParaRPr lang="en-US">
              <a:latin typeface="Arial" charset="0"/>
              <a:ea typeface="ＭＳ Ｐゴシック" charset="0"/>
            </a:endParaRPr>
          </a:p>
        </p:txBody>
      </p:sp>
      <p:sp>
        <p:nvSpPr>
          <p:cNvPr id="558378" name="Text Box 298">
            <a:extLst>
              <a:ext uri="{FF2B5EF4-FFF2-40B4-BE49-F238E27FC236}">
                <a16:creationId xmlns:a16="http://schemas.microsoft.com/office/drawing/2014/main" id="{8BCF9788-35D9-E134-1D37-A2AD864B3129}"/>
              </a:ext>
            </a:extLst>
          </p:cNvPr>
          <p:cNvSpPr txBox="1">
            <a:spLocks noChangeArrowheads="1"/>
          </p:cNvSpPr>
          <p:nvPr/>
        </p:nvSpPr>
        <p:spPr bwMode="auto">
          <a:xfrm>
            <a:off x="5219104" y="3280172"/>
            <a:ext cx="678872" cy="2289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1050" b="1">
                <a:latin typeface="Arial" charset="0"/>
              </a:rPr>
              <a:t>Hammer</a:t>
            </a:r>
            <a:endParaRPr lang="en-US" sz="1050" b="1">
              <a:latin typeface="Arial" charset="0"/>
            </a:endParaRPr>
          </a:p>
        </p:txBody>
      </p:sp>
      <p:sp>
        <p:nvSpPr>
          <p:cNvPr id="558379" name="Line 299">
            <a:extLst>
              <a:ext uri="{FF2B5EF4-FFF2-40B4-BE49-F238E27FC236}">
                <a16:creationId xmlns:a16="http://schemas.microsoft.com/office/drawing/2014/main" id="{84D4076A-CE66-3C6E-7F8B-67E80F89409F}"/>
              </a:ext>
            </a:extLst>
          </p:cNvPr>
          <p:cNvSpPr>
            <a:spLocks noChangeShapeType="1"/>
          </p:cNvSpPr>
          <p:nvPr/>
        </p:nvSpPr>
        <p:spPr bwMode="auto">
          <a:xfrm>
            <a:off x="3847504" y="3908821"/>
            <a:ext cx="342900" cy="114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67866" tIns="33338" rIns="67866" bIns="33338"/>
          <a:lstStyle/>
          <a:p>
            <a:pPr>
              <a:buFont typeface="Arial" charset="0"/>
              <a:buChar char="–"/>
              <a:defRPr/>
            </a:pPr>
            <a:endParaRPr lang="en-US">
              <a:latin typeface="Arial" charset="0"/>
              <a:ea typeface="ＭＳ Ｐゴシック" charset="0"/>
            </a:endParaRPr>
          </a:p>
        </p:txBody>
      </p:sp>
      <p:sp>
        <p:nvSpPr>
          <p:cNvPr id="558380" name="Text Box 300">
            <a:extLst>
              <a:ext uri="{FF2B5EF4-FFF2-40B4-BE49-F238E27FC236}">
                <a16:creationId xmlns:a16="http://schemas.microsoft.com/office/drawing/2014/main" id="{164C7B18-227C-D7E2-1691-E10C7BA72310}"/>
              </a:ext>
            </a:extLst>
          </p:cNvPr>
          <p:cNvSpPr txBox="1">
            <a:spLocks noChangeArrowheads="1"/>
          </p:cNvSpPr>
          <p:nvPr/>
        </p:nvSpPr>
        <p:spPr bwMode="auto">
          <a:xfrm>
            <a:off x="3333155" y="3794522"/>
            <a:ext cx="465674" cy="2289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1050" b="1">
                <a:latin typeface="Arial" charset="0"/>
              </a:rPr>
              <a:t>Anvil</a:t>
            </a:r>
            <a:endParaRPr lang="en-US" sz="1050" b="1">
              <a:latin typeface="Arial" charset="0"/>
            </a:endParaRPr>
          </a:p>
        </p:txBody>
      </p:sp>
      <p:sp>
        <p:nvSpPr>
          <p:cNvPr id="558381" name="Text Box 301">
            <a:extLst>
              <a:ext uri="{FF2B5EF4-FFF2-40B4-BE49-F238E27FC236}">
                <a16:creationId xmlns:a16="http://schemas.microsoft.com/office/drawing/2014/main" id="{5D3238B5-2E1D-089D-7CFD-8550C88FAF3C}"/>
              </a:ext>
            </a:extLst>
          </p:cNvPr>
          <p:cNvSpPr txBox="1">
            <a:spLocks noChangeArrowheads="1"/>
          </p:cNvSpPr>
          <p:nvPr/>
        </p:nvSpPr>
        <p:spPr bwMode="auto">
          <a:xfrm>
            <a:off x="2475904" y="3337322"/>
            <a:ext cx="970619" cy="2289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1050" b="1">
                <a:latin typeface="Arial" charset="0"/>
              </a:rPr>
              <a:t>End of swing</a:t>
            </a:r>
            <a:endParaRPr lang="en-US" sz="1050" b="1">
              <a:latin typeface="Arial" charset="0"/>
            </a:endParaRPr>
          </a:p>
        </p:txBody>
      </p:sp>
      <p:sp>
        <p:nvSpPr>
          <p:cNvPr id="558382" name="Line 302">
            <a:extLst>
              <a:ext uri="{FF2B5EF4-FFF2-40B4-BE49-F238E27FC236}">
                <a16:creationId xmlns:a16="http://schemas.microsoft.com/office/drawing/2014/main" id="{3C4094EF-13C5-AE2E-BD4C-0249E6246606}"/>
              </a:ext>
            </a:extLst>
          </p:cNvPr>
          <p:cNvSpPr>
            <a:spLocks noChangeShapeType="1"/>
          </p:cNvSpPr>
          <p:nvPr/>
        </p:nvSpPr>
        <p:spPr bwMode="auto">
          <a:xfrm flipH="1">
            <a:off x="4304704" y="3737371"/>
            <a:ext cx="400050" cy="571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67866" tIns="33338" rIns="67866" bIns="33338"/>
          <a:lstStyle/>
          <a:p>
            <a:pPr>
              <a:buFont typeface="Arial" charset="0"/>
              <a:buChar char="–"/>
              <a:defRPr/>
            </a:pPr>
            <a:endParaRPr lang="en-US">
              <a:latin typeface="Arial" charset="0"/>
              <a:ea typeface="ＭＳ Ｐゴシック" charset="0"/>
            </a:endParaRPr>
          </a:p>
        </p:txBody>
      </p:sp>
      <p:sp>
        <p:nvSpPr>
          <p:cNvPr id="558383" name="Text Box 303">
            <a:extLst>
              <a:ext uri="{FF2B5EF4-FFF2-40B4-BE49-F238E27FC236}">
                <a16:creationId xmlns:a16="http://schemas.microsoft.com/office/drawing/2014/main" id="{05E4AFB2-6AF1-93EB-6399-754135519F73}"/>
              </a:ext>
            </a:extLst>
          </p:cNvPr>
          <p:cNvSpPr txBox="1">
            <a:spLocks noChangeArrowheads="1"/>
          </p:cNvSpPr>
          <p:nvPr/>
        </p:nvSpPr>
        <p:spPr bwMode="auto">
          <a:xfrm>
            <a:off x="4704754" y="3623072"/>
            <a:ext cx="773450" cy="2289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1050" b="1">
                <a:latin typeface="Arial" charset="0"/>
              </a:rPr>
              <a:t>Specimen</a:t>
            </a:r>
            <a:endParaRPr lang="en-US" sz="1050" b="1">
              <a:latin typeface="Arial" charset="0"/>
            </a:endParaRPr>
          </a:p>
        </p:txBody>
      </p:sp>
      <p:sp>
        <p:nvSpPr>
          <p:cNvPr id="2" name="Title 1">
            <a:extLst>
              <a:ext uri="{FF2B5EF4-FFF2-40B4-BE49-F238E27FC236}">
                <a16:creationId xmlns:a16="http://schemas.microsoft.com/office/drawing/2014/main" id="{FB603A9D-5C3A-886A-38ED-809B6E7FA0D9}"/>
              </a:ext>
            </a:extLst>
          </p:cNvPr>
          <p:cNvSpPr>
            <a:spLocks noGrp="1"/>
          </p:cNvSpPr>
          <p:nvPr>
            <p:ph type="title"/>
          </p:nvPr>
        </p:nvSpPr>
        <p:spPr/>
        <p:txBody>
          <a:bodyPr/>
          <a:lstStyle/>
          <a:p>
            <a:r>
              <a:rPr lang="en-US" dirty="0"/>
              <a:t>Charpy Test</a:t>
            </a:r>
          </a:p>
        </p:txBody>
      </p:sp>
      <p:sp>
        <p:nvSpPr>
          <p:cNvPr id="4" name="Slide Number Placeholder 3">
            <a:extLst>
              <a:ext uri="{FF2B5EF4-FFF2-40B4-BE49-F238E27FC236}">
                <a16:creationId xmlns:a16="http://schemas.microsoft.com/office/drawing/2014/main" id="{4A770138-BF30-315A-C775-51B61594CB8F}"/>
              </a:ext>
            </a:extLst>
          </p:cNvPr>
          <p:cNvSpPr>
            <a:spLocks noGrp="1"/>
          </p:cNvSpPr>
          <p:nvPr>
            <p:ph type="sldNum" sz="quarter" idx="4"/>
          </p:nvPr>
        </p:nvSpPr>
        <p:spPr/>
        <p:txBody>
          <a:bodyPr/>
          <a:lstStyle/>
          <a:p>
            <a:fld id="{3A2281A5-0AAD-5C43-9874-F8F3A9F5B29A}" type="slidenum">
              <a:rPr lang="en-US" smtClean="0"/>
              <a:pPr/>
              <a:t>33</a:t>
            </a:fld>
            <a:endParaRPr lang="en-US"/>
          </a:p>
        </p:txBody>
      </p:sp>
    </p:spTree>
  </p:cSld>
  <p:clrMapOvr>
    <a:masterClrMapping/>
  </p:clrMapOvr>
  <p:extLst>
    <p:ext uri="{6950BFC3-D8DA-4A85-94F7-54DA5524770B}">
      <p188:commentRel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9195" name="Charpy%20Test%203.wmv">
            <a:hlinkClick r:id="" action="ppaction://media"/>
            <a:extLst>
              <a:ext uri="{FF2B5EF4-FFF2-40B4-BE49-F238E27FC236}">
                <a16:creationId xmlns:a16="http://schemas.microsoft.com/office/drawing/2014/main" id="{13407205-F58C-1A6E-C5B7-0D6EC490FBC8}"/>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2057400" y="819150"/>
            <a:ext cx="50292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D2857ECD-1443-1344-AA1C-AAD7F7EC705C}"/>
              </a:ext>
            </a:extLst>
          </p:cNvPr>
          <p:cNvSpPr>
            <a:spLocks noGrp="1"/>
          </p:cNvSpPr>
          <p:nvPr>
            <p:ph type="sldNum" sz="quarter" idx="4"/>
          </p:nvPr>
        </p:nvSpPr>
        <p:spPr/>
        <p:txBody>
          <a:bodyPr/>
          <a:lstStyle/>
          <a:p>
            <a:fld id="{3A2281A5-0AAD-5C43-9874-F8F3A9F5B29A}" type="slidenum">
              <a:rPr lang="en-US" smtClean="0"/>
              <a:pPr/>
              <a:t>34</a:t>
            </a:fld>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9919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99195"/>
                                        </p:tgtEl>
                                      </p:cBhvr>
                                    </p:cmd>
                                  </p:childTnLst>
                                </p:cTn>
                              </p:par>
                            </p:childTnLst>
                          </p:cTn>
                        </p:par>
                      </p:childTnLst>
                    </p:cTn>
                  </p:par>
                </p:childTnLst>
              </p:cTn>
              <p:nextCondLst>
                <p:cond evt="onClick" delay="0">
                  <p:tgtEl>
                    <p:spTgt spid="599195"/>
                  </p:tgtEl>
                </p:cond>
              </p:nextCondLst>
            </p:seq>
            <p:video>
              <p:cMediaNode>
                <p:cTn id="7" fill="hold" display="0">
                  <p:stCondLst>
                    <p:cond delay="indefinite"/>
                  </p:stCondLst>
                  <p:endCondLst>
                    <p:cond evt="onNext" delay="0">
                      <p:tgtEl>
                        <p:sldTgt/>
                      </p:tgtEl>
                    </p:cond>
                    <p:cond evt="onPrev" delay="0">
                      <p:tgtEl>
                        <p:sldTgt/>
                      </p:tgtEl>
                    </p:cond>
                  </p:endCondLst>
                </p:cTn>
                <p:tgtEl>
                  <p:spTgt spid="599195"/>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917" name="Text Box 309">
            <a:extLst>
              <a:ext uri="{FF2B5EF4-FFF2-40B4-BE49-F238E27FC236}">
                <a16:creationId xmlns:a16="http://schemas.microsoft.com/office/drawing/2014/main" id="{C8FA9A14-28B6-4613-0759-AE412701A675}"/>
              </a:ext>
            </a:extLst>
          </p:cNvPr>
          <p:cNvSpPr txBox="1">
            <a:spLocks noChangeArrowheads="1"/>
          </p:cNvSpPr>
          <p:nvPr/>
        </p:nvSpPr>
        <p:spPr bwMode="auto">
          <a:xfrm rot="2211858">
            <a:off x="4684201" y="2170258"/>
            <a:ext cx="351860" cy="298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1500">
                <a:latin typeface="Arial" charset="0"/>
              </a:rPr>
              <a:t>55</a:t>
            </a:r>
            <a:endParaRPr lang="en-US" sz="1500">
              <a:latin typeface="Arial" charset="0"/>
            </a:endParaRPr>
          </a:p>
        </p:txBody>
      </p:sp>
      <p:sp>
        <p:nvSpPr>
          <p:cNvPr id="580918" name="Text Box 310">
            <a:extLst>
              <a:ext uri="{FF2B5EF4-FFF2-40B4-BE49-F238E27FC236}">
                <a16:creationId xmlns:a16="http://schemas.microsoft.com/office/drawing/2014/main" id="{253CF0FE-4CCB-72AE-8E3F-6F9DA3BF950D}"/>
              </a:ext>
            </a:extLst>
          </p:cNvPr>
          <p:cNvSpPr txBox="1">
            <a:spLocks noChangeArrowheads="1"/>
          </p:cNvSpPr>
          <p:nvPr/>
        </p:nvSpPr>
        <p:spPr bwMode="auto">
          <a:xfrm rot="20539991">
            <a:off x="5712901" y="3884758"/>
            <a:ext cx="351860" cy="298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1500">
                <a:latin typeface="Arial" charset="0"/>
              </a:rPr>
              <a:t>10</a:t>
            </a:r>
            <a:endParaRPr lang="en-US" sz="1500">
              <a:latin typeface="Arial" charset="0"/>
            </a:endParaRPr>
          </a:p>
        </p:txBody>
      </p:sp>
      <p:sp>
        <p:nvSpPr>
          <p:cNvPr id="60420" name="Line 315">
            <a:extLst>
              <a:ext uri="{FF2B5EF4-FFF2-40B4-BE49-F238E27FC236}">
                <a16:creationId xmlns:a16="http://schemas.microsoft.com/office/drawing/2014/main" id="{13ADE505-D373-370A-E58F-ADDED11DAC76}"/>
              </a:ext>
            </a:extLst>
          </p:cNvPr>
          <p:cNvSpPr>
            <a:spLocks noChangeShapeType="1"/>
          </p:cNvSpPr>
          <p:nvPr/>
        </p:nvSpPr>
        <p:spPr bwMode="auto">
          <a:xfrm>
            <a:off x="3143251" y="1569244"/>
            <a:ext cx="1640681" cy="122277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1" name="Freeform 316">
            <a:extLst>
              <a:ext uri="{FF2B5EF4-FFF2-40B4-BE49-F238E27FC236}">
                <a16:creationId xmlns:a16="http://schemas.microsoft.com/office/drawing/2014/main" id="{0613B83C-4C51-2A37-4402-BDC07E6B9EB3}"/>
              </a:ext>
            </a:extLst>
          </p:cNvPr>
          <p:cNvSpPr>
            <a:spLocks/>
          </p:cNvSpPr>
          <p:nvPr/>
        </p:nvSpPr>
        <p:spPr bwMode="auto">
          <a:xfrm>
            <a:off x="2636044" y="1569244"/>
            <a:ext cx="2882504" cy="1941910"/>
          </a:xfrm>
          <a:custGeom>
            <a:avLst/>
            <a:gdLst>
              <a:gd name="T0" fmla="*/ 1210935633 w 4842"/>
              <a:gd name="T1" fmla="*/ 1086187554 h 3262"/>
              <a:gd name="T2" fmla="*/ 0 w 4842"/>
              <a:gd name="T3" fmla="*/ 182711760 h 3262"/>
              <a:gd name="T4" fmla="*/ 166330334 w 4842"/>
              <a:gd name="T5" fmla="*/ 126007837 h 3262"/>
              <a:gd name="T6" fmla="*/ 537423589 w 4842"/>
              <a:gd name="T7" fmla="*/ 0 h 3262"/>
              <a:gd name="T8" fmla="*/ 2147483647 w 4842"/>
              <a:gd name="T9" fmla="*/ 1874996612 h 3262"/>
              <a:gd name="T10" fmla="*/ 2147483647 w 4842"/>
              <a:gd name="T11" fmla="*/ 2055188216 h 3262"/>
              <a:gd name="T12" fmla="*/ 1311111658 w 4842"/>
              <a:gd name="T13" fmla="*/ 1160532574 h 3262"/>
              <a:gd name="T14" fmla="*/ 1348914007 w 4842"/>
              <a:gd name="T15" fmla="*/ 1109499202 h 3262"/>
              <a:gd name="T16" fmla="*/ 1351434163 w 4842"/>
              <a:gd name="T17" fmla="*/ 1105089126 h 3262"/>
              <a:gd name="T18" fmla="*/ 1352064401 w 4842"/>
              <a:gd name="T19" fmla="*/ 1100679050 h 3262"/>
              <a:gd name="T20" fmla="*/ 1351434163 w 4842"/>
              <a:gd name="T21" fmla="*/ 1096268180 h 3262"/>
              <a:gd name="T22" fmla="*/ 1349544244 w 4842"/>
              <a:gd name="T23" fmla="*/ 1092488342 h 3262"/>
              <a:gd name="T24" fmla="*/ 1345763613 w 4842"/>
              <a:gd name="T25" fmla="*/ 1088707710 h 3262"/>
              <a:gd name="T26" fmla="*/ 1342613218 w 4842"/>
              <a:gd name="T27" fmla="*/ 1086817791 h 3262"/>
              <a:gd name="T28" fmla="*/ 1338203143 w 4842"/>
              <a:gd name="T29" fmla="*/ 1086187554 h 3262"/>
              <a:gd name="T30" fmla="*/ 1210935633 w 4842"/>
              <a:gd name="T31" fmla="*/ 1086187554 h 32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42" h="3262">
                <a:moveTo>
                  <a:pt x="1922" y="1724"/>
                </a:moveTo>
                <a:lnTo>
                  <a:pt x="0" y="290"/>
                </a:lnTo>
                <a:lnTo>
                  <a:pt x="264" y="200"/>
                </a:lnTo>
                <a:lnTo>
                  <a:pt x="853" y="0"/>
                </a:lnTo>
                <a:lnTo>
                  <a:pt x="4842" y="2976"/>
                </a:lnTo>
                <a:lnTo>
                  <a:pt x="3984" y="3262"/>
                </a:lnTo>
                <a:lnTo>
                  <a:pt x="2081" y="1842"/>
                </a:lnTo>
                <a:lnTo>
                  <a:pt x="2141" y="1761"/>
                </a:lnTo>
                <a:lnTo>
                  <a:pt x="2145" y="1754"/>
                </a:lnTo>
                <a:lnTo>
                  <a:pt x="2146" y="1747"/>
                </a:lnTo>
                <a:lnTo>
                  <a:pt x="2145" y="1740"/>
                </a:lnTo>
                <a:lnTo>
                  <a:pt x="2142" y="1734"/>
                </a:lnTo>
                <a:lnTo>
                  <a:pt x="2136" y="1728"/>
                </a:lnTo>
                <a:lnTo>
                  <a:pt x="2131" y="1725"/>
                </a:lnTo>
                <a:lnTo>
                  <a:pt x="2124" y="1724"/>
                </a:lnTo>
                <a:lnTo>
                  <a:pt x="1922" y="172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2" name="Line 317">
            <a:extLst>
              <a:ext uri="{FF2B5EF4-FFF2-40B4-BE49-F238E27FC236}">
                <a16:creationId xmlns:a16="http://schemas.microsoft.com/office/drawing/2014/main" id="{5DD4477C-E00F-F525-928A-A2D3B6C8DAAD}"/>
              </a:ext>
            </a:extLst>
          </p:cNvPr>
          <p:cNvSpPr>
            <a:spLocks noChangeShapeType="1"/>
          </p:cNvSpPr>
          <p:nvPr/>
        </p:nvSpPr>
        <p:spPr bwMode="auto">
          <a:xfrm flipH="1">
            <a:off x="2793207" y="1569244"/>
            <a:ext cx="350044" cy="1190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3" name="Line 318">
            <a:extLst>
              <a:ext uri="{FF2B5EF4-FFF2-40B4-BE49-F238E27FC236}">
                <a16:creationId xmlns:a16="http://schemas.microsoft.com/office/drawing/2014/main" id="{8673F59F-9FD8-66B2-D55E-53905B80B447}"/>
              </a:ext>
            </a:extLst>
          </p:cNvPr>
          <p:cNvSpPr>
            <a:spLocks noChangeShapeType="1"/>
          </p:cNvSpPr>
          <p:nvPr/>
        </p:nvSpPr>
        <p:spPr bwMode="auto">
          <a:xfrm>
            <a:off x="3143251" y="1569244"/>
            <a:ext cx="2375297" cy="17716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4" name="Freeform 319">
            <a:extLst>
              <a:ext uri="{FF2B5EF4-FFF2-40B4-BE49-F238E27FC236}">
                <a16:creationId xmlns:a16="http://schemas.microsoft.com/office/drawing/2014/main" id="{5A83DD2D-D1DA-B125-0AEA-556627034D0F}"/>
              </a:ext>
            </a:extLst>
          </p:cNvPr>
          <p:cNvSpPr>
            <a:spLocks/>
          </p:cNvSpPr>
          <p:nvPr/>
        </p:nvSpPr>
        <p:spPr bwMode="auto">
          <a:xfrm>
            <a:off x="5007769" y="3340894"/>
            <a:ext cx="510779" cy="708422"/>
          </a:xfrm>
          <a:custGeom>
            <a:avLst/>
            <a:gdLst>
              <a:gd name="T0" fmla="*/ 0 w 858"/>
              <a:gd name="T1" fmla="*/ 749117767 h 1191"/>
              <a:gd name="T2" fmla="*/ 0 w 858"/>
              <a:gd name="T3" fmla="*/ 179888891 h 1191"/>
              <a:gd name="T4" fmla="*/ 540574309 w 858"/>
              <a:gd name="T5" fmla="*/ 0 h 1191"/>
              <a:gd name="T6" fmla="*/ 540574309 w 858"/>
              <a:gd name="T7" fmla="*/ 568599961 h 1191"/>
              <a:gd name="T8" fmla="*/ 0 w 858"/>
              <a:gd name="T9" fmla="*/ 749117767 h 1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8" h="1191">
                <a:moveTo>
                  <a:pt x="0" y="1191"/>
                </a:moveTo>
                <a:lnTo>
                  <a:pt x="0" y="286"/>
                </a:lnTo>
                <a:lnTo>
                  <a:pt x="858" y="0"/>
                </a:lnTo>
                <a:lnTo>
                  <a:pt x="858" y="904"/>
                </a:lnTo>
                <a:lnTo>
                  <a:pt x="0" y="119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5" name="Line 320">
            <a:extLst>
              <a:ext uri="{FF2B5EF4-FFF2-40B4-BE49-F238E27FC236}">
                <a16:creationId xmlns:a16="http://schemas.microsoft.com/office/drawing/2014/main" id="{9FD890C6-2DDF-D480-2C67-DE9284886D86}"/>
              </a:ext>
            </a:extLst>
          </p:cNvPr>
          <p:cNvSpPr>
            <a:spLocks noChangeShapeType="1"/>
          </p:cNvSpPr>
          <p:nvPr/>
        </p:nvSpPr>
        <p:spPr bwMode="auto">
          <a:xfrm flipH="1">
            <a:off x="5007769" y="3340894"/>
            <a:ext cx="510779" cy="1702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6" name="Freeform 321">
            <a:extLst>
              <a:ext uri="{FF2B5EF4-FFF2-40B4-BE49-F238E27FC236}">
                <a16:creationId xmlns:a16="http://schemas.microsoft.com/office/drawing/2014/main" id="{D5E844C2-9ACE-8D06-B6FF-375CD0E478D9}"/>
              </a:ext>
            </a:extLst>
          </p:cNvPr>
          <p:cNvSpPr>
            <a:spLocks/>
          </p:cNvSpPr>
          <p:nvPr/>
        </p:nvSpPr>
        <p:spPr bwMode="auto">
          <a:xfrm>
            <a:off x="3875485" y="2665810"/>
            <a:ext cx="1132284" cy="1383506"/>
          </a:xfrm>
          <a:custGeom>
            <a:avLst/>
            <a:gdLst>
              <a:gd name="T0" fmla="*/ 1197703796 w 1903"/>
              <a:gd name="T1" fmla="*/ 893885868 h 2325"/>
              <a:gd name="T2" fmla="*/ 0 w 1903"/>
              <a:gd name="T3" fmla="*/ 0 h 2325"/>
              <a:gd name="T4" fmla="*/ 0 w 1903"/>
              <a:gd name="T5" fmla="*/ 570324319 h 2325"/>
              <a:gd name="T6" fmla="*/ 1197703796 w 1903"/>
              <a:gd name="T7" fmla="*/ 1463581013 h 2325"/>
              <a:gd name="T8" fmla="*/ 1197703796 w 1903"/>
              <a:gd name="T9" fmla="*/ 893885868 h 2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3" h="2325">
                <a:moveTo>
                  <a:pt x="1903" y="1420"/>
                </a:moveTo>
                <a:lnTo>
                  <a:pt x="0" y="0"/>
                </a:lnTo>
                <a:lnTo>
                  <a:pt x="0" y="906"/>
                </a:lnTo>
                <a:lnTo>
                  <a:pt x="1903" y="2325"/>
                </a:lnTo>
                <a:lnTo>
                  <a:pt x="1903" y="142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7" name="Line 322">
            <a:extLst>
              <a:ext uri="{FF2B5EF4-FFF2-40B4-BE49-F238E27FC236}">
                <a16:creationId xmlns:a16="http://schemas.microsoft.com/office/drawing/2014/main" id="{1FC58EB3-6D1F-2E19-ADBC-7A41AEDFE39D}"/>
              </a:ext>
            </a:extLst>
          </p:cNvPr>
          <p:cNvSpPr>
            <a:spLocks noChangeShapeType="1"/>
          </p:cNvSpPr>
          <p:nvPr/>
        </p:nvSpPr>
        <p:spPr bwMode="auto">
          <a:xfrm flipH="1" flipV="1">
            <a:off x="3875485" y="2665810"/>
            <a:ext cx="1132284" cy="84534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8" name="Line 323">
            <a:extLst>
              <a:ext uri="{FF2B5EF4-FFF2-40B4-BE49-F238E27FC236}">
                <a16:creationId xmlns:a16="http://schemas.microsoft.com/office/drawing/2014/main" id="{7EC57441-5FED-8D14-2320-31EC33936C86}"/>
              </a:ext>
            </a:extLst>
          </p:cNvPr>
          <p:cNvSpPr>
            <a:spLocks noChangeShapeType="1"/>
          </p:cNvSpPr>
          <p:nvPr/>
        </p:nvSpPr>
        <p:spPr bwMode="auto">
          <a:xfrm flipH="1">
            <a:off x="2636044" y="1688306"/>
            <a:ext cx="157163" cy="5357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9" name="Line 324">
            <a:extLst>
              <a:ext uri="{FF2B5EF4-FFF2-40B4-BE49-F238E27FC236}">
                <a16:creationId xmlns:a16="http://schemas.microsoft.com/office/drawing/2014/main" id="{A27CAAF0-6790-27A0-067C-524441D3C189}"/>
              </a:ext>
            </a:extLst>
          </p:cNvPr>
          <p:cNvSpPr>
            <a:spLocks noChangeShapeType="1"/>
          </p:cNvSpPr>
          <p:nvPr/>
        </p:nvSpPr>
        <p:spPr bwMode="auto">
          <a:xfrm>
            <a:off x="5518548" y="3340894"/>
            <a:ext cx="1190" cy="5381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0" name="Line 325">
            <a:extLst>
              <a:ext uri="{FF2B5EF4-FFF2-40B4-BE49-F238E27FC236}">
                <a16:creationId xmlns:a16="http://schemas.microsoft.com/office/drawing/2014/main" id="{2FC23EAC-E60E-6C9F-ED98-4CEAC8EDCE36}"/>
              </a:ext>
            </a:extLst>
          </p:cNvPr>
          <p:cNvSpPr>
            <a:spLocks noChangeShapeType="1"/>
          </p:cNvSpPr>
          <p:nvPr/>
        </p:nvSpPr>
        <p:spPr bwMode="auto">
          <a:xfrm flipH="1">
            <a:off x="5007769" y="3879057"/>
            <a:ext cx="510779" cy="1702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1" name="Line 326">
            <a:extLst>
              <a:ext uri="{FF2B5EF4-FFF2-40B4-BE49-F238E27FC236}">
                <a16:creationId xmlns:a16="http://schemas.microsoft.com/office/drawing/2014/main" id="{F34EB98C-7A14-6DC7-80CA-F2259233E16D}"/>
              </a:ext>
            </a:extLst>
          </p:cNvPr>
          <p:cNvSpPr>
            <a:spLocks noChangeShapeType="1"/>
          </p:cNvSpPr>
          <p:nvPr/>
        </p:nvSpPr>
        <p:spPr bwMode="auto">
          <a:xfrm flipV="1">
            <a:off x="5007769" y="3511153"/>
            <a:ext cx="1191" cy="5381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2" name="Freeform 327">
            <a:extLst>
              <a:ext uri="{FF2B5EF4-FFF2-40B4-BE49-F238E27FC236}">
                <a16:creationId xmlns:a16="http://schemas.microsoft.com/office/drawing/2014/main" id="{38405538-A982-BDD4-10A1-803DE3B35773}"/>
              </a:ext>
            </a:extLst>
          </p:cNvPr>
          <p:cNvSpPr>
            <a:spLocks/>
          </p:cNvSpPr>
          <p:nvPr/>
        </p:nvSpPr>
        <p:spPr bwMode="auto">
          <a:xfrm>
            <a:off x="2636044" y="1741885"/>
            <a:ext cx="1144191" cy="1391840"/>
          </a:xfrm>
          <a:custGeom>
            <a:avLst/>
            <a:gdLst>
              <a:gd name="T0" fmla="*/ 1210935872 w 1922"/>
              <a:gd name="T1" fmla="*/ 1473030534 h 2338"/>
              <a:gd name="T2" fmla="*/ 0 w 1922"/>
              <a:gd name="T3" fmla="*/ 569555159 h 2338"/>
              <a:gd name="T4" fmla="*/ 0 w 1922"/>
              <a:gd name="T5" fmla="*/ 0 h 2338"/>
              <a:gd name="T6" fmla="*/ 1210935872 w 1922"/>
              <a:gd name="T7" fmla="*/ 903475375 h 2338"/>
              <a:gd name="T8" fmla="*/ 1210935872 w 1922"/>
              <a:gd name="T9" fmla="*/ 1473030534 h 2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2" h="2338">
                <a:moveTo>
                  <a:pt x="1922" y="2338"/>
                </a:moveTo>
                <a:lnTo>
                  <a:pt x="0" y="904"/>
                </a:lnTo>
                <a:lnTo>
                  <a:pt x="0" y="0"/>
                </a:lnTo>
                <a:lnTo>
                  <a:pt x="1922" y="1434"/>
                </a:lnTo>
                <a:lnTo>
                  <a:pt x="1922" y="23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33" name="Freeform 328">
            <a:extLst>
              <a:ext uri="{FF2B5EF4-FFF2-40B4-BE49-F238E27FC236}">
                <a16:creationId xmlns:a16="http://schemas.microsoft.com/office/drawing/2014/main" id="{2509B7A0-8CAE-42C9-1B34-6D532C29350B}"/>
              </a:ext>
            </a:extLst>
          </p:cNvPr>
          <p:cNvSpPr>
            <a:spLocks/>
          </p:cNvSpPr>
          <p:nvPr/>
        </p:nvSpPr>
        <p:spPr bwMode="auto">
          <a:xfrm>
            <a:off x="3780235" y="2595563"/>
            <a:ext cx="133350" cy="609600"/>
          </a:xfrm>
          <a:custGeom>
            <a:avLst/>
            <a:gdLst>
              <a:gd name="T0" fmla="*/ 0 w 224"/>
              <a:gd name="T1" fmla="*/ 0 h 1024"/>
              <a:gd name="T2" fmla="*/ 0 w 224"/>
              <a:gd name="T3" fmla="*/ 569555313 h 1024"/>
              <a:gd name="T4" fmla="*/ 100176013 w 224"/>
              <a:gd name="T5" fmla="*/ 645160000 h 1024"/>
              <a:gd name="T6" fmla="*/ 100176013 w 224"/>
              <a:gd name="T7" fmla="*/ 74345006 h 1024"/>
              <a:gd name="T8" fmla="*/ 137978356 w 224"/>
              <a:gd name="T9" fmla="*/ 23311644 h 1024"/>
              <a:gd name="T10" fmla="*/ 140498513 w 224"/>
              <a:gd name="T11" fmla="*/ 18901569 h 1024"/>
              <a:gd name="T12" fmla="*/ 141128750 w 224"/>
              <a:gd name="T13" fmla="*/ 14490700 h 1024"/>
              <a:gd name="T14" fmla="*/ 140498513 w 224"/>
              <a:gd name="T15" fmla="*/ 10080625 h 1024"/>
              <a:gd name="T16" fmla="*/ 138608594 w 224"/>
              <a:gd name="T17" fmla="*/ 6300788 h 1024"/>
              <a:gd name="T18" fmla="*/ 134828756 w 224"/>
              <a:gd name="T19" fmla="*/ 2520156 h 1024"/>
              <a:gd name="T20" fmla="*/ 131678363 w 224"/>
              <a:gd name="T21" fmla="*/ 630238 h 1024"/>
              <a:gd name="T22" fmla="*/ 127268288 w 224"/>
              <a:gd name="T23" fmla="*/ 0 h 1024"/>
              <a:gd name="T24" fmla="*/ 0 w 224"/>
              <a:gd name="T25" fmla="*/ 0 h 10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4" h="1024">
                <a:moveTo>
                  <a:pt x="0" y="0"/>
                </a:moveTo>
                <a:lnTo>
                  <a:pt x="0" y="904"/>
                </a:lnTo>
                <a:lnTo>
                  <a:pt x="159" y="1024"/>
                </a:lnTo>
                <a:lnTo>
                  <a:pt x="159" y="118"/>
                </a:lnTo>
                <a:lnTo>
                  <a:pt x="219" y="37"/>
                </a:lnTo>
                <a:lnTo>
                  <a:pt x="223" y="30"/>
                </a:lnTo>
                <a:lnTo>
                  <a:pt x="224" y="23"/>
                </a:lnTo>
                <a:lnTo>
                  <a:pt x="223" y="16"/>
                </a:lnTo>
                <a:lnTo>
                  <a:pt x="220" y="10"/>
                </a:lnTo>
                <a:lnTo>
                  <a:pt x="214" y="4"/>
                </a:lnTo>
                <a:lnTo>
                  <a:pt x="209" y="1"/>
                </a:lnTo>
                <a:lnTo>
                  <a:pt x="202"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34" name="Line 329">
            <a:extLst>
              <a:ext uri="{FF2B5EF4-FFF2-40B4-BE49-F238E27FC236}">
                <a16:creationId xmlns:a16="http://schemas.microsoft.com/office/drawing/2014/main" id="{CB8DB020-6006-800A-3E81-47144D595A0D}"/>
              </a:ext>
            </a:extLst>
          </p:cNvPr>
          <p:cNvSpPr>
            <a:spLocks noChangeShapeType="1"/>
          </p:cNvSpPr>
          <p:nvPr/>
        </p:nvSpPr>
        <p:spPr bwMode="auto">
          <a:xfrm flipH="1" flipV="1">
            <a:off x="2636044" y="2280048"/>
            <a:ext cx="2371725" cy="176926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5" name="Line 330">
            <a:extLst>
              <a:ext uri="{FF2B5EF4-FFF2-40B4-BE49-F238E27FC236}">
                <a16:creationId xmlns:a16="http://schemas.microsoft.com/office/drawing/2014/main" id="{6085855E-7F2E-770C-309E-B6AF2B8ECD15}"/>
              </a:ext>
            </a:extLst>
          </p:cNvPr>
          <p:cNvSpPr>
            <a:spLocks noChangeShapeType="1"/>
          </p:cNvSpPr>
          <p:nvPr/>
        </p:nvSpPr>
        <p:spPr bwMode="auto">
          <a:xfrm>
            <a:off x="2636044" y="1741885"/>
            <a:ext cx="1191" cy="5381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6" name="Line 331">
            <a:extLst>
              <a:ext uri="{FF2B5EF4-FFF2-40B4-BE49-F238E27FC236}">
                <a16:creationId xmlns:a16="http://schemas.microsoft.com/office/drawing/2014/main" id="{3F00C45C-16D5-40F5-A781-A309074EC1CD}"/>
              </a:ext>
            </a:extLst>
          </p:cNvPr>
          <p:cNvSpPr>
            <a:spLocks noChangeShapeType="1"/>
          </p:cNvSpPr>
          <p:nvPr/>
        </p:nvSpPr>
        <p:spPr bwMode="auto">
          <a:xfrm flipH="1">
            <a:off x="3780235" y="2595563"/>
            <a:ext cx="120253" cy="119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7" name="Line 332">
            <a:extLst>
              <a:ext uri="{FF2B5EF4-FFF2-40B4-BE49-F238E27FC236}">
                <a16:creationId xmlns:a16="http://schemas.microsoft.com/office/drawing/2014/main" id="{97E5B3B5-CD6D-44ED-9712-5FD3AC275A52}"/>
              </a:ext>
            </a:extLst>
          </p:cNvPr>
          <p:cNvSpPr>
            <a:spLocks noChangeShapeType="1"/>
          </p:cNvSpPr>
          <p:nvPr/>
        </p:nvSpPr>
        <p:spPr bwMode="auto">
          <a:xfrm flipH="1">
            <a:off x="3875485" y="2618185"/>
            <a:ext cx="35719" cy="476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8" name="Line 333">
            <a:extLst>
              <a:ext uri="{FF2B5EF4-FFF2-40B4-BE49-F238E27FC236}">
                <a16:creationId xmlns:a16="http://schemas.microsoft.com/office/drawing/2014/main" id="{918ED355-ABF8-CE35-2D67-AD0E82E3C98B}"/>
              </a:ext>
            </a:extLst>
          </p:cNvPr>
          <p:cNvSpPr>
            <a:spLocks noChangeShapeType="1"/>
          </p:cNvSpPr>
          <p:nvPr/>
        </p:nvSpPr>
        <p:spPr bwMode="auto">
          <a:xfrm>
            <a:off x="3875485" y="2665810"/>
            <a:ext cx="1190" cy="53935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9" name="Line 334">
            <a:extLst>
              <a:ext uri="{FF2B5EF4-FFF2-40B4-BE49-F238E27FC236}">
                <a16:creationId xmlns:a16="http://schemas.microsoft.com/office/drawing/2014/main" id="{0A79EC29-507A-FF2F-21F5-8FB7C4E778AA}"/>
              </a:ext>
            </a:extLst>
          </p:cNvPr>
          <p:cNvSpPr>
            <a:spLocks noChangeShapeType="1"/>
          </p:cNvSpPr>
          <p:nvPr/>
        </p:nvSpPr>
        <p:spPr bwMode="auto">
          <a:xfrm>
            <a:off x="3780235" y="2595562"/>
            <a:ext cx="1190" cy="5381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0" name="Freeform 335">
            <a:extLst>
              <a:ext uri="{FF2B5EF4-FFF2-40B4-BE49-F238E27FC236}">
                <a16:creationId xmlns:a16="http://schemas.microsoft.com/office/drawing/2014/main" id="{40AB81E2-D2E1-F912-4288-B6C73CC9AD4C}"/>
              </a:ext>
            </a:extLst>
          </p:cNvPr>
          <p:cNvSpPr>
            <a:spLocks/>
          </p:cNvSpPr>
          <p:nvPr/>
        </p:nvSpPr>
        <p:spPr bwMode="auto">
          <a:xfrm>
            <a:off x="3900488" y="2595563"/>
            <a:ext cx="13097" cy="22622"/>
          </a:xfrm>
          <a:custGeom>
            <a:avLst/>
            <a:gdLst>
              <a:gd name="T0" fmla="*/ 0 w 22"/>
              <a:gd name="T1" fmla="*/ 0 h 37"/>
              <a:gd name="T2" fmla="*/ 4410201 w 22"/>
              <a:gd name="T3" fmla="*/ 664401 h 37"/>
              <a:gd name="T4" fmla="*/ 7560685 w 22"/>
              <a:gd name="T5" fmla="*/ 2658420 h 37"/>
              <a:gd name="T6" fmla="*/ 11341425 w 22"/>
              <a:gd name="T7" fmla="*/ 6645643 h 37"/>
              <a:gd name="T8" fmla="*/ 13231398 w 22"/>
              <a:gd name="T9" fmla="*/ 10632865 h 37"/>
              <a:gd name="T10" fmla="*/ 13861653 w 22"/>
              <a:gd name="T11" fmla="*/ 15285304 h 37"/>
              <a:gd name="T12" fmla="*/ 13231398 w 22"/>
              <a:gd name="T13" fmla="*/ 19936928 h 37"/>
              <a:gd name="T14" fmla="*/ 10711169 w 22"/>
              <a:gd name="T15" fmla="*/ 24589367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37">
                <a:moveTo>
                  <a:pt x="0" y="0"/>
                </a:moveTo>
                <a:lnTo>
                  <a:pt x="7" y="1"/>
                </a:lnTo>
                <a:lnTo>
                  <a:pt x="12" y="4"/>
                </a:lnTo>
                <a:lnTo>
                  <a:pt x="18" y="10"/>
                </a:lnTo>
                <a:lnTo>
                  <a:pt x="21" y="16"/>
                </a:lnTo>
                <a:lnTo>
                  <a:pt x="22" y="23"/>
                </a:lnTo>
                <a:lnTo>
                  <a:pt x="21" y="30"/>
                </a:lnTo>
                <a:lnTo>
                  <a:pt x="17" y="3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41" name="Line 336">
            <a:extLst>
              <a:ext uri="{FF2B5EF4-FFF2-40B4-BE49-F238E27FC236}">
                <a16:creationId xmlns:a16="http://schemas.microsoft.com/office/drawing/2014/main" id="{F74785D4-E001-50E7-2232-682B033A753F}"/>
              </a:ext>
            </a:extLst>
          </p:cNvPr>
          <p:cNvSpPr>
            <a:spLocks noChangeShapeType="1"/>
          </p:cNvSpPr>
          <p:nvPr/>
        </p:nvSpPr>
        <p:spPr bwMode="auto">
          <a:xfrm flipH="1" flipV="1">
            <a:off x="2636044" y="1741885"/>
            <a:ext cx="1144191" cy="85367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2" name="Line 337">
            <a:extLst>
              <a:ext uri="{FF2B5EF4-FFF2-40B4-BE49-F238E27FC236}">
                <a16:creationId xmlns:a16="http://schemas.microsoft.com/office/drawing/2014/main" id="{F2218611-E3DE-E686-B86C-C03768007C86}"/>
              </a:ext>
            </a:extLst>
          </p:cNvPr>
          <p:cNvSpPr>
            <a:spLocks noChangeShapeType="1"/>
          </p:cNvSpPr>
          <p:nvPr/>
        </p:nvSpPr>
        <p:spPr bwMode="auto">
          <a:xfrm flipH="1" flipV="1">
            <a:off x="3768329" y="2478881"/>
            <a:ext cx="142875" cy="1059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3" name="Line 338">
            <a:extLst>
              <a:ext uri="{FF2B5EF4-FFF2-40B4-BE49-F238E27FC236}">
                <a16:creationId xmlns:a16="http://schemas.microsoft.com/office/drawing/2014/main" id="{5D16ACCF-4D9F-CD83-F579-AA145FD74E35}"/>
              </a:ext>
            </a:extLst>
          </p:cNvPr>
          <p:cNvSpPr>
            <a:spLocks noChangeShapeType="1"/>
          </p:cNvSpPr>
          <p:nvPr/>
        </p:nvSpPr>
        <p:spPr bwMode="auto">
          <a:xfrm flipH="1" flipV="1">
            <a:off x="3580210" y="2338388"/>
            <a:ext cx="188119" cy="1404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4" name="Line 339">
            <a:extLst>
              <a:ext uri="{FF2B5EF4-FFF2-40B4-BE49-F238E27FC236}">
                <a16:creationId xmlns:a16="http://schemas.microsoft.com/office/drawing/2014/main" id="{5D869FD6-1C8F-DEFD-FF95-DCDA73EDE70B}"/>
              </a:ext>
            </a:extLst>
          </p:cNvPr>
          <p:cNvSpPr>
            <a:spLocks noChangeShapeType="1"/>
          </p:cNvSpPr>
          <p:nvPr/>
        </p:nvSpPr>
        <p:spPr bwMode="auto">
          <a:xfrm flipV="1">
            <a:off x="3143250" y="1469231"/>
            <a:ext cx="290513" cy="1000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5" name="Line 340">
            <a:extLst>
              <a:ext uri="{FF2B5EF4-FFF2-40B4-BE49-F238E27FC236}">
                <a16:creationId xmlns:a16="http://schemas.microsoft.com/office/drawing/2014/main" id="{E62A2450-E4EE-D23E-0C0C-F5D688CAA7E4}"/>
              </a:ext>
            </a:extLst>
          </p:cNvPr>
          <p:cNvSpPr>
            <a:spLocks noChangeShapeType="1"/>
          </p:cNvSpPr>
          <p:nvPr/>
        </p:nvSpPr>
        <p:spPr bwMode="auto">
          <a:xfrm flipV="1">
            <a:off x="5518548" y="3243263"/>
            <a:ext cx="292894" cy="976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6" name="Line 341">
            <a:extLst>
              <a:ext uri="{FF2B5EF4-FFF2-40B4-BE49-F238E27FC236}">
                <a16:creationId xmlns:a16="http://schemas.microsoft.com/office/drawing/2014/main" id="{AF1F8F0C-0F99-EF79-B377-3A78902B1E81}"/>
              </a:ext>
            </a:extLst>
          </p:cNvPr>
          <p:cNvSpPr>
            <a:spLocks noChangeShapeType="1"/>
          </p:cNvSpPr>
          <p:nvPr/>
        </p:nvSpPr>
        <p:spPr bwMode="auto">
          <a:xfrm>
            <a:off x="3433762" y="1469232"/>
            <a:ext cx="2377679" cy="17740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7" name="Line 342">
            <a:extLst>
              <a:ext uri="{FF2B5EF4-FFF2-40B4-BE49-F238E27FC236}">
                <a16:creationId xmlns:a16="http://schemas.microsoft.com/office/drawing/2014/main" id="{6EE459F9-1A87-4863-3E27-983E214A207B}"/>
              </a:ext>
            </a:extLst>
          </p:cNvPr>
          <p:cNvSpPr>
            <a:spLocks noChangeShapeType="1"/>
          </p:cNvSpPr>
          <p:nvPr/>
        </p:nvSpPr>
        <p:spPr bwMode="auto">
          <a:xfrm flipH="1">
            <a:off x="2426494" y="1741885"/>
            <a:ext cx="209550" cy="11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8" name="Line 343">
            <a:extLst>
              <a:ext uri="{FF2B5EF4-FFF2-40B4-BE49-F238E27FC236}">
                <a16:creationId xmlns:a16="http://schemas.microsoft.com/office/drawing/2014/main" id="{AE7B875A-9432-27F6-E981-5838F75F52AB}"/>
              </a:ext>
            </a:extLst>
          </p:cNvPr>
          <p:cNvSpPr>
            <a:spLocks noChangeShapeType="1"/>
          </p:cNvSpPr>
          <p:nvPr/>
        </p:nvSpPr>
        <p:spPr bwMode="auto">
          <a:xfrm flipH="1">
            <a:off x="2426494" y="2280048"/>
            <a:ext cx="209550" cy="11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9" name="Line 344">
            <a:extLst>
              <a:ext uri="{FF2B5EF4-FFF2-40B4-BE49-F238E27FC236}">
                <a16:creationId xmlns:a16="http://schemas.microsoft.com/office/drawing/2014/main" id="{A594E7DD-E97F-649B-972E-FE9FB65DE8B0}"/>
              </a:ext>
            </a:extLst>
          </p:cNvPr>
          <p:cNvSpPr>
            <a:spLocks noChangeShapeType="1"/>
          </p:cNvSpPr>
          <p:nvPr/>
        </p:nvSpPr>
        <p:spPr bwMode="auto">
          <a:xfrm>
            <a:off x="2426494" y="1741885"/>
            <a:ext cx="1191" cy="5381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0" name="Line 345">
            <a:extLst>
              <a:ext uri="{FF2B5EF4-FFF2-40B4-BE49-F238E27FC236}">
                <a16:creationId xmlns:a16="http://schemas.microsoft.com/office/drawing/2014/main" id="{D217673E-2F52-38E5-91CD-B62C1C095E2F}"/>
              </a:ext>
            </a:extLst>
          </p:cNvPr>
          <p:cNvSpPr>
            <a:spLocks noChangeShapeType="1"/>
          </p:cNvSpPr>
          <p:nvPr/>
        </p:nvSpPr>
        <p:spPr bwMode="auto">
          <a:xfrm>
            <a:off x="3433763" y="1469231"/>
            <a:ext cx="257175" cy="1619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1" name="Line 346">
            <a:extLst>
              <a:ext uri="{FF2B5EF4-FFF2-40B4-BE49-F238E27FC236}">
                <a16:creationId xmlns:a16="http://schemas.microsoft.com/office/drawing/2014/main" id="{31939384-08CD-1E29-1DA6-B0ACF4E48D3A}"/>
              </a:ext>
            </a:extLst>
          </p:cNvPr>
          <p:cNvSpPr>
            <a:spLocks noChangeShapeType="1"/>
          </p:cNvSpPr>
          <p:nvPr/>
        </p:nvSpPr>
        <p:spPr bwMode="auto">
          <a:xfrm>
            <a:off x="3433763" y="1469232"/>
            <a:ext cx="226219" cy="20359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2" name="Line 347">
            <a:extLst>
              <a:ext uri="{FF2B5EF4-FFF2-40B4-BE49-F238E27FC236}">
                <a16:creationId xmlns:a16="http://schemas.microsoft.com/office/drawing/2014/main" id="{F5EC9ED6-F2EF-2FEE-00BB-30006CA0B0B7}"/>
              </a:ext>
            </a:extLst>
          </p:cNvPr>
          <p:cNvSpPr>
            <a:spLocks noChangeShapeType="1"/>
          </p:cNvSpPr>
          <p:nvPr/>
        </p:nvSpPr>
        <p:spPr bwMode="auto">
          <a:xfrm>
            <a:off x="3433763" y="1469231"/>
            <a:ext cx="257175" cy="1619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3" name="Line 348">
            <a:extLst>
              <a:ext uri="{FF2B5EF4-FFF2-40B4-BE49-F238E27FC236}">
                <a16:creationId xmlns:a16="http://schemas.microsoft.com/office/drawing/2014/main" id="{FF50FBDC-94D3-1F39-401C-C9E70A304BE3}"/>
              </a:ext>
            </a:extLst>
          </p:cNvPr>
          <p:cNvSpPr>
            <a:spLocks noChangeShapeType="1"/>
          </p:cNvSpPr>
          <p:nvPr/>
        </p:nvSpPr>
        <p:spPr bwMode="auto">
          <a:xfrm>
            <a:off x="3433763" y="1469232"/>
            <a:ext cx="226219" cy="20359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4" name="Line 349">
            <a:extLst>
              <a:ext uri="{FF2B5EF4-FFF2-40B4-BE49-F238E27FC236}">
                <a16:creationId xmlns:a16="http://schemas.microsoft.com/office/drawing/2014/main" id="{965A6E5B-0CC7-6B9A-5DFF-D39D5845E424}"/>
              </a:ext>
            </a:extLst>
          </p:cNvPr>
          <p:cNvSpPr>
            <a:spLocks noChangeShapeType="1"/>
          </p:cNvSpPr>
          <p:nvPr/>
        </p:nvSpPr>
        <p:spPr bwMode="auto">
          <a:xfrm flipH="1" flipV="1">
            <a:off x="5553075" y="3081338"/>
            <a:ext cx="258366" cy="1619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5" name="Line 350">
            <a:extLst>
              <a:ext uri="{FF2B5EF4-FFF2-40B4-BE49-F238E27FC236}">
                <a16:creationId xmlns:a16="http://schemas.microsoft.com/office/drawing/2014/main" id="{5C95F60F-A7CC-DA2C-B0A8-EB0E41D1A63E}"/>
              </a:ext>
            </a:extLst>
          </p:cNvPr>
          <p:cNvSpPr>
            <a:spLocks noChangeShapeType="1"/>
          </p:cNvSpPr>
          <p:nvPr/>
        </p:nvSpPr>
        <p:spPr bwMode="auto">
          <a:xfrm flipH="1" flipV="1">
            <a:off x="5585223" y="3038475"/>
            <a:ext cx="226219" cy="2047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6" name="Line 351">
            <a:extLst>
              <a:ext uri="{FF2B5EF4-FFF2-40B4-BE49-F238E27FC236}">
                <a16:creationId xmlns:a16="http://schemas.microsoft.com/office/drawing/2014/main" id="{13F79D19-D81A-D169-918E-1449C8CD5389}"/>
              </a:ext>
            </a:extLst>
          </p:cNvPr>
          <p:cNvSpPr>
            <a:spLocks noChangeShapeType="1"/>
          </p:cNvSpPr>
          <p:nvPr/>
        </p:nvSpPr>
        <p:spPr bwMode="auto">
          <a:xfrm flipH="1" flipV="1">
            <a:off x="5553075" y="3081338"/>
            <a:ext cx="258366" cy="1619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7" name="Line 352">
            <a:extLst>
              <a:ext uri="{FF2B5EF4-FFF2-40B4-BE49-F238E27FC236}">
                <a16:creationId xmlns:a16="http://schemas.microsoft.com/office/drawing/2014/main" id="{B06FB4D7-4223-D049-E097-118182B8ECAA}"/>
              </a:ext>
            </a:extLst>
          </p:cNvPr>
          <p:cNvSpPr>
            <a:spLocks noChangeShapeType="1"/>
          </p:cNvSpPr>
          <p:nvPr/>
        </p:nvSpPr>
        <p:spPr bwMode="auto">
          <a:xfrm flipH="1" flipV="1">
            <a:off x="5585223" y="3038475"/>
            <a:ext cx="226219" cy="2047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8" name="Line 353">
            <a:extLst>
              <a:ext uri="{FF2B5EF4-FFF2-40B4-BE49-F238E27FC236}">
                <a16:creationId xmlns:a16="http://schemas.microsoft.com/office/drawing/2014/main" id="{96296B88-AE1A-2F37-9CBB-407C410A91AE}"/>
              </a:ext>
            </a:extLst>
          </p:cNvPr>
          <p:cNvSpPr>
            <a:spLocks noChangeShapeType="1"/>
          </p:cNvSpPr>
          <p:nvPr/>
        </p:nvSpPr>
        <p:spPr bwMode="auto">
          <a:xfrm>
            <a:off x="2426494" y="2280047"/>
            <a:ext cx="26194" cy="30360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9" name="Line 354">
            <a:extLst>
              <a:ext uri="{FF2B5EF4-FFF2-40B4-BE49-F238E27FC236}">
                <a16:creationId xmlns:a16="http://schemas.microsoft.com/office/drawing/2014/main" id="{DCAD739C-6A34-B785-A179-5887546F8927}"/>
              </a:ext>
            </a:extLst>
          </p:cNvPr>
          <p:cNvSpPr>
            <a:spLocks noChangeShapeType="1"/>
          </p:cNvSpPr>
          <p:nvPr/>
        </p:nvSpPr>
        <p:spPr bwMode="auto">
          <a:xfrm flipH="1">
            <a:off x="2399110" y="2280047"/>
            <a:ext cx="27384" cy="30360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60" name="Line 355">
            <a:extLst>
              <a:ext uri="{FF2B5EF4-FFF2-40B4-BE49-F238E27FC236}">
                <a16:creationId xmlns:a16="http://schemas.microsoft.com/office/drawing/2014/main" id="{D6728439-DB01-FBBF-631E-68C2FA002F86}"/>
              </a:ext>
            </a:extLst>
          </p:cNvPr>
          <p:cNvSpPr>
            <a:spLocks noChangeShapeType="1"/>
          </p:cNvSpPr>
          <p:nvPr/>
        </p:nvSpPr>
        <p:spPr bwMode="auto">
          <a:xfrm>
            <a:off x="2426494" y="2280047"/>
            <a:ext cx="26194" cy="30360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61" name="Line 356">
            <a:extLst>
              <a:ext uri="{FF2B5EF4-FFF2-40B4-BE49-F238E27FC236}">
                <a16:creationId xmlns:a16="http://schemas.microsoft.com/office/drawing/2014/main" id="{191B2FA1-5785-EBE6-2D22-C3B8B4D23B46}"/>
              </a:ext>
            </a:extLst>
          </p:cNvPr>
          <p:cNvSpPr>
            <a:spLocks noChangeShapeType="1"/>
          </p:cNvSpPr>
          <p:nvPr/>
        </p:nvSpPr>
        <p:spPr bwMode="auto">
          <a:xfrm flipH="1">
            <a:off x="2399110" y="2280047"/>
            <a:ext cx="27384" cy="30360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62" name="Line 357">
            <a:extLst>
              <a:ext uri="{FF2B5EF4-FFF2-40B4-BE49-F238E27FC236}">
                <a16:creationId xmlns:a16="http://schemas.microsoft.com/office/drawing/2014/main" id="{BB84B8DF-A68F-CFCC-E899-EBBEB6A26789}"/>
              </a:ext>
            </a:extLst>
          </p:cNvPr>
          <p:cNvSpPr>
            <a:spLocks noChangeShapeType="1"/>
          </p:cNvSpPr>
          <p:nvPr/>
        </p:nvSpPr>
        <p:spPr bwMode="auto">
          <a:xfrm flipH="1" flipV="1">
            <a:off x="2399110" y="1439466"/>
            <a:ext cx="27384" cy="30241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63" name="Line 358">
            <a:extLst>
              <a:ext uri="{FF2B5EF4-FFF2-40B4-BE49-F238E27FC236}">
                <a16:creationId xmlns:a16="http://schemas.microsoft.com/office/drawing/2014/main" id="{69A5109C-5A1F-6FBC-EA4E-D7DEC9E6E752}"/>
              </a:ext>
            </a:extLst>
          </p:cNvPr>
          <p:cNvSpPr>
            <a:spLocks noChangeShapeType="1"/>
          </p:cNvSpPr>
          <p:nvPr/>
        </p:nvSpPr>
        <p:spPr bwMode="auto">
          <a:xfrm flipV="1">
            <a:off x="2426494" y="1439466"/>
            <a:ext cx="26194" cy="30241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64" name="Line 359">
            <a:extLst>
              <a:ext uri="{FF2B5EF4-FFF2-40B4-BE49-F238E27FC236}">
                <a16:creationId xmlns:a16="http://schemas.microsoft.com/office/drawing/2014/main" id="{3173AA5F-0AC5-938F-56FA-4F59F6A9B3DE}"/>
              </a:ext>
            </a:extLst>
          </p:cNvPr>
          <p:cNvSpPr>
            <a:spLocks noChangeShapeType="1"/>
          </p:cNvSpPr>
          <p:nvPr/>
        </p:nvSpPr>
        <p:spPr bwMode="auto">
          <a:xfrm flipH="1" flipV="1">
            <a:off x="2399110" y="1439466"/>
            <a:ext cx="27384" cy="30241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65" name="Line 360">
            <a:extLst>
              <a:ext uri="{FF2B5EF4-FFF2-40B4-BE49-F238E27FC236}">
                <a16:creationId xmlns:a16="http://schemas.microsoft.com/office/drawing/2014/main" id="{328C4A93-5E3E-9535-BAEC-BFBB86A08E5A}"/>
              </a:ext>
            </a:extLst>
          </p:cNvPr>
          <p:cNvSpPr>
            <a:spLocks noChangeShapeType="1"/>
          </p:cNvSpPr>
          <p:nvPr/>
        </p:nvSpPr>
        <p:spPr bwMode="auto">
          <a:xfrm flipV="1">
            <a:off x="2426494" y="1439466"/>
            <a:ext cx="26194" cy="30241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66" name="Line 361">
            <a:extLst>
              <a:ext uri="{FF2B5EF4-FFF2-40B4-BE49-F238E27FC236}">
                <a16:creationId xmlns:a16="http://schemas.microsoft.com/office/drawing/2014/main" id="{D455208E-0E5D-3163-EF8C-E98012FB307F}"/>
              </a:ext>
            </a:extLst>
          </p:cNvPr>
          <p:cNvSpPr>
            <a:spLocks noChangeShapeType="1"/>
          </p:cNvSpPr>
          <p:nvPr/>
        </p:nvSpPr>
        <p:spPr bwMode="auto">
          <a:xfrm>
            <a:off x="2426494" y="2280048"/>
            <a:ext cx="1191" cy="46910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67" name="Line 362">
            <a:extLst>
              <a:ext uri="{FF2B5EF4-FFF2-40B4-BE49-F238E27FC236}">
                <a16:creationId xmlns:a16="http://schemas.microsoft.com/office/drawing/2014/main" id="{B073D11A-16B2-FF79-0823-585F7222F332}"/>
              </a:ext>
            </a:extLst>
          </p:cNvPr>
          <p:cNvSpPr>
            <a:spLocks noChangeShapeType="1"/>
          </p:cNvSpPr>
          <p:nvPr/>
        </p:nvSpPr>
        <p:spPr bwMode="auto">
          <a:xfrm flipV="1">
            <a:off x="2426494" y="1272779"/>
            <a:ext cx="1191" cy="46910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68" name="Line 363">
            <a:extLst>
              <a:ext uri="{FF2B5EF4-FFF2-40B4-BE49-F238E27FC236}">
                <a16:creationId xmlns:a16="http://schemas.microsoft.com/office/drawing/2014/main" id="{E85B3037-DC6F-29B0-ED55-96DBFF8BE59E}"/>
              </a:ext>
            </a:extLst>
          </p:cNvPr>
          <p:cNvSpPr>
            <a:spLocks noChangeShapeType="1"/>
          </p:cNvSpPr>
          <p:nvPr/>
        </p:nvSpPr>
        <p:spPr bwMode="auto">
          <a:xfrm flipV="1">
            <a:off x="3707606" y="2338388"/>
            <a:ext cx="277416" cy="952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69" name="Line 364">
            <a:extLst>
              <a:ext uri="{FF2B5EF4-FFF2-40B4-BE49-F238E27FC236}">
                <a16:creationId xmlns:a16="http://schemas.microsoft.com/office/drawing/2014/main" id="{85083486-415D-19AB-5034-B2E5957F3FF5}"/>
              </a:ext>
            </a:extLst>
          </p:cNvPr>
          <p:cNvSpPr>
            <a:spLocks noChangeShapeType="1"/>
          </p:cNvSpPr>
          <p:nvPr/>
        </p:nvSpPr>
        <p:spPr bwMode="auto">
          <a:xfrm flipH="1">
            <a:off x="3290888" y="2466976"/>
            <a:ext cx="317897" cy="10834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70" name="Line 365">
            <a:extLst>
              <a:ext uri="{FF2B5EF4-FFF2-40B4-BE49-F238E27FC236}">
                <a16:creationId xmlns:a16="http://schemas.microsoft.com/office/drawing/2014/main" id="{F3C99D2A-28BC-0F47-5DF3-21B8AD90C964}"/>
              </a:ext>
            </a:extLst>
          </p:cNvPr>
          <p:cNvSpPr>
            <a:spLocks noChangeShapeType="1"/>
          </p:cNvSpPr>
          <p:nvPr/>
        </p:nvSpPr>
        <p:spPr bwMode="auto">
          <a:xfrm flipV="1">
            <a:off x="3707607" y="2302669"/>
            <a:ext cx="275035" cy="13096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71" name="Line 366">
            <a:extLst>
              <a:ext uri="{FF2B5EF4-FFF2-40B4-BE49-F238E27FC236}">
                <a16:creationId xmlns:a16="http://schemas.microsoft.com/office/drawing/2014/main" id="{8B20DC67-95B4-A910-DB0A-E19C6E152509}"/>
              </a:ext>
            </a:extLst>
          </p:cNvPr>
          <p:cNvSpPr>
            <a:spLocks noChangeShapeType="1"/>
          </p:cNvSpPr>
          <p:nvPr/>
        </p:nvSpPr>
        <p:spPr bwMode="auto">
          <a:xfrm flipV="1">
            <a:off x="3707607" y="2352675"/>
            <a:ext cx="292894" cy="809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72" name="Line 367">
            <a:extLst>
              <a:ext uri="{FF2B5EF4-FFF2-40B4-BE49-F238E27FC236}">
                <a16:creationId xmlns:a16="http://schemas.microsoft.com/office/drawing/2014/main" id="{E4BAAE92-69C2-6E0F-9284-8978516B8CB8}"/>
              </a:ext>
            </a:extLst>
          </p:cNvPr>
          <p:cNvSpPr>
            <a:spLocks noChangeShapeType="1"/>
          </p:cNvSpPr>
          <p:nvPr/>
        </p:nvSpPr>
        <p:spPr bwMode="auto">
          <a:xfrm flipV="1">
            <a:off x="3707607" y="2302669"/>
            <a:ext cx="275035" cy="13096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73" name="Line 368">
            <a:extLst>
              <a:ext uri="{FF2B5EF4-FFF2-40B4-BE49-F238E27FC236}">
                <a16:creationId xmlns:a16="http://schemas.microsoft.com/office/drawing/2014/main" id="{F862185B-4F48-0D3C-A975-B9321654EC36}"/>
              </a:ext>
            </a:extLst>
          </p:cNvPr>
          <p:cNvSpPr>
            <a:spLocks noChangeShapeType="1"/>
          </p:cNvSpPr>
          <p:nvPr/>
        </p:nvSpPr>
        <p:spPr bwMode="auto">
          <a:xfrm flipV="1">
            <a:off x="3707607" y="2352675"/>
            <a:ext cx="292894" cy="809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74" name="Line 369">
            <a:extLst>
              <a:ext uri="{FF2B5EF4-FFF2-40B4-BE49-F238E27FC236}">
                <a16:creationId xmlns:a16="http://schemas.microsoft.com/office/drawing/2014/main" id="{47CD39FB-AC76-1C73-3DFC-A2F9C342755D}"/>
              </a:ext>
            </a:extLst>
          </p:cNvPr>
          <p:cNvSpPr>
            <a:spLocks noChangeShapeType="1"/>
          </p:cNvSpPr>
          <p:nvPr/>
        </p:nvSpPr>
        <p:spPr bwMode="auto">
          <a:xfrm flipH="1">
            <a:off x="3328988" y="2462213"/>
            <a:ext cx="273844" cy="1357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75" name="Line 370">
            <a:extLst>
              <a:ext uri="{FF2B5EF4-FFF2-40B4-BE49-F238E27FC236}">
                <a16:creationId xmlns:a16="http://schemas.microsoft.com/office/drawing/2014/main" id="{9E719DE9-5CF5-AA96-8B9E-35301FC56055}"/>
              </a:ext>
            </a:extLst>
          </p:cNvPr>
          <p:cNvSpPr>
            <a:spLocks noChangeShapeType="1"/>
          </p:cNvSpPr>
          <p:nvPr/>
        </p:nvSpPr>
        <p:spPr bwMode="auto">
          <a:xfrm flipH="1">
            <a:off x="3309938" y="2462213"/>
            <a:ext cx="292894" cy="857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76" name="Line 371">
            <a:extLst>
              <a:ext uri="{FF2B5EF4-FFF2-40B4-BE49-F238E27FC236}">
                <a16:creationId xmlns:a16="http://schemas.microsoft.com/office/drawing/2014/main" id="{A0E14576-C76E-074A-2368-637EC43A6759}"/>
              </a:ext>
            </a:extLst>
          </p:cNvPr>
          <p:cNvSpPr>
            <a:spLocks noChangeShapeType="1"/>
          </p:cNvSpPr>
          <p:nvPr/>
        </p:nvSpPr>
        <p:spPr bwMode="auto">
          <a:xfrm flipH="1">
            <a:off x="3328988" y="2462213"/>
            <a:ext cx="273844" cy="1357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77" name="Line 372">
            <a:extLst>
              <a:ext uri="{FF2B5EF4-FFF2-40B4-BE49-F238E27FC236}">
                <a16:creationId xmlns:a16="http://schemas.microsoft.com/office/drawing/2014/main" id="{2EF7C8F6-A14B-FCEF-66FA-9D541BCE9B69}"/>
              </a:ext>
            </a:extLst>
          </p:cNvPr>
          <p:cNvSpPr>
            <a:spLocks noChangeShapeType="1"/>
          </p:cNvSpPr>
          <p:nvPr/>
        </p:nvSpPr>
        <p:spPr bwMode="auto">
          <a:xfrm flipH="1">
            <a:off x="3309938" y="2462213"/>
            <a:ext cx="292894" cy="857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78" name="Line 373">
            <a:extLst>
              <a:ext uri="{FF2B5EF4-FFF2-40B4-BE49-F238E27FC236}">
                <a16:creationId xmlns:a16="http://schemas.microsoft.com/office/drawing/2014/main" id="{B981ACE8-447D-8A87-B923-D68114C1A688}"/>
              </a:ext>
            </a:extLst>
          </p:cNvPr>
          <p:cNvSpPr>
            <a:spLocks noChangeShapeType="1"/>
          </p:cNvSpPr>
          <p:nvPr/>
        </p:nvSpPr>
        <p:spPr bwMode="auto">
          <a:xfrm>
            <a:off x="5518548" y="3340894"/>
            <a:ext cx="583406" cy="43457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79" name="Line 374">
            <a:extLst>
              <a:ext uri="{FF2B5EF4-FFF2-40B4-BE49-F238E27FC236}">
                <a16:creationId xmlns:a16="http://schemas.microsoft.com/office/drawing/2014/main" id="{5A8AFD2F-2DBB-06A9-1F2B-264382FCA147}"/>
              </a:ext>
            </a:extLst>
          </p:cNvPr>
          <p:cNvSpPr>
            <a:spLocks noChangeShapeType="1"/>
          </p:cNvSpPr>
          <p:nvPr/>
        </p:nvSpPr>
        <p:spPr bwMode="auto">
          <a:xfrm>
            <a:off x="5007769" y="3511154"/>
            <a:ext cx="582216" cy="43457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80" name="Line 375">
            <a:extLst>
              <a:ext uri="{FF2B5EF4-FFF2-40B4-BE49-F238E27FC236}">
                <a16:creationId xmlns:a16="http://schemas.microsoft.com/office/drawing/2014/main" id="{821C8EBB-3C92-D722-8C37-E00EE041C7C5}"/>
              </a:ext>
            </a:extLst>
          </p:cNvPr>
          <p:cNvSpPr>
            <a:spLocks noChangeShapeType="1"/>
          </p:cNvSpPr>
          <p:nvPr/>
        </p:nvSpPr>
        <p:spPr bwMode="auto">
          <a:xfrm flipH="1">
            <a:off x="5241131" y="3668316"/>
            <a:ext cx="1182291" cy="39409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81" name="Line 376">
            <a:extLst>
              <a:ext uri="{FF2B5EF4-FFF2-40B4-BE49-F238E27FC236}">
                <a16:creationId xmlns:a16="http://schemas.microsoft.com/office/drawing/2014/main" id="{9106E438-0CDD-3BE6-045A-D4D908859E82}"/>
              </a:ext>
            </a:extLst>
          </p:cNvPr>
          <p:cNvSpPr>
            <a:spLocks noChangeShapeType="1"/>
          </p:cNvSpPr>
          <p:nvPr/>
        </p:nvSpPr>
        <p:spPr bwMode="auto">
          <a:xfrm flipV="1">
            <a:off x="6138863" y="3644503"/>
            <a:ext cx="279797" cy="1190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82" name="Line 377">
            <a:extLst>
              <a:ext uri="{FF2B5EF4-FFF2-40B4-BE49-F238E27FC236}">
                <a16:creationId xmlns:a16="http://schemas.microsoft.com/office/drawing/2014/main" id="{37133E23-85A6-4A81-D1DE-8E2CB9D80979}"/>
              </a:ext>
            </a:extLst>
          </p:cNvPr>
          <p:cNvSpPr>
            <a:spLocks noChangeShapeType="1"/>
          </p:cNvSpPr>
          <p:nvPr/>
        </p:nvSpPr>
        <p:spPr bwMode="auto">
          <a:xfrm flipV="1">
            <a:off x="6138863" y="3694510"/>
            <a:ext cx="296466" cy="6905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83" name="Line 378">
            <a:extLst>
              <a:ext uri="{FF2B5EF4-FFF2-40B4-BE49-F238E27FC236}">
                <a16:creationId xmlns:a16="http://schemas.microsoft.com/office/drawing/2014/main" id="{C7CCA8A7-467E-85AB-836E-CD49B18BC23B}"/>
              </a:ext>
            </a:extLst>
          </p:cNvPr>
          <p:cNvSpPr>
            <a:spLocks noChangeShapeType="1"/>
          </p:cNvSpPr>
          <p:nvPr/>
        </p:nvSpPr>
        <p:spPr bwMode="auto">
          <a:xfrm flipV="1">
            <a:off x="6138863" y="3644503"/>
            <a:ext cx="279797" cy="1190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84" name="Line 379">
            <a:extLst>
              <a:ext uri="{FF2B5EF4-FFF2-40B4-BE49-F238E27FC236}">
                <a16:creationId xmlns:a16="http://schemas.microsoft.com/office/drawing/2014/main" id="{5D75D299-1E77-EEC1-DE27-5829CD2B0E3C}"/>
              </a:ext>
            </a:extLst>
          </p:cNvPr>
          <p:cNvSpPr>
            <a:spLocks noChangeShapeType="1"/>
          </p:cNvSpPr>
          <p:nvPr/>
        </p:nvSpPr>
        <p:spPr bwMode="auto">
          <a:xfrm flipV="1">
            <a:off x="6138863" y="3694510"/>
            <a:ext cx="296466" cy="6905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85" name="Line 380">
            <a:extLst>
              <a:ext uri="{FF2B5EF4-FFF2-40B4-BE49-F238E27FC236}">
                <a16:creationId xmlns:a16="http://schemas.microsoft.com/office/drawing/2014/main" id="{4C1ACDF8-D672-4822-FDFF-159DC643594F}"/>
              </a:ext>
            </a:extLst>
          </p:cNvPr>
          <p:cNvSpPr>
            <a:spLocks noChangeShapeType="1"/>
          </p:cNvSpPr>
          <p:nvPr/>
        </p:nvSpPr>
        <p:spPr bwMode="auto">
          <a:xfrm flipH="1">
            <a:off x="5306617" y="3948113"/>
            <a:ext cx="278606" cy="1238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86" name="Line 381">
            <a:extLst>
              <a:ext uri="{FF2B5EF4-FFF2-40B4-BE49-F238E27FC236}">
                <a16:creationId xmlns:a16="http://schemas.microsoft.com/office/drawing/2014/main" id="{E297640E-59A0-FDC2-B1CA-9D391ABAF7C8}"/>
              </a:ext>
            </a:extLst>
          </p:cNvPr>
          <p:cNvSpPr>
            <a:spLocks noChangeShapeType="1"/>
          </p:cNvSpPr>
          <p:nvPr/>
        </p:nvSpPr>
        <p:spPr bwMode="auto">
          <a:xfrm flipH="1">
            <a:off x="5289947" y="3948113"/>
            <a:ext cx="295275" cy="7381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87" name="Line 382">
            <a:extLst>
              <a:ext uri="{FF2B5EF4-FFF2-40B4-BE49-F238E27FC236}">
                <a16:creationId xmlns:a16="http://schemas.microsoft.com/office/drawing/2014/main" id="{DF90BA83-30D7-EBF3-86DD-1472010B6EAD}"/>
              </a:ext>
            </a:extLst>
          </p:cNvPr>
          <p:cNvSpPr>
            <a:spLocks noChangeShapeType="1"/>
          </p:cNvSpPr>
          <p:nvPr/>
        </p:nvSpPr>
        <p:spPr bwMode="auto">
          <a:xfrm flipH="1">
            <a:off x="5306617" y="3948113"/>
            <a:ext cx="278606" cy="1238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88" name="Line 383">
            <a:extLst>
              <a:ext uri="{FF2B5EF4-FFF2-40B4-BE49-F238E27FC236}">
                <a16:creationId xmlns:a16="http://schemas.microsoft.com/office/drawing/2014/main" id="{FD31C3CD-7D65-4417-C052-A05EFC128E9D}"/>
              </a:ext>
            </a:extLst>
          </p:cNvPr>
          <p:cNvSpPr>
            <a:spLocks noChangeShapeType="1"/>
          </p:cNvSpPr>
          <p:nvPr/>
        </p:nvSpPr>
        <p:spPr bwMode="auto">
          <a:xfrm flipH="1">
            <a:off x="5289947" y="3948113"/>
            <a:ext cx="295275" cy="7381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0992" name="Text Box 384">
            <a:extLst>
              <a:ext uri="{FF2B5EF4-FFF2-40B4-BE49-F238E27FC236}">
                <a16:creationId xmlns:a16="http://schemas.microsoft.com/office/drawing/2014/main" id="{2E1739D7-079A-96F8-9BBA-1C623FBB3FA1}"/>
              </a:ext>
            </a:extLst>
          </p:cNvPr>
          <p:cNvSpPr txBox="1">
            <a:spLocks noChangeArrowheads="1"/>
          </p:cNvSpPr>
          <p:nvPr/>
        </p:nvSpPr>
        <p:spPr bwMode="auto">
          <a:xfrm>
            <a:off x="2057400" y="1885950"/>
            <a:ext cx="351860" cy="298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1500">
                <a:latin typeface="Arial" charset="0"/>
              </a:rPr>
              <a:t>10</a:t>
            </a:r>
            <a:endParaRPr lang="en-US" sz="1500">
              <a:latin typeface="Arial" charset="0"/>
            </a:endParaRPr>
          </a:p>
        </p:txBody>
      </p:sp>
      <p:sp>
        <p:nvSpPr>
          <p:cNvPr id="580993" name="Text Box 385">
            <a:extLst>
              <a:ext uri="{FF2B5EF4-FFF2-40B4-BE49-F238E27FC236}">
                <a16:creationId xmlns:a16="http://schemas.microsoft.com/office/drawing/2014/main" id="{F5C32BDF-46BE-DAA8-97FF-436D9C0C4A13}"/>
              </a:ext>
            </a:extLst>
          </p:cNvPr>
          <p:cNvSpPr txBox="1">
            <a:spLocks noChangeArrowheads="1"/>
          </p:cNvSpPr>
          <p:nvPr/>
        </p:nvSpPr>
        <p:spPr bwMode="auto">
          <a:xfrm rot="19241161">
            <a:off x="3427620" y="2055958"/>
            <a:ext cx="244459" cy="298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spAutoFit/>
          </a:bodyPr>
          <a:lstStyle>
            <a:lvl1pPr marL="457200" indent="-4572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10000"/>
              </a:spcBef>
              <a:buFont typeface="Arial" charset="0"/>
              <a:buNone/>
              <a:defRPr/>
            </a:pPr>
            <a:r>
              <a:rPr lang="en-CA" sz="1500">
                <a:latin typeface="Arial" charset="0"/>
              </a:rPr>
              <a:t>2</a:t>
            </a:r>
            <a:endParaRPr lang="en-US" sz="1500">
              <a:latin typeface="Arial" charset="0"/>
            </a:endParaRPr>
          </a:p>
        </p:txBody>
      </p:sp>
      <p:sp>
        <p:nvSpPr>
          <p:cNvPr id="2" name="Title 1">
            <a:extLst>
              <a:ext uri="{FF2B5EF4-FFF2-40B4-BE49-F238E27FC236}">
                <a16:creationId xmlns:a16="http://schemas.microsoft.com/office/drawing/2014/main" id="{CD3A65ED-4C57-3B6B-B30A-662B60504329}"/>
              </a:ext>
            </a:extLst>
          </p:cNvPr>
          <p:cNvSpPr>
            <a:spLocks noGrp="1"/>
          </p:cNvSpPr>
          <p:nvPr>
            <p:ph type="title"/>
          </p:nvPr>
        </p:nvSpPr>
        <p:spPr/>
        <p:txBody>
          <a:bodyPr/>
          <a:lstStyle/>
          <a:p>
            <a:r>
              <a:rPr lang="en-US" dirty="0"/>
              <a:t>Charpy test Specimen</a:t>
            </a:r>
          </a:p>
        </p:txBody>
      </p:sp>
      <p:sp>
        <p:nvSpPr>
          <p:cNvPr id="4" name="Slide Number Placeholder 3">
            <a:extLst>
              <a:ext uri="{FF2B5EF4-FFF2-40B4-BE49-F238E27FC236}">
                <a16:creationId xmlns:a16="http://schemas.microsoft.com/office/drawing/2014/main" id="{12AC9085-EF72-6B3C-B12D-480F8272A224}"/>
              </a:ext>
            </a:extLst>
          </p:cNvPr>
          <p:cNvSpPr>
            <a:spLocks noGrp="1"/>
          </p:cNvSpPr>
          <p:nvPr>
            <p:ph type="sldNum" sz="quarter" idx="4"/>
          </p:nvPr>
        </p:nvSpPr>
        <p:spPr/>
        <p:txBody>
          <a:bodyPr/>
          <a:lstStyle/>
          <a:p>
            <a:fld id="{3A2281A5-0AAD-5C43-9874-F8F3A9F5B29A}" type="slidenum">
              <a:rPr lang="en-US" smtClean="0"/>
              <a:pPr/>
              <a:t>35</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7" descr="9BE98CBEE12B11DA993EBEF7CFF086BC@snj-us-pcwp-707">
            <a:extLst>
              <a:ext uri="{FF2B5EF4-FFF2-40B4-BE49-F238E27FC236}">
                <a16:creationId xmlns:a16="http://schemas.microsoft.com/office/drawing/2014/main" id="{659BFD94-B616-3C5D-9970-95CAC2AD8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825" y="971550"/>
            <a:ext cx="2800350" cy="37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4C1E97D-7272-947D-B4B4-140DCAC768E8}"/>
              </a:ext>
            </a:extLst>
          </p:cNvPr>
          <p:cNvSpPr>
            <a:spLocks noGrp="1"/>
          </p:cNvSpPr>
          <p:nvPr>
            <p:ph type="title"/>
          </p:nvPr>
        </p:nvSpPr>
        <p:spPr/>
        <p:txBody>
          <a:bodyPr/>
          <a:lstStyle/>
          <a:p>
            <a:r>
              <a:rPr lang="en-US" dirty="0"/>
              <a:t>Charpy Test</a:t>
            </a:r>
          </a:p>
        </p:txBody>
      </p:sp>
      <p:sp>
        <p:nvSpPr>
          <p:cNvPr id="5" name="Slide Number Placeholder 4">
            <a:extLst>
              <a:ext uri="{FF2B5EF4-FFF2-40B4-BE49-F238E27FC236}">
                <a16:creationId xmlns:a16="http://schemas.microsoft.com/office/drawing/2014/main" id="{3E123D0F-2744-9126-E912-BDFF7B2BD27B}"/>
              </a:ext>
            </a:extLst>
          </p:cNvPr>
          <p:cNvSpPr>
            <a:spLocks noGrp="1"/>
          </p:cNvSpPr>
          <p:nvPr>
            <p:ph type="sldNum" sz="quarter" idx="4"/>
          </p:nvPr>
        </p:nvSpPr>
        <p:spPr/>
        <p:txBody>
          <a:bodyPr/>
          <a:lstStyle/>
          <a:p>
            <a:fld id="{3A2281A5-0AAD-5C43-9874-F8F3A9F5B29A}" type="slidenum">
              <a:rPr lang="en-US" smtClean="0"/>
              <a:pPr/>
              <a:t>36</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0" descr="9BEB2D9EE12B11DA993EBEF7CFF086BC@snj-us-pcwp-707">
            <a:extLst>
              <a:ext uri="{FF2B5EF4-FFF2-40B4-BE49-F238E27FC236}">
                <a16:creationId xmlns:a16="http://schemas.microsoft.com/office/drawing/2014/main" id="{C9CACF82-42D4-4EE3-111E-2D49418206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816" y="1200150"/>
            <a:ext cx="4634368"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F51E75C-6874-2179-D12D-53BF6D711925}"/>
              </a:ext>
            </a:extLst>
          </p:cNvPr>
          <p:cNvSpPr>
            <a:spLocks noGrp="1"/>
          </p:cNvSpPr>
          <p:nvPr>
            <p:ph type="title"/>
          </p:nvPr>
        </p:nvSpPr>
        <p:spPr/>
        <p:txBody>
          <a:bodyPr/>
          <a:lstStyle/>
          <a:p>
            <a:r>
              <a:rPr lang="en-US" dirty="0"/>
              <a:t>Charpy Test</a:t>
            </a:r>
          </a:p>
        </p:txBody>
      </p:sp>
      <p:sp>
        <p:nvSpPr>
          <p:cNvPr id="5" name="Slide Number Placeholder 4">
            <a:extLst>
              <a:ext uri="{FF2B5EF4-FFF2-40B4-BE49-F238E27FC236}">
                <a16:creationId xmlns:a16="http://schemas.microsoft.com/office/drawing/2014/main" id="{07111171-9FEA-ECEC-03F8-F5BADFC1E9A3}"/>
              </a:ext>
            </a:extLst>
          </p:cNvPr>
          <p:cNvSpPr>
            <a:spLocks noGrp="1"/>
          </p:cNvSpPr>
          <p:nvPr>
            <p:ph type="sldNum" sz="quarter" idx="4"/>
          </p:nvPr>
        </p:nvSpPr>
        <p:spPr/>
        <p:txBody>
          <a:bodyPr/>
          <a:lstStyle/>
          <a:p>
            <a:fld id="{3A2281A5-0AAD-5C43-9874-F8F3A9F5B29A}" type="slidenum">
              <a:rPr lang="en-US" smtClean="0"/>
              <a:pPr/>
              <a:t>37</a:t>
            </a:fld>
            <a:endParaRPr lang="en-US"/>
          </a:p>
        </p:txBody>
      </p:sp>
    </p:spTree>
  </p:cSld>
  <p:clrMapOvr>
    <a:masterClrMapping/>
  </p:clrMapOvr>
  <p:extLst>
    <p:ext uri="{6950BFC3-D8DA-4A85-94F7-54DA5524770B}">
      <p188:commentRel xmlns:p188="http://schemas.microsoft.com/office/powerpoint/2018/8/main" r:id="rId3"/>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2" descr="9BEBAEC2E12B11DA993EBEF7CFF086BC@snj-us-pcwp-707">
            <a:extLst>
              <a:ext uri="{FF2B5EF4-FFF2-40B4-BE49-F238E27FC236}">
                <a16:creationId xmlns:a16="http://schemas.microsoft.com/office/drawing/2014/main" id="{95AC1F22-8D17-F0E0-8F09-075993BDB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425" y="1123950"/>
            <a:ext cx="4629150" cy="346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BBF99BC-D5B4-7400-164E-1DCD268BED7D}"/>
              </a:ext>
            </a:extLst>
          </p:cNvPr>
          <p:cNvSpPr>
            <a:spLocks noGrp="1"/>
          </p:cNvSpPr>
          <p:nvPr>
            <p:ph type="title"/>
          </p:nvPr>
        </p:nvSpPr>
        <p:spPr/>
        <p:txBody>
          <a:bodyPr/>
          <a:lstStyle/>
          <a:p>
            <a:r>
              <a:rPr lang="en-US" dirty="0"/>
              <a:t>Charpy Test</a:t>
            </a:r>
          </a:p>
        </p:txBody>
      </p:sp>
      <p:sp>
        <p:nvSpPr>
          <p:cNvPr id="5" name="Slide Number Placeholder 4">
            <a:extLst>
              <a:ext uri="{FF2B5EF4-FFF2-40B4-BE49-F238E27FC236}">
                <a16:creationId xmlns:a16="http://schemas.microsoft.com/office/drawing/2014/main" id="{75DEC321-88F1-D5F5-93D3-5E8C4CAE70C6}"/>
              </a:ext>
            </a:extLst>
          </p:cNvPr>
          <p:cNvSpPr>
            <a:spLocks noGrp="1"/>
          </p:cNvSpPr>
          <p:nvPr>
            <p:ph type="sldNum" sz="quarter" idx="4"/>
          </p:nvPr>
        </p:nvSpPr>
        <p:spPr/>
        <p:txBody>
          <a:bodyPr/>
          <a:lstStyle/>
          <a:p>
            <a:fld id="{3A2281A5-0AAD-5C43-9874-F8F3A9F5B29A}" type="slidenum">
              <a:rPr lang="en-US" smtClean="0"/>
              <a:pPr/>
              <a:t>38</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9EBB4F-0E80-9FC7-090E-4B628599E75B}"/>
              </a:ext>
            </a:extLst>
          </p:cNvPr>
          <p:cNvSpPr>
            <a:spLocks noGrp="1"/>
          </p:cNvSpPr>
          <p:nvPr>
            <p:ph idx="1"/>
          </p:nvPr>
        </p:nvSpPr>
        <p:spPr/>
        <p:txBody>
          <a:bodyPr/>
          <a:lstStyle/>
          <a:p>
            <a:pPr marL="0" indent="0">
              <a:spcBef>
                <a:spcPct val="20000"/>
              </a:spcBef>
              <a:buNone/>
              <a:defRPr/>
            </a:pPr>
            <a:r>
              <a:rPr lang="en-US" dirty="0">
                <a:solidFill>
                  <a:srgbClr val="000514"/>
                </a:solidFill>
                <a:ea typeface="ＭＳ Ｐゴシック" charset="0"/>
              </a:rPr>
              <a:t>Steel</a:t>
            </a:r>
            <a:endParaRPr lang="en-CA" dirty="0">
              <a:solidFill>
                <a:srgbClr val="000514"/>
              </a:solidFill>
              <a:ea typeface="ＭＳ Ｐゴシック" charset="0"/>
            </a:endParaRPr>
          </a:p>
          <a:p>
            <a:pPr marL="561975" lvl="1" indent="-219075">
              <a:spcBef>
                <a:spcPct val="20000"/>
              </a:spcBef>
              <a:buFontTx/>
              <a:buChar char="•"/>
              <a:defRPr/>
            </a:pPr>
            <a:r>
              <a:rPr lang="en-US" sz="1800" dirty="0">
                <a:solidFill>
                  <a:srgbClr val="000514"/>
                </a:solidFill>
                <a:ea typeface="ＭＳ Ｐゴシック" charset="0"/>
              </a:rPr>
              <a:t>Welding was first introduced in bridges in about 1936. </a:t>
            </a:r>
          </a:p>
          <a:p>
            <a:pPr marL="342900" lvl="1" indent="0">
              <a:spcBef>
                <a:spcPct val="20000"/>
              </a:spcBef>
              <a:buNone/>
              <a:defRPr/>
            </a:pPr>
            <a:endParaRPr lang="en-US" sz="1400" dirty="0">
              <a:solidFill>
                <a:srgbClr val="000514"/>
              </a:solidFill>
              <a:ea typeface="ＭＳ Ｐゴシック" charset="0"/>
            </a:endParaRPr>
          </a:p>
          <a:p>
            <a:pPr marL="561975" lvl="1" indent="-219075">
              <a:spcBef>
                <a:spcPct val="20000"/>
              </a:spcBef>
              <a:buFontTx/>
              <a:buChar char="•"/>
              <a:defRPr/>
            </a:pPr>
            <a:r>
              <a:rPr lang="en-US" sz="1800" dirty="0">
                <a:solidFill>
                  <a:srgbClr val="000514"/>
                </a:solidFill>
                <a:ea typeface="ＭＳ Ｐゴシック" charset="0"/>
              </a:rPr>
              <a:t>During the World War, US produced a large number of welded cargo vessels.</a:t>
            </a:r>
          </a:p>
          <a:p>
            <a:pPr marL="342900" lvl="1" indent="0">
              <a:spcBef>
                <a:spcPct val="20000"/>
              </a:spcBef>
              <a:buNone/>
              <a:defRPr/>
            </a:pPr>
            <a:endParaRPr lang="en-US" sz="1400" dirty="0">
              <a:solidFill>
                <a:srgbClr val="000514"/>
              </a:solidFill>
              <a:ea typeface="ＭＳ Ｐゴシック" charset="0"/>
            </a:endParaRPr>
          </a:p>
          <a:p>
            <a:pPr marL="561975" lvl="1" indent="-219075">
              <a:spcBef>
                <a:spcPct val="20000"/>
              </a:spcBef>
              <a:buFontTx/>
              <a:buChar char="•"/>
              <a:defRPr/>
            </a:pPr>
            <a:r>
              <a:rPr lang="en-US" sz="1800" dirty="0">
                <a:solidFill>
                  <a:srgbClr val="000514"/>
                </a:solidFill>
                <a:ea typeface="ＭＳ Ｐゴシック" charset="0"/>
              </a:rPr>
              <a:t>Many of these ships broke apart due to brittle fracture of steel adjacent to the welds.</a:t>
            </a:r>
          </a:p>
          <a:p>
            <a:pPr marL="342900" lvl="1" indent="0">
              <a:spcBef>
                <a:spcPct val="20000"/>
              </a:spcBef>
              <a:buNone/>
              <a:defRPr/>
            </a:pPr>
            <a:endParaRPr lang="en-US" sz="1400" dirty="0">
              <a:solidFill>
                <a:srgbClr val="000514"/>
              </a:solidFill>
              <a:ea typeface="ＭＳ Ｐゴシック" charset="0"/>
            </a:endParaRPr>
          </a:p>
          <a:p>
            <a:pPr marL="561975" lvl="1" indent="-219075">
              <a:spcBef>
                <a:spcPct val="20000"/>
              </a:spcBef>
              <a:buFontTx/>
              <a:buChar char="•"/>
              <a:defRPr/>
            </a:pPr>
            <a:r>
              <a:rPr lang="en-US" sz="1800" dirty="0">
                <a:solidFill>
                  <a:srgbClr val="000514"/>
                </a:solidFill>
                <a:ea typeface="ＭＳ Ｐゴシック" charset="0"/>
              </a:rPr>
              <a:t>Welding contributes to brittle fracture because of introduction of severe cooling rates in the steel adjacent to the weld HAZ (Heat Affected Zone). </a:t>
            </a:r>
          </a:p>
          <a:p>
            <a:endParaRPr lang="en-US" dirty="0"/>
          </a:p>
        </p:txBody>
      </p:sp>
      <p:sp>
        <p:nvSpPr>
          <p:cNvPr id="2" name="Title 1">
            <a:extLst>
              <a:ext uri="{FF2B5EF4-FFF2-40B4-BE49-F238E27FC236}">
                <a16:creationId xmlns:a16="http://schemas.microsoft.com/office/drawing/2014/main" id="{D5D4F0C1-A36F-454C-C8EE-FE57C19BCFC8}"/>
              </a:ext>
            </a:extLst>
          </p:cNvPr>
          <p:cNvSpPr>
            <a:spLocks noGrp="1"/>
          </p:cNvSpPr>
          <p:nvPr>
            <p:ph type="title"/>
          </p:nvPr>
        </p:nvSpPr>
        <p:spPr/>
        <p:txBody>
          <a:bodyPr/>
          <a:lstStyle/>
          <a:p>
            <a:r>
              <a:rPr lang="en-US" altLang="en-US" b="1" dirty="0"/>
              <a:t>History of Steel</a:t>
            </a:r>
            <a:endParaRPr lang="en-US" sz="4000" dirty="0"/>
          </a:p>
        </p:txBody>
      </p:sp>
      <p:sp>
        <p:nvSpPr>
          <p:cNvPr id="5" name="Slide Number Placeholder 4">
            <a:extLst>
              <a:ext uri="{FF2B5EF4-FFF2-40B4-BE49-F238E27FC236}">
                <a16:creationId xmlns:a16="http://schemas.microsoft.com/office/drawing/2014/main" id="{B9FD9474-714A-D53F-102D-4FF9DE6BF82D}"/>
              </a:ext>
            </a:extLst>
          </p:cNvPr>
          <p:cNvSpPr>
            <a:spLocks noGrp="1"/>
          </p:cNvSpPr>
          <p:nvPr>
            <p:ph type="sldNum" sz="quarter" idx="4"/>
          </p:nvPr>
        </p:nvSpPr>
        <p:spPr/>
        <p:txBody>
          <a:bodyPr/>
          <a:lstStyle/>
          <a:p>
            <a:fld id="{3A2281A5-0AAD-5C43-9874-F8F3A9F5B29A}" type="slidenum">
              <a:rPr lang="en-US" smtClean="0"/>
              <a:pPr/>
              <a:t>3</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0C88AE-88DB-C4C9-8F02-3097836C8289}"/>
              </a:ext>
            </a:extLst>
          </p:cNvPr>
          <p:cNvSpPr>
            <a:spLocks noGrp="1"/>
          </p:cNvSpPr>
          <p:nvPr>
            <p:ph idx="1"/>
          </p:nvPr>
        </p:nvSpPr>
        <p:spPr/>
        <p:txBody>
          <a:bodyPr/>
          <a:lstStyle/>
          <a:p>
            <a:pPr marL="257175" indent="-257175">
              <a:buFontTx/>
              <a:buChar char="•"/>
              <a:defRPr/>
            </a:pPr>
            <a:r>
              <a:rPr lang="en-US" dirty="0">
                <a:solidFill>
                  <a:srgbClr val="000514"/>
                </a:solidFill>
                <a:ea typeface="ＭＳ Ｐゴシック" charset="0"/>
              </a:rPr>
              <a:t>Impact load</a:t>
            </a:r>
          </a:p>
          <a:p>
            <a:pPr marL="257175" indent="-257175">
              <a:buFontTx/>
              <a:buChar char="•"/>
              <a:defRPr/>
            </a:pPr>
            <a:endParaRPr lang="en-US" dirty="0">
              <a:solidFill>
                <a:srgbClr val="000514"/>
              </a:solidFill>
              <a:ea typeface="ＭＳ Ｐゴシック" charset="0"/>
            </a:endParaRPr>
          </a:p>
          <a:p>
            <a:pPr marL="257175" indent="-257175">
              <a:buFontTx/>
              <a:buChar char="•"/>
              <a:defRPr/>
            </a:pPr>
            <a:r>
              <a:rPr lang="en-CA" dirty="0">
                <a:solidFill>
                  <a:srgbClr val="000514"/>
                </a:solidFill>
                <a:ea typeface="ＭＳ Ｐゴシック" charset="0"/>
              </a:rPr>
              <a:t>Sub zero temperature range</a:t>
            </a:r>
          </a:p>
          <a:p>
            <a:pPr marL="257175" indent="-257175">
              <a:buFontTx/>
              <a:buChar char="•"/>
              <a:defRPr/>
            </a:pPr>
            <a:endParaRPr lang="en-US" dirty="0">
              <a:solidFill>
                <a:srgbClr val="000514"/>
              </a:solidFill>
              <a:ea typeface="ＭＳ Ｐゴシック" charset="0"/>
            </a:endParaRPr>
          </a:p>
          <a:p>
            <a:pPr marL="257175" indent="-257175">
              <a:buFontTx/>
              <a:buChar char="•"/>
              <a:defRPr/>
            </a:pPr>
            <a:r>
              <a:rPr lang="en-CA" dirty="0">
                <a:solidFill>
                  <a:srgbClr val="000514"/>
                </a:solidFill>
                <a:ea typeface="ＭＳ Ｐゴシック" charset="0"/>
              </a:rPr>
              <a:t>Notch</a:t>
            </a:r>
          </a:p>
          <a:p>
            <a:pPr marL="257175" indent="-257175">
              <a:buFontTx/>
              <a:buChar char="•"/>
              <a:defRPr/>
            </a:pPr>
            <a:endParaRPr lang="en-US" dirty="0">
              <a:solidFill>
                <a:srgbClr val="000514"/>
              </a:solidFill>
              <a:ea typeface="ＭＳ Ｐゴシック" charset="0"/>
            </a:endParaRPr>
          </a:p>
          <a:p>
            <a:pPr marL="257175" indent="-257175">
              <a:buFontTx/>
              <a:buChar char="•"/>
              <a:defRPr/>
            </a:pPr>
            <a:endParaRPr lang="en-US" dirty="0">
              <a:solidFill>
                <a:srgbClr val="000514"/>
              </a:solidFill>
              <a:ea typeface="ＭＳ Ｐゴシック" charset="0"/>
            </a:endParaRPr>
          </a:p>
          <a:p>
            <a:pPr marL="257175" indent="-257175">
              <a:buFontTx/>
              <a:buChar char="•"/>
              <a:defRPr/>
            </a:pPr>
            <a:endParaRPr lang="en-US" dirty="0">
              <a:solidFill>
                <a:srgbClr val="000514"/>
              </a:solidFill>
              <a:ea typeface="ＭＳ Ｐゴシック" charset="0"/>
            </a:endParaRPr>
          </a:p>
          <a:p>
            <a:endParaRPr lang="en-US" dirty="0"/>
          </a:p>
        </p:txBody>
      </p:sp>
      <p:sp>
        <p:nvSpPr>
          <p:cNvPr id="2" name="Title 1">
            <a:extLst>
              <a:ext uri="{FF2B5EF4-FFF2-40B4-BE49-F238E27FC236}">
                <a16:creationId xmlns:a16="http://schemas.microsoft.com/office/drawing/2014/main" id="{D55907D9-DF32-6D04-C466-F28A496EB648}"/>
              </a:ext>
            </a:extLst>
          </p:cNvPr>
          <p:cNvSpPr>
            <a:spLocks noGrp="1"/>
          </p:cNvSpPr>
          <p:nvPr>
            <p:ph type="title"/>
          </p:nvPr>
        </p:nvSpPr>
        <p:spPr/>
        <p:txBody>
          <a:bodyPr/>
          <a:lstStyle/>
          <a:p>
            <a:r>
              <a:rPr lang="en-US" dirty="0"/>
              <a:t>Factors Affecting Fracture Behavior</a:t>
            </a:r>
          </a:p>
        </p:txBody>
      </p:sp>
      <p:sp>
        <p:nvSpPr>
          <p:cNvPr id="5" name="Slide Number Placeholder 4">
            <a:extLst>
              <a:ext uri="{FF2B5EF4-FFF2-40B4-BE49-F238E27FC236}">
                <a16:creationId xmlns:a16="http://schemas.microsoft.com/office/drawing/2014/main" id="{B238D763-B055-D3DD-F580-A169330452AD}"/>
              </a:ext>
            </a:extLst>
          </p:cNvPr>
          <p:cNvSpPr>
            <a:spLocks noGrp="1"/>
          </p:cNvSpPr>
          <p:nvPr>
            <p:ph type="sldNum" sz="quarter" idx="4"/>
          </p:nvPr>
        </p:nvSpPr>
        <p:spPr/>
        <p:txBody>
          <a:bodyPr/>
          <a:lstStyle/>
          <a:p>
            <a:fld id="{3A2281A5-0AAD-5C43-9874-F8F3A9F5B29A}" type="slidenum">
              <a:rPr lang="en-US" smtClean="0"/>
              <a:pPr/>
              <a:t>39</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E36409-51FD-6C21-A976-BF572AA3F5D0}"/>
              </a:ext>
            </a:extLst>
          </p:cNvPr>
          <p:cNvSpPr>
            <a:spLocks noGrp="1"/>
          </p:cNvSpPr>
          <p:nvPr>
            <p:ph idx="1"/>
          </p:nvPr>
        </p:nvSpPr>
        <p:spPr>
          <a:xfrm>
            <a:off x="539552" y="1504949"/>
            <a:ext cx="8229600" cy="3083025"/>
          </a:xfrm>
        </p:spPr>
        <p:txBody>
          <a:bodyPr numCol="2"/>
          <a:lstStyle/>
          <a:p>
            <a:pPr marL="628650" lvl="1" indent="-285750">
              <a:buFontTx/>
              <a:buChar char="•"/>
              <a:defRPr/>
            </a:pPr>
            <a:r>
              <a:rPr lang="en-US" sz="1800" dirty="0">
                <a:solidFill>
                  <a:srgbClr val="000514"/>
                </a:solidFill>
                <a:ea typeface="ＭＳ Ｐゴシック" charset="0"/>
              </a:rPr>
              <a:t>Wires</a:t>
            </a:r>
          </a:p>
          <a:p>
            <a:pPr marL="628650" lvl="1" indent="-285750">
              <a:buFontTx/>
              <a:buChar char="•"/>
              <a:defRPr/>
            </a:pPr>
            <a:endParaRPr lang="en-US" sz="1800" dirty="0">
              <a:solidFill>
                <a:srgbClr val="000514"/>
              </a:solidFill>
              <a:ea typeface="ＭＳ Ｐゴシック" charset="0"/>
            </a:endParaRPr>
          </a:p>
          <a:p>
            <a:pPr marL="628650" lvl="1" indent="-285750">
              <a:buFontTx/>
              <a:buChar char="•"/>
              <a:defRPr/>
            </a:pPr>
            <a:r>
              <a:rPr lang="en-CA" sz="1800" dirty="0">
                <a:solidFill>
                  <a:srgbClr val="000514"/>
                </a:solidFill>
                <a:ea typeface="ＭＳ Ｐゴシック" charset="0"/>
              </a:rPr>
              <a:t>Cables</a:t>
            </a:r>
          </a:p>
          <a:p>
            <a:pPr marL="628650" lvl="1" indent="-285750">
              <a:buFontTx/>
              <a:buChar char="•"/>
              <a:defRPr/>
            </a:pPr>
            <a:endParaRPr lang="en-CA" sz="1800" dirty="0">
              <a:solidFill>
                <a:srgbClr val="000514"/>
              </a:solidFill>
              <a:ea typeface="ＭＳ Ｐゴシック" charset="0"/>
            </a:endParaRPr>
          </a:p>
          <a:p>
            <a:pPr marL="628650" lvl="1" indent="-285750">
              <a:buFontTx/>
              <a:buChar char="•"/>
              <a:defRPr/>
            </a:pPr>
            <a:r>
              <a:rPr lang="en-CA" sz="1800" dirty="0">
                <a:solidFill>
                  <a:srgbClr val="000514"/>
                </a:solidFill>
                <a:ea typeface="ＭＳ Ｐゴシック" charset="0"/>
              </a:rPr>
              <a:t>Steel Plates</a:t>
            </a:r>
          </a:p>
          <a:p>
            <a:pPr marL="628650" lvl="1" indent="-285750">
              <a:buFontTx/>
              <a:buChar char="•"/>
              <a:defRPr/>
            </a:pPr>
            <a:endParaRPr lang="en-CA" sz="1800" dirty="0">
              <a:solidFill>
                <a:srgbClr val="000514"/>
              </a:solidFill>
              <a:ea typeface="ＭＳ Ｐゴシック" charset="0"/>
            </a:endParaRPr>
          </a:p>
          <a:p>
            <a:pPr marL="628650" lvl="1" indent="-285750">
              <a:buFontTx/>
              <a:buChar char="•"/>
              <a:defRPr/>
            </a:pPr>
            <a:endParaRPr lang="en-CA" sz="1800" dirty="0">
              <a:solidFill>
                <a:srgbClr val="000514"/>
              </a:solidFill>
              <a:ea typeface="ＭＳ Ｐゴシック" charset="0"/>
            </a:endParaRPr>
          </a:p>
          <a:p>
            <a:pPr marL="628650" lvl="1" indent="-285750">
              <a:buFontTx/>
              <a:buChar char="•"/>
              <a:defRPr/>
            </a:pPr>
            <a:endParaRPr lang="en-CA" sz="1800" dirty="0">
              <a:solidFill>
                <a:srgbClr val="000514"/>
              </a:solidFill>
              <a:ea typeface="ＭＳ Ｐゴシック" charset="0"/>
            </a:endParaRPr>
          </a:p>
          <a:p>
            <a:pPr marL="628650" lvl="1" indent="-285750">
              <a:buFontTx/>
              <a:buChar char="•"/>
              <a:defRPr/>
            </a:pPr>
            <a:endParaRPr lang="en-CA" sz="1800" dirty="0">
              <a:solidFill>
                <a:srgbClr val="000514"/>
              </a:solidFill>
              <a:ea typeface="ＭＳ Ｐゴシック" charset="0"/>
            </a:endParaRPr>
          </a:p>
          <a:p>
            <a:pPr marL="628650" lvl="1" indent="-285750">
              <a:buFontTx/>
              <a:buChar char="•"/>
              <a:defRPr/>
            </a:pPr>
            <a:r>
              <a:rPr lang="en-CA" sz="1800" dirty="0">
                <a:solidFill>
                  <a:srgbClr val="000514"/>
                </a:solidFill>
                <a:ea typeface="ＭＳ Ｐゴシック" charset="0"/>
              </a:rPr>
              <a:t>Steel Bars</a:t>
            </a:r>
          </a:p>
          <a:p>
            <a:pPr marL="628650" lvl="1" indent="-285750">
              <a:buFontTx/>
              <a:buChar char="•"/>
              <a:defRPr/>
            </a:pPr>
            <a:endParaRPr lang="en-CA" sz="1800" dirty="0">
              <a:solidFill>
                <a:srgbClr val="000514"/>
              </a:solidFill>
              <a:ea typeface="ＭＳ Ｐゴシック" charset="0"/>
            </a:endParaRPr>
          </a:p>
          <a:p>
            <a:pPr marL="628650" lvl="1" indent="-285750">
              <a:buFontTx/>
              <a:buChar char="•"/>
              <a:defRPr/>
            </a:pPr>
            <a:r>
              <a:rPr lang="en-CA" sz="1800" dirty="0">
                <a:solidFill>
                  <a:srgbClr val="000514"/>
                </a:solidFill>
                <a:ea typeface="ＭＳ Ｐゴシック" charset="0"/>
              </a:rPr>
              <a:t>Rolled Beams</a:t>
            </a:r>
          </a:p>
          <a:p>
            <a:pPr marL="628650" lvl="1" indent="-285750">
              <a:buFontTx/>
              <a:buChar char="•"/>
              <a:defRPr/>
            </a:pPr>
            <a:endParaRPr lang="en-CA" sz="1800" dirty="0">
              <a:solidFill>
                <a:srgbClr val="000514"/>
              </a:solidFill>
              <a:ea typeface="ＭＳ Ｐゴシック" charset="0"/>
            </a:endParaRPr>
          </a:p>
          <a:p>
            <a:pPr marL="628650" lvl="1" indent="-285750">
              <a:buFontTx/>
              <a:buChar char="•"/>
              <a:defRPr/>
            </a:pPr>
            <a:r>
              <a:rPr lang="en-CA" sz="1800" dirty="0">
                <a:solidFill>
                  <a:srgbClr val="000514"/>
                </a:solidFill>
                <a:ea typeface="ＭＳ Ｐゴシック" charset="0"/>
              </a:rPr>
              <a:t>Built-up Shapes</a:t>
            </a:r>
            <a:endParaRPr lang="en-US" sz="1800" dirty="0">
              <a:solidFill>
                <a:srgbClr val="000514"/>
              </a:solidFill>
              <a:ea typeface="ＭＳ Ｐゴシック" charset="0"/>
            </a:endParaRPr>
          </a:p>
          <a:p>
            <a:pPr marL="628650" lvl="1" indent="-285750">
              <a:buFontTx/>
              <a:buChar char="–"/>
              <a:defRPr/>
            </a:pPr>
            <a:endParaRPr lang="en-CA" sz="1800" dirty="0">
              <a:solidFill>
                <a:srgbClr val="000514"/>
              </a:solidFill>
              <a:ea typeface="ＭＳ Ｐゴシック" charset="0"/>
            </a:endParaRPr>
          </a:p>
          <a:p>
            <a:endParaRPr lang="en-US" dirty="0"/>
          </a:p>
        </p:txBody>
      </p:sp>
      <p:sp>
        <p:nvSpPr>
          <p:cNvPr id="2" name="Title 1">
            <a:extLst>
              <a:ext uri="{FF2B5EF4-FFF2-40B4-BE49-F238E27FC236}">
                <a16:creationId xmlns:a16="http://schemas.microsoft.com/office/drawing/2014/main" id="{4392EDE5-B73E-FA19-2D8D-0EFEB01FFE9B}"/>
              </a:ext>
            </a:extLst>
          </p:cNvPr>
          <p:cNvSpPr>
            <a:spLocks noGrp="1"/>
          </p:cNvSpPr>
          <p:nvPr>
            <p:ph type="title"/>
          </p:nvPr>
        </p:nvSpPr>
        <p:spPr/>
        <p:txBody>
          <a:bodyPr/>
          <a:lstStyle/>
          <a:p>
            <a:r>
              <a:rPr lang="en-US" dirty="0"/>
              <a:t>Common Steel Shapes</a:t>
            </a:r>
          </a:p>
        </p:txBody>
      </p:sp>
      <p:sp>
        <p:nvSpPr>
          <p:cNvPr id="5" name="Slide Number Placeholder 4">
            <a:extLst>
              <a:ext uri="{FF2B5EF4-FFF2-40B4-BE49-F238E27FC236}">
                <a16:creationId xmlns:a16="http://schemas.microsoft.com/office/drawing/2014/main" id="{C4333810-9CB4-0421-CF87-62A61D5C9FC9}"/>
              </a:ext>
            </a:extLst>
          </p:cNvPr>
          <p:cNvSpPr>
            <a:spLocks noGrp="1"/>
          </p:cNvSpPr>
          <p:nvPr>
            <p:ph type="sldNum" sz="quarter" idx="4"/>
          </p:nvPr>
        </p:nvSpPr>
        <p:spPr/>
        <p:txBody>
          <a:bodyPr/>
          <a:lstStyle/>
          <a:p>
            <a:fld id="{3A2281A5-0AAD-5C43-9874-F8F3A9F5B29A}" type="slidenum">
              <a:rPr lang="en-US" smtClean="0"/>
              <a:pPr/>
              <a:t>40</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3">
            <a:extLst>
              <a:ext uri="{FF2B5EF4-FFF2-40B4-BE49-F238E27FC236}">
                <a16:creationId xmlns:a16="http://schemas.microsoft.com/office/drawing/2014/main" id="{AA2C0960-5FCC-FC3C-01C0-6959A1564FB3}"/>
              </a:ext>
            </a:extLst>
          </p:cNvPr>
          <p:cNvSpPr>
            <a:spLocks noChangeAspect="1" noChangeArrowheads="1" noTextEdit="1"/>
          </p:cNvSpPr>
          <p:nvPr/>
        </p:nvSpPr>
        <p:spPr bwMode="auto">
          <a:xfrm>
            <a:off x="3573066" y="1135857"/>
            <a:ext cx="1759744" cy="332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aphicFrame>
        <p:nvGraphicFramePr>
          <p:cNvPr id="548034" name="Group 194">
            <a:extLst>
              <a:ext uri="{FF2B5EF4-FFF2-40B4-BE49-F238E27FC236}">
                <a16:creationId xmlns:a16="http://schemas.microsoft.com/office/drawing/2014/main" id="{E940B63D-3C96-EC02-35A7-139A90DE1A91}"/>
              </a:ext>
            </a:extLst>
          </p:cNvPr>
          <p:cNvGraphicFramePr>
            <a:graphicFrameLocks noGrp="1"/>
          </p:cNvGraphicFramePr>
          <p:nvPr>
            <p:extLst>
              <p:ext uri="{D42A27DB-BD31-4B8C-83A1-F6EECF244321}">
                <p14:modId xmlns:p14="http://schemas.microsoft.com/office/powerpoint/2010/main" val="2330800485"/>
              </p:ext>
            </p:extLst>
          </p:nvPr>
        </p:nvGraphicFramePr>
        <p:xfrm>
          <a:off x="1581150" y="1244203"/>
          <a:ext cx="5981700" cy="3321844"/>
        </p:xfrm>
        <a:graphic>
          <a:graphicData uri="http://schemas.openxmlformats.org/drawingml/2006/table">
            <a:tbl>
              <a:tblPr/>
              <a:tblGrid>
                <a:gridCol w="1993900">
                  <a:extLst>
                    <a:ext uri="{9D8B030D-6E8A-4147-A177-3AD203B41FA5}">
                      <a16:colId xmlns:a16="http://schemas.microsoft.com/office/drawing/2014/main" val="20000"/>
                    </a:ext>
                  </a:extLst>
                </a:gridCol>
                <a:gridCol w="1650562">
                  <a:extLst>
                    <a:ext uri="{9D8B030D-6E8A-4147-A177-3AD203B41FA5}">
                      <a16:colId xmlns:a16="http://schemas.microsoft.com/office/drawing/2014/main" val="20001"/>
                    </a:ext>
                  </a:extLst>
                </a:gridCol>
                <a:gridCol w="2337238">
                  <a:extLst>
                    <a:ext uri="{9D8B030D-6E8A-4147-A177-3AD203B41FA5}">
                      <a16:colId xmlns:a16="http://schemas.microsoft.com/office/drawing/2014/main" val="20002"/>
                    </a:ext>
                  </a:extLst>
                </a:gridCol>
              </a:tblGrid>
              <a:tr h="54193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rgbClr val="000514"/>
                          </a:solidFill>
                          <a:effectLst/>
                          <a:latin typeface="Arial" charset="0"/>
                          <a:ea typeface="Times New Roman" charset="0"/>
                          <a:cs typeface="Arial" charset="0"/>
                        </a:rPr>
                        <a:t>Steel Designation</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rgbClr val="000514"/>
                          </a:solidFill>
                          <a:effectLst/>
                          <a:latin typeface="Arial" charset="0"/>
                          <a:ea typeface="Times New Roman" charset="0"/>
                          <a:cs typeface="Arial" charset="0"/>
                        </a:rPr>
                        <a:t>Yield Strength (ksi)</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rgbClr val="000514"/>
                          </a:solidFill>
                          <a:effectLst/>
                          <a:latin typeface="Arial" charset="0"/>
                          <a:ea typeface="Times New Roman" charset="0"/>
                          <a:cs typeface="Arial" charset="0"/>
                        </a:rPr>
                        <a:t>Comments</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355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OH Steel</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26</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514"/>
                          </a:solidFill>
                          <a:effectLst/>
                          <a:latin typeface="Arial" charset="0"/>
                          <a:ea typeface="Times New Roman" charset="0"/>
                          <a:cs typeface="Arial" charset="0"/>
                        </a:rPr>
                        <a:t>Used until about 1905</a:t>
                      </a:r>
                      <a:endParaRPr kumimoji="0" lang="en-US" sz="1800" b="0" i="0" u="none" strike="noStrike" cap="none" normalizeH="0" baseline="0" dirty="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223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514"/>
                          </a:solidFill>
                          <a:effectLst/>
                          <a:latin typeface="Arial" charset="0"/>
                          <a:ea typeface="Times New Roman" charset="0"/>
                          <a:cs typeface="Arial" charset="0"/>
                        </a:rPr>
                        <a:t>EIC Steel</a:t>
                      </a:r>
                      <a:endParaRPr kumimoji="0" lang="en-US" sz="1800" b="0" i="0" u="none" strike="noStrike" cap="none" normalizeH="0" baseline="0" dirty="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30</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514"/>
                          </a:solidFill>
                          <a:effectLst/>
                          <a:latin typeface="Arial" charset="0"/>
                          <a:ea typeface="Times New Roman" charset="0"/>
                          <a:cs typeface="Arial" charset="0"/>
                        </a:rPr>
                        <a:t>Used until about 1935</a:t>
                      </a:r>
                      <a:endParaRPr kumimoji="0" lang="en-US" sz="1800" b="0" i="0" u="none" strike="noStrike" cap="none" normalizeH="0" baseline="0" dirty="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355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A7</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514"/>
                          </a:solidFill>
                          <a:effectLst/>
                          <a:latin typeface="Arial" charset="0"/>
                          <a:ea typeface="Times New Roman" charset="0"/>
                          <a:cs typeface="Arial" charset="0"/>
                        </a:rPr>
                        <a:t>33</a:t>
                      </a:r>
                      <a:endParaRPr kumimoji="0" lang="en-US" sz="1800" b="0" i="0" u="none" strike="noStrike" cap="none" normalizeH="0" baseline="0" dirty="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Used until about 1960</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231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A36</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36</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1960 to Present. (First steel with guaranteed chemistry)</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363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G40.8 (A35)</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40</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Normalized and used by Alberta up-to 1968</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231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G40.12 (A572)</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44</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514"/>
                          </a:solidFill>
                          <a:effectLst/>
                          <a:latin typeface="Arial" charset="0"/>
                          <a:ea typeface="Times New Roman" charset="0"/>
                          <a:cs typeface="Arial" charset="0"/>
                        </a:rPr>
                        <a:t>Normalized and used by Alberta up-to 1968</a:t>
                      </a:r>
                      <a:endParaRPr kumimoji="0" lang="en-US" sz="1800" b="0" i="0" u="none" strike="noStrike" cap="none" normalizeH="0" baseline="0" dirty="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231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A441</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514"/>
                          </a:solidFill>
                          <a:effectLst/>
                          <a:latin typeface="Arial" charset="0"/>
                          <a:ea typeface="Times New Roman" charset="0"/>
                          <a:cs typeface="Arial" charset="0"/>
                        </a:rPr>
                        <a:t>50</a:t>
                      </a:r>
                      <a:endParaRPr kumimoji="0" lang="en-US" sz="1800" b="0" i="0" u="none" strike="noStrike" cap="none" normalizeH="0" baseline="0" dirty="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514"/>
                          </a:solidFill>
                          <a:effectLst/>
                          <a:latin typeface="Arial" charset="0"/>
                          <a:ea typeface="Times New Roman" charset="0"/>
                          <a:cs typeface="Arial" charset="0"/>
                        </a:rPr>
                        <a:t>Normalized and used by Alberta up-to 1968</a:t>
                      </a:r>
                      <a:endParaRPr kumimoji="0" lang="en-US" sz="1800" b="0" i="0" u="none" strike="noStrike" cap="none" normalizeH="0" baseline="0" dirty="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Title 1">
            <a:extLst>
              <a:ext uri="{FF2B5EF4-FFF2-40B4-BE49-F238E27FC236}">
                <a16:creationId xmlns:a16="http://schemas.microsoft.com/office/drawing/2014/main" id="{95AFE70F-0F99-DAE9-D600-5815C8F84EEC}"/>
              </a:ext>
            </a:extLst>
          </p:cNvPr>
          <p:cNvSpPr>
            <a:spLocks noGrp="1"/>
          </p:cNvSpPr>
          <p:nvPr>
            <p:ph type="title"/>
          </p:nvPr>
        </p:nvSpPr>
        <p:spPr/>
        <p:txBody>
          <a:bodyPr/>
          <a:lstStyle/>
          <a:p>
            <a:r>
              <a:rPr lang="en-US" dirty="0"/>
              <a:t>Types of Steel</a:t>
            </a:r>
          </a:p>
        </p:txBody>
      </p:sp>
      <p:sp>
        <p:nvSpPr>
          <p:cNvPr id="4" name="Slide Number Placeholder 3">
            <a:extLst>
              <a:ext uri="{FF2B5EF4-FFF2-40B4-BE49-F238E27FC236}">
                <a16:creationId xmlns:a16="http://schemas.microsoft.com/office/drawing/2014/main" id="{4F79CDAF-35F1-3EB6-9A22-92A5C5813207}"/>
              </a:ext>
            </a:extLst>
          </p:cNvPr>
          <p:cNvSpPr>
            <a:spLocks noGrp="1"/>
          </p:cNvSpPr>
          <p:nvPr>
            <p:ph type="sldNum" sz="quarter" idx="4"/>
          </p:nvPr>
        </p:nvSpPr>
        <p:spPr/>
        <p:txBody>
          <a:bodyPr/>
          <a:lstStyle/>
          <a:p>
            <a:fld id="{3A2281A5-0AAD-5C43-9874-F8F3A9F5B29A}" type="slidenum">
              <a:rPr lang="en-US" smtClean="0"/>
              <a:pPr/>
              <a:t>41</a:t>
            </a:fld>
            <a:endParaRPr lang="en-US"/>
          </a:p>
        </p:txBody>
      </p:sp>
    </p:spTree>
  </p:cSld>
  <p:clrMapOvr>
    <a:masterClrMapping/>
  </p:clrMapOvr>
  <p:extLst>
    <p:ext uri="{6950BFC3-D8DA-4A85-94F7-54DA5524770B}">
      <p188:commentRel xmlns:p188="http://schemas.microsoft.com/office/powerpoint/2018/8/main" r:id="rId3"/>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3">
            <a:extLst>
              <a:ext uri="{FF2B5EF4-FFF2-40B4-BE49-F238E27FC236}">
                <a16:creationId xmlns:a16="http://schemas.microsoft.com/office/drawing/2014/main" id="{03C19F8C-D94F-12C1-1398-0F0615E77BFF}"/>
              </a:ext>
            </a:extLst>
          </p:cNvPr>
          <p:cNvSpPr>
            <a:spLocks noChangeAspect="1" noChangeArrowheads="1" noTextEdit="1"/>
          </p:cNvSpPr>
          <p:nvPr/>
        </p:nvSpPr>
        <p:spPr bwMode="auto">
          <a:xfrm>
            <a:off x="3573066" y="1135857"/>
            <a:ext cx="1759744" cy="332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3684" name="Line 4">
            <a:extLst>
              <a:ext uri="{FF2B5EF4-FFF2-40B4-BE49-F238E27FC236}">
                <a16:creationId xmlns:a16="http://schemas.microsoft.com/office/drawing/2014/main" id="{4D1AD937-7554-33E9-359B-7E685BC3D723}"/>
              </a:ext>
            </a:extLst>
          </p:cNvPr>
          <p:cNvSpPr>
            <a:spLocks noChangeShapeType="1"/>
          </p:cNvSpPr>
          <p:nvPr/>
        </p:nvSpPr>
        <p:spPr bwMode="auto">
          <a:xfrm>
            <a:off x="3134916" y="17335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67866" tIns="33338" rIns="67866" bIns="33338"/>
          <a:lstStyle/>
          <a:p>
            <a:pPr>
              <a:buFont typeface="Arial" charset="0"/>
              <a:buChar char="–"/>
              <a:defRPr/>
            </a:pPr>
            <a:endParaRPr lang="en-US">
              <a:latin typeface="Arial" charset="0"/>
              <a:ea typeface="ＭＳ Ｐゴシック" charset="0"/>
            </a:endParaRPr>
          </a:p>
        </p:txBody>
      </p:sp>
      <p:sp>
        <p:nvSpPr>
          <p:cNvPr id="583685" name="Line 5">
            <a:extLst>
              <a:ext uri="{FF2B5EF4-FFF2-40B4-BE49-F238E27FC236}">
                <a16:creationId xmlns:a16="http://schemas.microsoft.com/office/drawing/2014/main" id="{0279A67E-85B8-EBB7-958C-80038A3C81A1}"/>
              </a:ext>
            </a:extLst>
          </p:cNvPr>
          <p:cNvSpPr>
            <a:spLocks noChangeShapeType="1"/>
          </p:cNvSpPr>
          <p:nvPr/>
        </p:nvSpPr>
        <p:spPr bwMode="auto">
          <a:xfrm>
            <a:off x="3693319" y="17335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67866" tIns="33338" rIns="67866" bIns="33338"/>
          <a:lstStyle/>
          <a:p>
            <a:pPr>
              <a:buFont typeface="Arial" charset="0"/>
              <a:buChar char="–"/>
              <a:defRPr/>
            </a:pPr>
            <a:endParaRPr lang="en-US">
              <a:latin typeface="Arial" charset="0"/>
              <a:ea typeface="ＭＳ Ｐゴシック" charset="0"/>
            </a:endParaRPr>
          </a:p>
        </p:txBody>
      </p:sp>
      <p:sp>
        <p:nvSpPr>
          <p:cNvPr id="583686" name="Rectangle 6">
            <a:extLst>
              <a:ext uri="{FF2B5EF4-FFF2-40B4-BE49-F238E27FC236}">
                <a16:creationId xmlns:a16="http://schemas.microsoft.com/office/drawing/2014/main" id="{5F062CD0-8585-4795-B560-0D238C34DFCF}"/>
              </a:ext>
            </a:extLst>
          </p:cNvPr>
          <p:cNvSpPr>
            <a:spLocks noChangeArrowheads="1"/>
          </p:cNvSpPr>
          <p:nvPr/>
        </p:nvSpPr>
        <p:spPr bwMode="auto">
          <a:xfrm>
            <a:off x="1714500" y="3905936"/>
            <a:ext cx="3670076" cy="621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866" tIns="33338" rIns="67866" bIns="33338" anchor="ctr">
            <a:spAutoFit/>
          </a:bodyPr>
          <a:lstStyle/>
          <a:p>
            <a:pPr>
              <a:buFont typeface="Arial" charset="0"/>
              <a:buNone/>
              <a:defRPr/>
            </a:pPr>
            <a:r>
              <a:rPr lang="en-US" b="1">
                <a:solidFill>
                  <a:schemeClr val="bg1"/>
                </a:solidFill>
                <a:latin typeface="Arial" charset="0"/>
                <a:ea typeface="ＭＳ Ｐゴシック" charset="0"/>
              </a:rPr>
              <a:t>*  </a:t>
            </a:r>
            <a:r>
              <a:rPr lang="en-US" sz="1050" b="1">
                <a:solidFill>
                  <a:schemeClr val="bg1"/>
                </a:solidFill>
                <a:latin typeface="Arial" charset="0"/>
                <a:ea typeface="ＭＳ Ｐゴシック" charset="0"/>
              </a:rPr>
              <a:t>This grade is available in HSS, angles and bars only</a:t>
            </a:r>
          </a:p>
          <a:p>
            <a:pPr>
              <a:buFont typeface="Arial" charset="0"/>
              <a:buNone/>
              <a:defRPr/>
            </a:pPr>
            <a:r>
              <a:rPr lang="en-US" b="1">
                <a:solidFill>
                  <a:schemeClr val="bg1"/>
                </a:solidFill>
                <a:latin typeface="Arial" charset="0"/>
                <a:ea typeface="ＭＳ Ｐゴシック" charset="0"/>
              </a:rPr>
              <a:t>** </a:t>
            </a:r>
            <a:r>
              <a:rPr lang="en-US" sz="1050" b="1">
                <a:solidFill>
                  <a:schemeClr val="bg1"/>
                </a:solidFill>
                <a:latin typeface="Arial" charset="0"/>
                <a:ea typeface="ＭＳ Ｐゴシック" charset="0"/>
              </a:rPr>
              <a:t>This grade is available in HSS only</a:t>
            </a:r>
            <a:r>
              <a:rPr lang="en-US" sz="1050">
                <a:solidFill>
                  <a:schemeClr val="bg1"/>
                </a:solidFill>
                <a:latin typeface="Arial" charset="0"/>
                <a:ea typeface="ＭＳ Ｐゴシック" charset="0"/>
              </a:rPr>
              <a:t> </a:t>
            </a:r>
          </a:p>
        </p:txBody>
      </p:sp>
      <p:sp>
        <p:nvSpPr>
          <p:cNvPr id="583687" name="Line 7">
            <a:extLst>
              <a:ext uri="{FF2B5EF4-FFF2-40B4-BE49-F238E27FC236}">
                <a16:creationId xmlns:a16="http://schemas.microsoft.com/office/drawing/2014/main" id="{05578136-7F50-CEE8-9995-2DDC41159B46}"/>
              </a:ext>
            </a:extLst>
          </p:cNvPr>
          <p:cNvSpPr>
            <a:spLocks noChangeShapeType="1"/>
          </p:cNvSpPr>
          <p:nvPr/>
        </p:nvSpPr>
        <p:spPr bwMode="auto">
          <a:xfrm>
            <a:off x="3134916" y="1733550"/>
            <a:ext cx="0" cy="0"/>
          </a:xfrm>
          <a:prstGeom prst="line">
            <a:avLst/>
          </a:prstGeom>
          <a:noFill/>
          <a:ln w="12700" cap="rnd">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67866" tIns="33338" rIns="67866" bIns="33338"/>
          <a:lstStyle/>
          <a:p>
            <a:pPr>
              <a:buFont typeface="Arial" charset="0"/>
              <a:buChar char="–"/>
              <a:defRPr/>
            </a:pPr>
            <a:endParaRPr lang="en-US">
              <a:latin typeface="Arial" charset="0"/>
              <a:ea typeface="ＭＳ Ｐゴシック" charset="0"/>
            </a:endParaRPr>
          </a:p>
        </p:txBody>
      </p:sp>
      <p:sp>
        <p:nvSpPr>
          <p:cNvPr id="583688" name="Line 8">
            <a:extLst>
              <a:ext uri="{FF2B5EF4-FFF2-40B4-BE49-F238E27FC236}">
                <a16:creationId xmlns:a16="http://schemas.microsoft.com/office/drawing/2014/main" id="{FEDD867D-A6D1-2496-48FD-8369B9217D3D}"/>
              </a:ext>
            </a:extLst>
          </p:cNvPr>
          <p:cNvSpPr>
            <a:spLocks noChangeShapeType="1"/>
          </p:cNvSpPr>
          <p:nvPr/>
        </p:nvSpPr>
        <p:spPr bwMode="auto">
          <a:xfrm>
            <a:off x="3693319" y="1733550"/>
            <a:ext cx="0" cy="0"/>
          </a:xfrm>
          <a:prstGeom prst="line">
            <a:avLst/>
          </a:prstGeom>
          <a:noFill/>
          <a:ln w="12700" cap="rnd">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67866" tIns="33338" rIns="67866" bIns="33338"/>
          <a:lstStyle/>
          <a:p>
            <a:pPr>
              <a:buFont typeface="Arial" charset="0"/>
              <a:buChar char="–"/>
              <a:defRPr/>
            </a:pPr>
            <a:endParaRPr lang="en-US">
              <a:latin typeface="Arial" charset="0"/>
              <a:ea typeface="ＭＳ Ｐゴシック" charset="0"/>
            </a:endParaRPr>
          </a:p>
        </p:txBody>
      </p:sp>
      <p:graphicFrame>
        <p:nvGraphicFramePr>
          <p:cNvPr id="583798" name="Group 118">
            <a:extLst>
              <a:ext uri="{FF2B5EF4-FFF2-40B4-BE49-F238E27FC236}">
                <a16:creationId xmlns:a16="http://schemas.microsoft.com/office/drawing/2014/main" id="{5C974045-B703-CA98-68DC-CAAD0D809EDD}"/>
              </a:ext>
            </a:extLst>
          </p:cNvPr>
          <p:cNvGraphicFramePr>
            <a:graphicFrameLocks noGrp="1"/>
          </p:cNvGraphicFramePr>
          <p:nvPr>
            <p:extLst>
              <p:ext uri="{D42A27DB-BD31-4B8C-83A1-F6EECF244321}">
                <p14:modId xmlns:p14="http://schemas.microsoft.com/office/powerpoint/2010/main" val="1993904633"/>
              </p:ext>
            </p:extLst>
          </p:nvPr>
        </p:nvGraphicFramePr>
        <p:xfrm>
          <a:off x="1714500" y="1178034"/>
          <a:ext cx="5543552" cy="3314447"/>
        </p:xfrm>
        <a:graphic>
          <a:graphicData uri="http://schemas.openxmlformats.org/drawingml/2006/table">
            <a:tbl>
              <a:tblPr/>
              <a:tblGrid>
                <a:gridCol w="592517">
                  <a:extLst>
                    <a:ext uri="{9D8B030D-6E8A-4147-A177-3AD203B41FA5}">
                      <a16:colId xmlns:a16="http://schemas.microsoft.com/office/drawing/2014/main" val="20000"/>
                    </a:ext>
                  </a:extLst>
                </a:gridCol>
                <a:gridCol w="608837">
                  <a:extLst>
                    <a:ext uri="{9D8B030D-6E8A-4147-A177-3AD203B41FA5}">
                      <a16:colId xmlns:a16="http://schemas.microsoft.com/office/drawing/2014/main" val="20001"/>
                    </a:ext>
                  </a:extLst>
                </a:gridCol>
                <a:gridCol w="610092">
                  <a:extLst>
                    <a:ext uri="{9D8B030D-6E8A-4147-A177-3AD203B41FA5}">
                      <a16:colId xmlns:a16="http://schemas.microsoft.com/office/drawing/2014/main" val="20002"/>
                    </a:ext>
                  </a:extLst>
                </a:gridCol>
                <a:gridCol w="610092">
                  <a:extLst>
                    <a:ext uri="{9D8B030D-6E8A-4147-A177-3AD203B41FA5}">
                      <a16:colId xmlns:a16="http://schemas.microsoft.com/office/drawing/2014/main" val="20003"/>
                    </a:ext>
                  </a:extLst>
                </a:gridCol>
                <a:gridCol w="143108">
                  <a:extLst>
                    <a:ext uri="{9D8B030D-6E8A-4147-A177-3AD203B41FA5}">
                      <a16:colId xmlns:a16="http://schemas.microsoft.com/office/drawing/2014/main" val="20004"/>
                    </a:ext>
                  </a:extLst>
                </a:gridCol>
                <a:gridCol w="576198">
                  <a:extLst>
                    <a:ext uri="{9D8B030D-6E8A-4147-A177-3AD203B41FA5}">
                      <a16:colId xmlns:a16="http://schemas.microsoft.com/office/drawing/2014/main" val="20005"/>
                    </a:ext>
                  </a:extLst>
                </a:gridCol>
                <a:gridCol w="610092">
                  <a:extLst>
                    <a:ext uri="{9D8B030D-6E8A-4147-A177-3AD203B41FA5}">
                      <a16:colId xmlns:a16="http://schemas.microsoft.com/office/drawing/2014/main" val="20006"/>
                    </a:ext>
                  </a:extLst>
                </a:gridCol>
                <a:gridCol w="610092">
                  <a:extLst>
                    <a:ext uri="{9D8B030D-6E8A-4147-A177-3AD203B41FA5}">
                      <a16:colId xmlns:a16="http://schemas.microsoft.com/office/drawing/2014/main" val="20007"/>
                    </a:ext>
                  </a:extLst>
                </a:gridCol>
                <a:gridCol w="610092">
                  <a:extLst>
                    <a:ext uri="{9D8B030D-6E8A-4147-A177-3AD203B41FA5}">
                      <a16:colId xmlns:a16="http://schemas.microsoft.com/office/drawing/2014/main" val="20008"/>
                    </a:ext>
                  </a:extLst>
                </a:gridCol>
                <a:gridCol w="572432">
                  <a:extLst>
                    <a:ext uri="{9D8B030D-6E8A-4147-A177-3AD203B41FA5}">
                      <a16:colId xmlns:a16="http://schemas.microsoft.com/office/drawing/2014/main" val="20009"/>
                    </a:ext>
                  </a:extLst>
                </a:gridCol>
              </a:tblGrid>
              <a:tr h="298227">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rgbClr val="000514"/>
                          </a:solidFill>
                          <a:effectLst/>
                          <a:latin typeface="Arial" charset="0"/>
                          <a:ea typeface="Times New Roman" charset="0"/>
                          <a:cs typeface="Arial" charset="0"/>
                        </a:rPr>
                        <a:t>Type</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9">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rgbClr val="000514"/>
                          </a:solidFill>
                          <a:effectLst/>
                          <a:latin typeface="Arial" charset="0"/>
                          <a:ea typeface="Times New Roman" charset="0"/>
                          <a:cs typeface="Arial" charset="0"/>
                        </a:rPr>
                        <a:t>Nominal yield strength, MPa</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0759">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514"/>
                          </a:solidFill>
                          <a:effectLst/>
                          <a:latin typeface="Arial" charset="0"/>
                          <a:ea typeface="Times New Roman" charset="0"/>
                          <a:cs typeface="Arial" charset="0"/>
                        </a:rPr>
                        <a:t>   260</a:t>
                      </a:r>
                      <a:endParaRPr kumimoji="0" lang="en-US" sz="1800" b="0" i="0" u="none" strike="noStrike" cap="none" normalizeH="0" baseline="0" dirty="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514"/>
                          </a:solidFill>
                          <a:effectLst/>
                          <a:latin typeface="Arial" charset="0"/>
                          <a:ea typeface="Times New Roman" charset="0"/>
                          <a:cs typeface="Arial" charset="0"/>
                        </a:rPr>
                        <a:t>   300</a:t>
                      </a:r>
                      <a:endParaRPr kumimoji="0" lang="en-US" sz="1800" b="0" i="0" u="none" strike="noStrike" cap="none" normalizeH="0" baseline="0" dirty="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514"/>
                          </a:solidFill>
                          <a:effectLst/>
                          <a:latin typeface="Arial" charset="0"/>
                          <a:ea typeface="Times New Roman" charset="0"/>
                          <a:cs typeface="Arial" charset="0"/>
                        </a:rPr>
                        <a:t>    350</a:t>
                      </a:r>
                      <a:endParaRPr kumimoji="0" lang="en-US" sz="1800" b="0" i="0" u="none" strike="noStrike" cap="none" normalizeH="0" baseline="0" dirty="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514"/>
                          </a:solidFill>
                          <a:effectLst/>
                          <a:latin typeface="Arial" charset="0"/>
                          <a:ea typeface="Times New Roman" charset="0"/>
                          <a:cs typeface="Arial" charset="0"/>
                        </a:rPr>
                        <a:t>     380</a:t>
                      </a:r>
                      <a:endParaRPr kumimoji="0" lang="en-US" sz="1800" b="0" i="0" u="none" strike="noStrike" cap="none" normalizeH="0" baseline="0" dirty="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514"/>
                          </a:solidFill>
                          <a:effectLst/>
                          <a:latin typeface="Arial" charset="0"/>
                          <a:ea typeface="Times New Roman" charset="0"/>
                          <a:cs typeface="Arial" charset="0"/>
                        </a:rPr>
                        <a:t>   400</a:t>
                      </a:r>
                      <a:endParaRPr kumimoji="0" lang="en-US" sz="1800" b="0" i="0" u="none" strike="noStrike" cap="none" normalizeH="0" baseline="0" dirty="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514"/>
                          </a:solidFill>
                          <a:effectLst/>
                          <a:latin typeface="Arial" charset="0"/>
                          <a:ea typeface="Times New Roman" charset="0"/>
                          <a:cs typeface="Arial" charset="0"/>
                        </a:rPr>
                        <a:t>   480</a:t>
                      </a:r>
                      <a:endParaRPr kumimoji="0" lang="en-US" sz="1800" b="0" i="0" u="none" strike="noStrike" cap="none" normalizeH="0" baseline="0" dirty="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514"/>
                          </a:solidFill>
                          <a:effectLst/>
                          <a:latin typeface="Arial" charset="0"/>
                          <a:ea typeface="Times New Roman" charset="0"/>
                          <a:cs typeface="Arial" charset="0"/>
                        </a:rPr>
                        <a:t>   550</a:t>
                      </a:r>
                      <a:endParaRPr kumimoji="0" lang="en-US" sz="1800" b="0" i="0" u="none" strike="noStrike" cap="none" normalizeH="0" baseline="0" dirty="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514"/>
                          </a:solidFill>
                          <a:effectLst/>
                          <a:latin typeface="Arial" charset="0"/>
                          <a:ea typeface="Times New Roman" charset="0"/>
                          <a:cs typeface="Arial" charset="0"/>
                        </a:rPr>
                        <a:t>   700</a:t>
                      </a:r>
                      <a:endParaRPr kumimoji="0" lang="en-US" sz="1800" b="0" i="0" u="none" strike="noStrike" cap="none" normalizeH="0" baseline="0" dirty="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8227">
                <a:tc vMerge="1">
                  <a:txBody>
                    <a:bodyPr/>
                    <a:lstStyle/>
                    <a:p>
                      <a:endParaRPr lang="en-US"/>
                    </a:p>
                  </a:txBody>
                  <a:tcPr/>
                </a:tc>
                <a:tc gridSpan="9">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000514"/>
                          </a:solidFill>
                          <a:effectLst/>
                          <a:latin typeface="Arial" charset="0"/>
                          <a:ea typeface="Times New Roman" charset="0"/>
                          <a:cs typeface="Arial" charset="0"/>
                        </a:rPr>
                        <a:t>Grade</a:t>
                      </a:r>
                      <a:endParaRPr kumimoji="0" lang="en-US" sz="1800" b="0" i="0" u="none" strike="noStrike" cap="none" normalizeH="0" baseline="0" dirty="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44152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W</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514"/>
                          </a:solidFill>
                          <a:effectLst/>
                          <a:latin typeface="Arial" charset="0"/>
                          <a:ea typeface="Times New Roman" charset="0"/>
                          <a:cs typeface="Arial" charset="0"/>
                        </a:rPr>
                        <a:t>260W</a:t>
                      </a:r>
                      <a:endParaRPr kumimoji="0" lang="en-US" sz="1800" b="0" i="0" u="none" strike="noStrike" cap="none" normalizeH="0" baseline="0" dirty="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514"/>
                          </a:solidFill>
                          <a:effectLst/>
                          <a:latin typeface="Arial" charset="0"/>
                          <a:ea typeface="Times New Roman" charset="0"/>
                          <a:cs typeface="Arial" charset="0"/>
                        </a:rPr>
                        <a:t>300W</a:t>
                      </a:r>
                      <a:endParaRPr kumimoji="0" lang="en-US" sz="1800" b="0" i="0" u="none" strike="noStrike" cap="none" normalizeH="0" baseline="0" dirty="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350W</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380W*</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400W</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480W</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550W</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514"/>
                          </a:solidFill>
                          <a:effectLst/>
                          <a:latin typeface="Arial" charset="0"/>
                          <a:ea typeface="Times New Roman" charset="0"/>
                          <a:cs typeface="Arial" charset="0"/>
                        </a:rPr>
                        <a:t>-</a:t>
                      </a:r>
                      <a:endParaRPr kumimoji="0" lang="en-US" sz="1800" b="0" i="0" u="none" strike="noStrike" cap="none" normalizeH="0" baseline="0" dirty="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042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WT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260WT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300WT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514"/>
                          </a:solidFill>
                          <a:effectLst/>
                          <a:latin typeface="Arial" charset="0"/>
                          <a:ea typeface="Times New Roman" charset="0"/>
                          <a:cs typeface="Arial" charset="0"/>
                        </a:rPr>
                        <a:t>350WT</a:t>
                      </a:r>
                      <a:endParaRPr kumimoji="0" lang="en-US" sz="1800" b="0" i="0" u="none" strike="noStrike" cap="none" normalizeH="0" baseline="0" dirty="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380WT**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400WT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480WT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550WT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919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R</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350R</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514"/>
                          </a:solidFill>
                          <a:effectLst/>
                          <a:latin typeface="Arial" charset="0"/>
                          <a:ea typeface="Times New Roman" charset="0"/>
                          <a:cs typeface="Arial" charset="0"/>
                        </a:rPr>
                        <a:t>-</a:t>
                      </a:r>
                      <a:endParaRPr kumimoji="0" lang="en-US" sz="1800" b="0" i="0" u="none" strike="noStrike" cap="none" normalizeH="0" baseline="0" dirty="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075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A</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350A</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400A</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514"/>
                          </a:solidFill>
                          <a:effectLst/>
                          <a:latin typeface="Arial" charset="0"/>
                          <a:ea typeface="Times New Roman" charset="0"/>
                          <a:cs typeface="Arial" charset="0"/>
                        </a:rPr>
                        <a:t>480A</a:t>
                      </a:r>
                      <a:endParaRPr kumimoji="0" lang="en-US" sz="1800" b="0" i="0" u="none" strike="noStrike" cap="none" normalizeH="0" baseline="0" dirty="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550A</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15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a:ln>
                            <a:noFill/>
                          </a:ln>
                          <a:solidFill>
                            <a:srgbClr val="000514"/>
                          </a:solidFill>
                          <a:effectLst/>
                          <a:latin typeface="Arial" charset="0"/>
                          <a:ea typeface="Times New Roman" charset="0"/>
                          <a:cs typeface="Arial" charset="0"/>
                        </a:rPr>
                        <a:t>350AT</a:t>
                      </a:r>
                      <a:endParaRPr kumimoji="0" lang="en-US" sz="1200" b="0" i="1"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400AT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480AT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550AT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075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Q</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700Q</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6042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514"/>
                          </a:solidFill>
                          <a:effectLst/>
                          <a:latin typeface="Arial" charset="0"/>
                          <a:ea typeface="Times New Roman" charset="0"/>
                          <a:cs typeface="Arial" charset="0"/>
                        </a:rPr>
                        <a:t>QT</a:t>
                      </a:r>
                      <a:endParaRPr kumimoji="0" lang="en-US" sz="1800" b="0" i="0" u="none" strike="noStrike" cap="none" normalizeH="0" baseline="0" dirty="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514"/>
                          </a:solidFill>
                          <a:effectLst/>
                          <a:latin typeface="Arial" charset="0"/>
                          <a:ea typeface="Times New Roman" charset="0"/>
                          <a:cs typeface="Arial" charset="0"/>
                        </a:rPr>
                        <a:t>-</a:t>
                      </a:r>
                      <a:endParaRPr kumimoji="0" lang="en-US" sz="1800" b="0" i="0" u="none" strike="noStrike" cap="none" normalizeH="0" baseline="0" dirty="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514"/>
                          </a:solidFill>
                          <a:effectLst/>
                          <a:latin typeface="Arial" charset="0"/>
                          <a:ea typeface="Times New Roman" charset="0"/>
                          <a:cs typeface="Arial" charset="0"/>
                        </a:rPr>
                        <a:t>700QT</a:t>
                      </a:r>
                      <a:endParaRPr kumimoji="0" lang="en-US" sz="1800" b="0" i="0" u="none" strike="noStrike" cap="none" normalizeH="0" baseline="0" dirty="0">
                        <a:ln>
                          <a:noFill/>
                        </a:ln>
                        <a:solidFill>
                          <a:srgbClr val="000514"/>
                        </a:solidFill>
                        <a:effectLst/>
                        <a:latin typeface="Times New Roman" charset="0"/>
                        <a:ea typeface="Times New Roman" charset="0"/>
                        <a:cs typeface="Arial" charset="0"/>
                      </a:endParaRPr>
                    </a:p>
                  </a:txBody>
                  <a:tcPr marL="67866" marR="67866" marT="33343" marB="3334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 name="Title 1">
            <a:extLst>
              <a:ext uri="{FF2B5EF4-FFF2-40B4-BE49-F238E27FC236}">
                <a16:creationId xmlns:a16="http://schemas.microsoft.com/office/drawing/2014/main" id="{116B85C9-BAAF-784D-47A2-ABF65CB778D2}"/>
              </a:ext>
            </a:extLst>
          </p:cNvPr>
          <p:cNvSpPr>
            <a:spLocks noGrp="1"/>
          </p:cNvSpPr>
          <p:nvPr>
            <p:ph type="title"/>
          </p:nvPr>
        </p:nvSpPr>
        <p:spPr/>
        <p:txBody>
          <a:bodyPr/>
          <a:lstStyle/>
          <a:p>
            <a:r>
              <a:rPr lang="en-US" dirty="0"/>
              <a:t>Current CSA C40.21 Steels</a:t>
            </a:r>
          </a:p>
        </p:txBody>
      </p:sp>
      <p:sp>
        <p:nvSpPr>
          <p:cNvPr id="4" name="Slide Number Placeholder 3">
            <a:extLst>
              <a:ext uri="{FF2B5EF4-FFF2-40B4-BE49-F238E27FC236}">
                <a16:creationId xmlns:a16="http://schemas.microsoft.com/office/drawing/2014/main" id="{D9ED75DB-F2E8-F565-8C62-617355ABA85A}"/>
              </a:ext>
            </a:extLst>
          </p:cNvPr>
          <p:cNvSpPr>
            <a:spLocks noGrp="1"/>
          </p:cNvSpPr>
          <p:nvPr>
            <p:ph type="sldNum" sz="quarter" idx="4"/>
          </p:nvPr>
        </p:nvSpPr>
        <p:spPr/>
        <p:txBody>
          <a:bodyPr/>
          <a:lstStyle/>
          <a:p>
            <a:fld id="{3A2281A5-0AAD-5C43-9874-F8F3A9F5B29A}" type="slidenum">
              <a:rPr lang="en-US" smtClean="0"/>
              <a:pPr/>
              <a:t>42</a:t>
            </a:fld>
            <a:endParaRPr lang="en-US"/>
          </a:p>
        </p:txBody>
      </p:sp>
    </p:spTree>
  </p:cSld>
  <p:clrMapOvr>
    <a:masterClrMapping/>
  </p:clrMapOvr>
  <p:extLst>
    <p:ext uri="{6950BFC3-D8DA-4A85-94F7-54DA5524770B}">
      <p188:commentRel xmlns:p188="http://schemas.microsoft.com/office/powerpoint/2018/8/main" r:id="rId3"/>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3">
            <a:extLst>
              <a:ext uri="{FF2B5EF4-FFF2-40B4-BE49-F238E27FC236}">
                <a16:creationId xmlns:a16="http://schemas.microsoft.com/office/drawing/2014/main" id="{293D28E1-4A26-2B95-7208-9E3AAE9D2786}"/>
              </a:ext>
            </a:extLst>
          </p:cNvPr>
          <p:cNvSpPr>
            <a:spLocks noChangeAspect="1" noChangeArrowheads="1" noTextEdit="1"/>
          </p:cNvSpPr>
          <p:nvPr/>
        </p:nvSpPr>
        <p:spPr bwMode="auto">
          <a:xfrm>
            <a:off x="3573066" y="1135857"/>
            <a:ext cx="1759744" cy="332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aphicFrame>
        <p:nvGraphicFramePr>
          <p:cNvPr id="543940" name="Group 196">
            <a:extLst>
              <a:ext uri="{FF2B5EF4-FFF2-40B4-BE49-F238E27FC236}">
                <a16:creationId xmlns:a16="http://schemas.microsoft.com/office/drawing/2014/main" id="{C8E3F562-30E6-6C35-10CB-E60381E5D25B}"/>
              </a:ext>
            </a:extLst>
          </p:cNvPr>
          <p:cNvGraphicFramePr>
            <a:graphicFrameLocks noGrp="1"/>
          </p:cNvGraphicFramePr>
          <p:nvPr>
            <p:extLst>
              <p:ext uri="{D42A27DB-BD31-4B8C-83A1-F6EECF244321}">
                <p14:modId xmlns:p14="http://schemas.microsoft.com/office/powerpoint/2010/main" val="2765253812"/>
              </p:ext>
            </p:extLst>
          </p:nvPr>
        </p:nvGraphicFramePr>
        <p:xfrm>
          <a:off x="1509713" y="1238251"/>
          <a:ext cx="5886450" cy="3200401"/>
        </p:xfrm>
        <a:graphic>
          <a:graphicData uri="http://schemas.openxmlformats.org/drawingml/2006/table">
            <a:tbl>
              <a:tblPr/>
              <a:tblGrid>
                <a:gridCol w="1895615">
                  <a:extLst>
                    <a:ext uri="{9D8B030D-6E8A-4147-A177-3AD203B41FA5}">
                      <a16:colId xmlns:a16="http://schemas.microsoft.com/office/drawing/2014/main" val="1116462538"/>
                    </a:ext>
                  </a:extLst>
                </a:gridCol>
                <a:gridCol w="3990835">
                  <a:extLst>
                    <a:ext uri="{9D8B030D-6E8A-4147-A177-3AD203B41FA5}">
                      <a16:colId xmlns:a16="http://schemas.microsoft.com/office/drawing/2014/main" val="1403217856"/>
                    </a:ext>
                  </a:extLst>
                </a:gridCol>
              </a:tblGrid>
              <a:tr h="664082">
                <a:tc gridSpan="2">
                  <a:txBody>
                    <a:bodyPr/>
                    <a:lstStyle>
                      <a:lvl1pPr>
                        <a:spcBef>
                          <a:spcPct val="20000"/>
                        </a:spcBef>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514"/>
                          </a:solidFill>
                          <a:effectLst/>
                          <a:latin typeface="Arial" panose="020B0604020202020204" pitchFamily="34" charset="0"/>
                          <a:ea typeface="Times New Roman" panose="02020603050405020304" pitchFamily="18" charset="0"/>
                        </a:rPr>
                        <a:t>Standard Charpy impact test temperature for specified category</a:t>
                      </a:r>
                      <a:endParaRPr kumimoji="0" lang="en-US" altLang="en-US" sz="1800" b="0" i="0" u="none" strike="noStrike" cap="none" normalizeH="0" baseline="0">
                        <a:ln>
                          <a:noFill/>
                        </a:ln>
                        <a:solidFill>
                          <a:srgbClr val="000514"/>
                        </a:solidFill>
                        <a:effectLst/>
                        <a:latin typeface="Times New Roman" panose="02020603050405020304" pitchFamily="18" charset="0"/>
                        <a:ea typeface="Times New Roman" panose="02020603050405020304" pitchFamily="18"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365389671"/>
                  </a:ext>
                </a:extLst>
              </a:tr>
              <a:tr h="446723">
                <a:tc>
                  <a:txBody>
                    <a:bodyPr/>
                    <a:lstStyle>
                      <a:lvl1pPr>
                        <a:spcBef>
                          <a:spcPct val="20000"/>
                        </a:spcBef>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514"/>
                          </a:solidFill>
                          <a:effectLst/>
                          <a:latin typeface="Arial" panose="020B0604020202020204" pitchFamily="34" charset="0"/>
                          <a:ea typeface="Times New Roman" panose="02020603050405020304" pitchFamily="18" charset="0"/>
                        </a:rPr>
                        <a:t>Category</a:t>
                      </a:r>
                      <a:endParaRPr kumimoji="0" lang="en-US" altLang="en-US" sz="1800" b="0" i="0" u="none" strike="noStrike" cap="none" normalizeH="0" baseline="0">
                        <a:ln>
                          <a:noFill/>
                        </a:ln>
                        <a:solidFill>
                          <a:srgbClr val="000514"/>
                        </a:solidFill>
                        <a:effectLst/>
                        <a:latin typeface="Times New Roman" panose="02020603050405020304" pitchFamily="18" charset="0"/>
                        <a:ea typeface="Times New Roman" panose="02020603050405020304" pitchFamily="18"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514"/>
                          </a:solidFill>
                          <a:effectLst/>
                          <a:latin typeface="Arial" panose="020B0604020202020204" pitchFamily="34" charset="0"/>
                          <a:ea typeface="Times New Roman" panose="02020603050405020304" pitchFamily="18" charset="0"/>
                        </a:rPr>
                        <a:t>Standard test temperature ºC</a:t>
                      </a:r>
                      <a:endParaRPr kumimoji="0" lang="en-US" altLang="en-US" sz="1800" b="0" i="0" u="none" strike="noStrike" cap="none" normalizeH="0" baseline="0" dirty="0">
                        <a:ln>
                          <a:noFill/>
                        </a:ln>
                        <a:solidFill>
                          <a:srgbClr val="000514"/>
                        </a:solidFill>
                        <a:effectLst/>
                        <a:latin typeface="Times New Roman" panose="02020603050405020304" pitchFamily="18" charset="0"/>
                        <a:ea typeface="Times New Roman" panose="02020603050405020304" pitchFamily="18"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41685380"/>
                  </a:ext>
                </a:extLst>
              </a:tr>
              <a:tr h="404051">
                <a:tc>
                  <a:txBody>
                    <a:bodyPr/>
                    <a:lstStyle>
                      <a:lvl1pPr>
                        <a:spcBef>
                          <a:spcPct val="20000"/>
                        </a:spcBef>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514"/>
                          </a:solidFill>
                          <a:effectLst/>
                          <a:latin typeface="Arial" panose="020B0604020202020204" pitchFamily="34" charset="0"/>
                          <a:ea typeface="Times New Roman" panose="02020603050405020304" pitchFamily="18" charset="0"/>
                        </a:rPr>
                        <a:t>1</a:t>
                      </a:r>
                      <a:endParaRPr kumimoji="0" lang="en-US" altLang="en-US" sz="1800" b="0" i="0" u="none" strike="noStrike" cap="none" normalizeH="0" baseline="0">
                        <a:ln>
                          <a:noFill/>
                        </a:ln>
                        <a:solidFill>
                          <a:srgbClr val="000514"/>
                        </a:solidFill>
                        <a:effectLst/>
                        <a:latin typeface="Times New Roman" panose="02020603050405020304" pitchFamily="18" charset="0"/>
                        <a:ea typeface="Times New Roman" panose="02020603050405020304" pitchFamily="18"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514"/>
                          </a:solidFill>
                          <a:effectLst/>
                          <a:latin typeface="Arial" panose="020B0604020202020204" pitchFamily="34" charset="0"/>
                          <a:ea typeface="Times New Roman" panose="02020603050405020304" pitchFamily="18" charset="0"/>
                        </a:rPr>
                        <a:t>0</a:t>
                      </a:r>
                      <a:endParaRPr kumimoji="0" lang="en-US" altLang="en-US" sz="1800" b="0" i="0" u="none" strike="noStrike" cap="none" normalizeH="0" baseline="0" dirty="0">
                        <a:ln>
                          <a:noFill/>
                        </a:ln>
                        <a:solidFill>
                          <a:srgbClr val="000514"/>
                        </a:solidFill>
                        <a:effectLst/>
                        <a:latin typeface="Times New Roman" panose="02020603050405020304" pitchFamily="18" charset="0"/>
                        <a:ea typeface="Times New Roman" panose="02020603050405020304" pitchFamily="18"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94813019"/>
                  </a:ext>
                </a:extLst>
              </a:tr>
              <a:tr h="404051">
                <a:tc>
                  <a:txBody>
                    <a:bodyPr/>
                    <a:lstStyle>
                      <a:lvl1pPr>
                        <a:spcBef>
                          <a:spcPct val="20000"/>
                        </a:spcBef>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514"/>
                          </a:solidFill>
                          <a:effectLst/>
                          <a:latin typeface="Arial" panose="020B0604020202020204" pitchFamily="34" charset="0"/>
                          <a:ea typeface="Times New Roman" panose="02020603050405020304" pitchFamily="18" charset="0"/>
                        </a:rPr>
                        <a:t>2</a:t>
                      </a:r>
                      <a:endParaRPr kumimoji="0" lang="en-US" altLang="en-US" sz="1800" b="0" i="0" u="none" strike="noStrike" cap="none" normalizeH="0" baseline="0">
                        <a:ln>
                          <a:noFill/>
                        </a:ln>
                        <a:solidFill>
                          <a:srgbClr val="000514"/>
                        </a:solidFill>
                        <a:effectLst/>
                        <a:latin typeface="Times New Roman" panose="02020603050405020304" pitchFamily="18" charset="0"/>
                        <a:ea typeface="Times New Roman" panose="02020603050405020304" pitchFamily="18"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514"/>
                          </a:solidFill>
                          <a:effectLst/>
                          <a:latin typeface="Arial" panose="020B0604020202020204" pitchFamily="34" charset="0"/>
                          <a:ea typeface="Times New Roman" panose="02020603050405020304" pitchFamily="18" charset="0"/>
                        </a:rPr>
                        <a:t>-20</a:t>
                      </a:r>
                      <a:endParaRPr kumimoji="0" lang="en-US" altLang="en-US" sz="1800" b="0" i="0" u="none" strike="noStrike" cap="none" normalizeH="0" baseline="0" dirty="0">
                        <a:ln>
                          <a:noFill/>
                        </a:ln>
                        <a:solidFill>
                          <a:srgbClr val="000514"/>
                        </a:solidFill>
                        <a:effectLst/>
                        <a:latin typeface="Times New Roman" panose="02020603050405020304" pitchFamily="18" charset="0"/>
                        <a:ea typeface="Times New Roman" panose="02020603050405020304" pitchFamily="18"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24733871"/>
                  </a:ext>
                </a:extLst>
              </a:tr>
              <a:tr h="405384">
                <a:tc>
                  <a:txBody>
                    <a:bodyPr/>
                    <a:lstStyle>
                      <a:lvl1pPr>
                        <a:spcBef>
                          <a:spcPct val="20000"/>
                        </a:spcBef>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1" u="none" strike="noStrike" cap="none" normalizeH="0" baseline="0">
                          <a:ln>
                            <a:noFill/>
                          </a:ln>
                          <a:solidFill>
                            <a:srgbClr val="000514"/>
                          </a:solidFill>
                          <a:effectLst/>
                          <a:latin typeface="Arial" panose="020B0604020202020204" pitchFamily="34" charset="0"/>
                          <a:ea typeface="Times New Roman" panose="02020603050405020304" pitchFamily="18" charset="0"/>
                        </a:rPr>
                        <a:t>3</a:t>
                      </a:r>
                      <a:endParaRPr kumimoji="0" lang="en-US" altLang="en-US" sz="1200" b="0" i="1" u="none" strike="noStrike" cap="none" normalizeH="0" baseline="0">
                        <a:ln>
                          <a:noFill/>
                        </a:ln>
                        <a:solidFill>
                          <a:srgbClr val="000514"/>
                        </a:solidFill>
                        <a:effectLst/>
                        <a:latin typeface="Times New Roman" panose="02020603050405020304" pitchFamily="18" charset="0"/>
                        <a:ea typeface="Times New Roman" panose="02020603050405020304" pitchFamily="18"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1" u="none" strike="noStrike" cap="none" normalizeH="0" baseline="0" dirty="0">
                          <a:ln>
                            <a:noFill/>
                          </a:ln>
                          <a:solidFill>
                            <a:srgbClr val="000514"/>
                          </a:solidFill>
                          <a:effectLst/>
                          <a:latin typeface="Arial" panose="020B0604020202020204" pitchFamily="34" charset="0"/>
                          <a:ea typeface="Times New Roman" panose="02020603050405020304" pitchFamily="18" charset="0"/>
                        </a:rPr>
                        <a:t>-30</a:t>
                      </a:r>
                      <a:endParaRPr kumimoji="0" lang="en-US" altLang="en-US" sz="1200" b="0" i="1" u="none" strike="noStrike" cap="none" normalizeH="0" baseline="0" dirty="0">
                        <a:ln>
                          <a:noFill/>
                        </a:ln>
                        <a:solidFill>
                          <a:srgbClr val="000514"/>
                        </a:solidFill>
                        <a:effectLst/>
                        <a:latin typeface="Times New Roman" panose="02020603050405020304" pitchFamily="18" charset="0"/>
                        <a:ea typeface="Times New Roman" panose="02020603050405020304" pitchFamily="18"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03942301"/>
                  </a:ext>
                </a:extLst>
              </a:tr>
              <a:tr h="404051">
                <a:tc>
                  <a:txBody>
                    <a:bodyPr/>
                    <a:lstStyle>
                      <a:lvl1pPr>
                        <a:spcBef>
                          <a:spcPct val="20000"/>
                        </a:spcBef>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514"/>
                          </a:solidFill>
                          <a:effectLst/>
                          <a:latin typeface="Arial" panose="020B0604020202020204" pitchFamily="34" charset="0"/>
                          <a:ea typeface="Times New Roman" panose="02020603050405020304" pitchFamily="18" charset="0"/>
                        </a:rPr>
                        <a:t>4</a:t>
                      </a:r>
                      <a:endParaRPr kumimoji="0" lang="en-US" altLang="en-US" sz="1800" b="0" i="0" u="none" strike="noStrike" cap="none" normalizeH="0" baseline="0">
                        <a:ln>
                          <a:noFill/>
                        </a:ln>
                        <a:solidFill>
                          <a:srgbClr val="000514"/>
                        </a:solidFill>
                        <a:effectLst/>
                        <a:latin typeface="Times New Roman" panose="02020603050405020304" pitchFamily="18" charset="0"/>
                        <a:ea typeface="Times New Roman" panose="02020603050405020304" pitchFamily="18"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514"/>
                          </a:solidFill>
                          <a:effectLst/>
                          <a:latin typeface="Arial" panose="020B0604020202020204" pitchFamily="34" charset="0"/>
                          <a:ea typeface="Times New Roman" panose="02020603050405020304" pitchFamily="18" charset="0"/>
                        </a:rPr>
                        <a:t>-45</a:t>
                      </a:r>
                      <a:endParaRPr kumimoji="0" lang="en-US" altLang="en-US" sz="1800" b="0" i="0" u="none" strike="noStrike" cap="none" normalizeH="0" baseline="0" dirty="0">
                        <a:ln>
                          <a:noFill/>
                        </a:ln>
                        <a:solidFill>
                          <a:srgbClr val="000514"/>
                        </a:solidFill>
                        <a:effectLst/>
                        <a:latin typeface="Times New Roman" panose="02020603050405020304" pitchFamily="18" charset="0"/>
                        <a:ea typeface="Times New Roman" panose="02020603050405020304" pitchFamily="18"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2673601"/>
                  </a:ext>
                </a:extLst>
              </a:tr>
              <a:tr h="472059">
                <a:tc>
                  <a:txBody>
                    <a:bodyPr/>
                    <a:lstStyle>
                      <a:lvl1pPr>
                        <a:spcBef>
                          <a:spcPct val="20000"/>
                        </a:spcBef>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514"/>
                          </a:solidFill>
                          <a:effectLst/>
                          <a:latin typeface="Arial" panose="020B0604020202020204" pitchFamily="34" charset="0"/>
                          <a:ea typeface="Times New Roman" panose="02020603050405020304" pitchFamily="18" charset="0"/>
                        </a:rPr>
                        <a:t>5</a:t>
                      </a:r>
                      <a:endParaRPr kumimoji="0" lang="en-US" altLang="en-US" sz="1800" b="0" i="0" u="none" strike="noStrike" cap="none" normalizeH="0" baseline="0">
                        <a:ln>
                          <a:noFill/>
                        </a:ln>
                        <a:solidFill>
                          <a:srgbClr val="000514"/>
                        </a:solidFill>
                        <a:effectLst/>
                        <a:latin typeface="Times New Roman" panose="02020603050405020304" pitchFamily="18" charset="0"/>
                        <a:ea typeface="Times New Roman" panose="02020603050405020304" pitchFamily="18"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514"/>
                          </a:solidFill>
                          <a:effectLst/>
                          <a:latin typeface="Arial" panose="020B0604020202020204" pitchFamily="34" charset="0"/>
                          <a:ea typeface="Times New Roman" panose="02020603050405020304" pitchFamily="18" charset="0"/>
                        </a:rPr>
                        <a:t>To be specified by purchaser</a:t>
                      </a:r>
                      <a:endParaRPr kumimoji="0" lang="en-US" altLang="en-US" sz="1800" b="0" i="0" u="none" strike="noStrike" cap="none" normalizeH="0" baseline="0" dirty="0">
                        <a:ln>
                          <a:noFill/>
                        </a:ln>
                        <a:solidFill>
                          <a:srgbClr val="000514"/>
                        </a:solidFill>
                        <a:effectLst/>
                        <a:latin typeface="Times New Roman" panose="02020603050405020304" pitchFamily="18" charset="0"/>
                        <a:ea typeface="Times New Roman" panose="02020603050405020304" pitchFamily="18"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40826422"/>
                  </a:ext>
                </a:extLst>
              </a:tr>
            </a:tbl>
          </a:graphicData>
        </a:graphic>
      </p:graphicFrame>
      <p:sp>
        <p:nvSpPr>
          <p:cNvPr id="2" name="Title 1">
            <a:extLst>
              <a:ext uri="{FF2B5EF4-FFF2-40B4-BE49-F238E27FC236}">
                <a16:creationId xmlns:a16="http://schemas.microsoft.com/office/drawing/2014/main" id="{667D24A8-F229-3F48-AE5F-6678D13177D3}"/>
              </a:ext>
            </a:extLst>
          </p:cNvPr>
          <p:cNvSpPr>
            <a:spLocks noGrp="1"/>
          </p:cNvSpPr>
          <p:nvPr>
            <p:ph type="title"/>
          </p:nvPr>
        </p:nvSpPr>
        <p:spPr/>
        <p:txBody>
          <a:bodyPr/>
          <a:lstStyle/>
          <a:p>
            <a:r>
              <a:rPr lang="en-US" dirty="0"/>
              <a:t>CSA Charpy Impact Requirements</a:t>
            </a:r>
          </a:p>
        </p:txBody>
      </p:sp>
      <p:sp>
        <p:nvSpPr>
          <p:cNvPr id="4" name="Slide Number Placeholder 3">
            <a:extLst>
              <a:ext uri="{FF2B5EF4-FFF2-40B4-BE49-F238E27FC236}">
                <a16:creationId xmlns:a16="http://schemas.microsoft.com/office/drawing/2014/main" id="{D6057732-3B7C-7C44-59B7-F6A6DD6948FB}"/>
              </a:ext>
            </a:extLst>
          </p:cNvPr>
          <p:cNvSpPr>
            <a:spLocks noGrp="1"/>
          </p:cNvSpPr>
          <p:nvPr>
            <p:ph type="sldNum" sz="quarter" idx="4"/>
          </p:nvPr>
        </p:nvSpPr>
        <p:spPr/>
        <p:txBody>
          <a:bodyPr/>
          <a:lstStyle/>
          <a:p>
            <a:fld id="{3A2281A5-0AAD-5C43-9874-F8F3A9F5B29A}" type="slidenum">
              <a:rPr lang="en-US" smtClean="0"/>
              <a:pPr/>
              <a:t>43</a:t>
            </a:fld>
            <a:endParaRPr lang="en-US"/>
          </a:p>
        </p:txBody>
      </p:sp>
    </p:spTree>
  </p:cSld>
  <p:clrMapOvr>
    <a:masterClrMapping/>
  </p:clrMapOvr>
  <p:extLst>
    <p:ext uri="{6950BFC3-D8DA-4A85-94F7-54DA5524770B}">
      <p188:commentRel xmlns:p188="http://schemas.microsoft.com/office/powerpoint/2018/8/main" r:id="rId3"/>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AutoShape 2">
            <a:extLst>
              <a:ext uri="{FF2B5EF4-FFF2-40B4-BE49-F238E27FC236}">
                <a16:creationId xmlns:a16="http://schemas.microsoft.com/office/drawing/2014/main" id="{F1F49F6D-DC91-AE7D-24EA-0011A396B5C8}"/>
              </a:ext>
            </a:extLst>
          </p:cNvPr>
          <p:cNvSpPr>
            <a:spLocks noChangeAspect="1" noChangeArrowheads="1" noTextEdit="1"/>
          </p:cNvSpPr>
          <p:nvPr/>
        </p:nvSpPr>
        <p:spPr bwMode="auto">
          <a:xfrm>
            <a:off x="3573066" y="1135857"/>
            <a:ext cx="1759744" cy="332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aphicFrame>
        <p:nvGraphicFramePr>
          <p:cNvPr id="552108" name="Group 172">
            <a:extLst>
              <a:ext uri="{FF2B5EF4-FFF2-40B4-BE49-F238E27FC236}">
                <a16:creationId xmlns:a16="http://schemas.microsoft.com/office/drawing/2014/main" id="{2426C4B2-0C3B-1F4C-EC9B-6EF5BEAB5F28}"/>
              </a:ext>
            </a:extLst>
          </p:cNvPr>
          <p:cNvGraphicFramePr>
            <a:graphicFrameLocks noGrp="1"/>
          </p:cNvGraphicFramePr>
          <p:nvPr>
            <p:extLst>
              <p:ext uri="{D42A27DB-BD31-4B8C-83A1-F6EECF244321}">
                <p14:modId xmlns:p14="http://schemas.microsoft.com/office/powerpoint/2010/main" val="1546205684"/>
              </p:ext>
            </p:extLst>
          </p:nvPr>
        </p:nvGraphicFramePr>
        <p:xfrm>
          <a:off x="2257425" y="1303734"/>
          <a:ext cx="4629150" cy="3430410"/>
        </p:xfrm>
        <a:graphic>
          <a:graphicData uri="http://schemas.openxmlformats.org/drawingml/2006/table">
            <a:tbl>
              <a:tblPr/>
              <a:tblGrid>
                <a:gridCol w="1713776">
                  <a:extLst>
                    <a:ext uri="{9D8B030D-6E8A-4147-A177-3AD203B41FA5}">
                      <a16:colId xmlns:a16="http://schemas.microsoft.com/office/drawing/2014/main" val="20000"/>
                    </a:ext>
                  </a:extLst>
                </a:gridCol>
                <a:gridCol w="2915374">
                  <a:extLst>
                    <a:ext uri="{9D8B030D-6E8A-4147-A177-3AD203B41FA5}">
                      <a16:colId xmlns:a16="http://schemas.microsoft.com/office/drawing/2014/main" val="20001"/>
                    </a:ext>
                  </a:extLst>
                </a:gridCol>
              </a:tblGrid>
              <a:tr h="338248">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rgbClr val="000514"/>
                          </a:solidFill>
                          <a:effectLst/>
                          <a:latin typeface="Arial" charset="0"/>
                          <a:ea typeface="Times New Roman" charset="0"/>
                          <a:cs typeface="Arial" charset="0"/>
                        </a:rPr>
                        <a:t>Standard Charpy impact energy for specified grade</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33824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000514"/>
                          </a:solidFill>
                          <a:effectLst/>
                          <a:latin typeface="Arial" charset="0"/>
                          <a:ea typeface="Times New Roman" charset="0"/>
                          <a:cs typeface="Arial" charset="0"/>
                        </a:rPr>
                        <a:t>Grade</a:t>
                      </a:r>
                      <a:endParaRPr kumimoji="0" lang="en-US" sz="1800" b="0" i="0" u="none" strike="noStrike" cap="none" normalizeH="0" baseline="0" dirty="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rgbClr val="000514"/>
                          </a:solidFill>
                          <a:effectLst/>
                          <a:latin typeface="Arial" charset="0"/>
                          <a:ea typeface="Times New Roman" charset="0"/>
                          <a:cs typeface="Arial" charset="0"/>
                        </a:rPr>
                        <a:t>Absorbed Energy (Joules)</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538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260WT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20</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675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300WT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20</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538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350WT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27</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675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400WT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27</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538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480WT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27</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675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a:ln>
                            <a:noFill/>
                          </a:ln>
                          <a:solidFill>
                            <a:srgbClr val="000514"/>
                          </a:solidFill>
                          <a:effectLst/>
                          <a:latin typeface="Arial" charset="0"/>
                          <a:ea typeface="Times New Roman" charset="0"/>
                          <a:cs typeface="Arial" charset="0"/>
                        </a:rPr>
                        <a:t>350AT</a:t>
                      </a:r>
                      <a:endParaRPr kumimoji="0" lang="en-US" sz="1200" b="1" i="1"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a:ln>
                            <a:noFill/>
                          </a:ln>
                          <a:solidFill>
                            <a:srgbClr val="000514"/>
                          </a:solidFill>
                          <a:effectLst/>
                          <a:latin typeface="Arial" charset="0"/>
                          <a:ea typeface="Times New Roman" charset="0"/>
                          <a:cs typeface="Arial" charset="0"/>
                        </a:rPr>
                        <a:t>27</a:t>
                      </a:r>
                      <a:endParaRPr kumimoji="0" lang="en-US" sz="1200" b="1" i="1"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538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400AT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27</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675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480AT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27</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538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a:ln>
                            <a:noFill/>
                          </a:ln>
                          <a:solidFill>
                            <a:srgbClr val="000514"/>
                          </a:solidFill>
                          <a:effectLst/>
                          <a:latin typeface="Arial" charset="0"/>
                          <a:ea typeface="Times New Roman" charset="0"/>
                          <a:cs typeface="Arial" charset="0"/>
                        </a:rPr>
                        <a:t>700QT</a:t>
                      </a:r>
                      <a:endParaRPr kumimoji="0" lang="en-US" sz="1800" b="0" i="0" u="none" strike="noStrike" cap="none" normalizeH="0" baseline="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0514"/>
                          </a:solidFill>
                          <a:effectLst/>
                          <a:latin typeface="Arial" charset="0"/>
                          <a:ea typeface="Times New Roman" charset="0"/>
                          <a:cs typeface="Arial" charset="0"/>
                        </a:rPr>
                        <a:t>34</a:t>
                      </a:r>
                      <a:endParaRPr kumimoji="0" lang="en-US" sz="1800" b="0" i="0" u="none" strike="noStrike" cap="none" normalizeH="0" baseline="0" dirty="0">
                        <a:ln>
                          <a:noFill/>
                        </a:ln>
                        <a:solidFill>
                          <a:srgbClr val="000514"/>
                        </a:solidFill>
                        <a:effectLst/>
                        <a:latin typeface="Times New Roman" charset="0"/>
                        <a:ea typeface="Times New Roman" charset="0"/>
                        <a:cs typeface="Arial" charset="0"/>
                      </a:endParaRPr>
                    </a:p>
                  </a:txBody>
                  <a:tcPr marL="67866" marR="67866" marT="33338" marB="333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2" name="Title 1">
            <a:extLst>
              <a:ext uri="{FF2B5EF4-FFF2-40B4-BE49-F238E27FC236}">
                <a16:creationId xmlns:a16="http://schemas.microsoft.com/office/drawing/2014/main" id="{8918AD05-C9E2-21D0-E8F9-F0925C1C694B}"/>
              </a:ext>
            </a:extLst>
          </p:cNvPr>
          <p:cNvSpPr>
            <a:spLocks noGrp="1"/>
          </p:cNvSpPr>
          <p:nvPr>
            <p:ph type="title"/>
          </p:nvPr>
        </p:nvSpPr>
        <p:spPr/>
        <p:txBody>
          <a:bodyPr/>
          <a:lstStyle/>
          <a:p>
            <a:r>
              <a:rPr lang="en-US" dirty="0"/>
              <a:t>CSA Charpy Impact Requirements</a:t>
            </a:r>
          </a:p>
        </p:txBody>
      </p:sp>
      <p:sp>
        <p:nvSpPr>
          <p:cNvPr id="4" name="Slide Number Placeholder 3">
            <a:extLst>
              <a:ext uri="{FF2B5EF4-FFF2-40B4-BE49-F238E27FC236}">
                <a16:creationId xmlns:a16="http://schemas.microsoft.com/office/drawing/2014/main" id="{3BD1D6D2-BDB5-F942-9C16-E8E35BA1131F}"/>
              </a:ext>
            </a:extLst>
          </p:cNvPr>
          <p:cNvSpPr>
            <a:spLocks noGrp="1"/>
          </p:cNvSpPr>
          <p:nvPr>
            <p:ph type="sldNum" sz="quarter" idx="4"/>
          </p:nvPr>
        </p:nvSpPr>
        <p:spPr/>
        <p:txBody>
          <a:bodyPr/>
          <a:lstStyle/>
          <a:p>
            <a:fld id="{3A2281A5-0AAD-5C43-9874-F8F3A9F5B29A}" type="slidenum">
              <a:rPr lang="en-US" smtClean="0"/>
              <a:pPr/>
              <a:t>44</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A6D283-B6A9-0C59-4BAA-B18C3DD59A03}"/>
              </a:ext>
            </a:extLst>
          </p:cNvPr>
          <p:cNvSpPr>
            <a:spLocks noGrp="1"/>
          </p:cNvSpPr>
          <p:nvPr>
            <p:ph idx="1"/>
          </p:nvPr>
        </p:nvSpPr>
        <p:spPr>
          <a:xfrm>
            <a:off x="539552" y="1809750"/>
            <a:ext cx="8229600" cy="2778224"/>
          </a:xfrm>
        </p:spPr>
        <p:txBody>
          <a:bodyPr numCol="2"/>
          <a:lstStyle/>
          <a:p>
            <a:pPr marL="257175" indent="-257175">
              <a:buFontTx/>
              <a:buChar char="•"/>
              <a:defRPr/>
            </a:pPr>
            <a:r>
              <a:rPr lang="en-US" dirty="0">
                <a:solidFill>
                  <a:srgbClr val="000514"/>
                </a:solidFill>
                <a:ea typeface="ＭＳ Ｐゴシック" charset="0"/>
              </a:rPr>
              <a:t>Strength?</a:t>
            </a:r>
          </a:p>
          <a:p>
            <a:pPr marL="0" indent="0">
              <a:buNone/>
              <a:defRPr/>
            </a:pPr>
            <a:endParaRPr lang="en-US" dirty="0">
              <a:solidFill>
                <a:srgbClr val="000514"/>
              </a:solidFill>
              <a:ea typeface="ＭＳ Ｐゴシック" charset="0"/>
            </a:endParaRPr>
          </a:p>
          <a:p>
            <a:pPr marL="257175" indent="-257175">
              <a:buFontTx/>
              <a:buChar char="•"/>
              <a:defRPr/>
            </a:pPr>
            <a:r>
              <a:rPr lang="en-CA" dirty="0">
                <a:solidFill>
                  <a:srgbClr val="000514"/>
                </a:solidFill>
                <a:ea typeface="ＭＳ Ｐゴシック" charset="0"/>
              </a:rPr>
              <a:t>Cost?</a:t>
            </a:r>
          </a:p>
          <a:p>
            <a:pPr marL="257175" indent="-257175">
              <a:buFontTx/>
              <a:buChar char="•"/>
              <a:defRPr/>
            </a:pPr>
            <a:endParaRPr lang="en-CA" dirty="0">
              <a:solidFill>
                <a:srgbClr val="000514"/>
              </a:solidFill>
              <a:ea typeface="ＭＳ Ｐゴシック" charset="0"/>
            </a:endParaRPr>
          </a:p>
          <a:p>
            <a:pPr marL="257175" indent="-257175">
              <a:buFontTx/>
              <a:buChar char="•"/>
              <a:defRPr/>
            </a:pPr>
            <a:r>
              <a:rPr lang="en-CA" dirty="0">
                <a:solidFill>
                  <a:srgbClr val="000514"/>
                </a:solidFill>
                <a:ea typeface="ＭＳ Ｐゴシック" charset="0"/>
              </a:rPr>
              <a:t>Corrosion Resistant?</a:t>
            </a:r>
          </a:p>
          <a:p>
            <a:pPr marL="257175" indent="-257175">
              <a:buFontTx/>
              <a:buChar char="•"/>
              <a:defRPr/>
            </a:pPr>
            <a:endParaRPr lang="en-CA" dirty="0">
              <a:solidFill>
                <a:srgbClr val="000514"/>
              </a:solidFill>
              <a:ea typeface="ＭＳ Ｐゴシック" charset="0"/>
            </a:endParaRPr>
          </a:p>
          <a:p>
            <a:pPr marL="257175" indent="-257175">
              <a:buFontTx/>
              <a:buChar char="•"/>
              <a:defRPr/>
            </a:pPr>
            <a:r>
              <a:rPr lang="en-US" dirty="0">
                <a:solidFill>
                  <a:srgbClr val="000514"/>
                </a:solidFill>
                <a:ea typeface="ＭＳ Ｐゴシック" charset="0"/>
              </a:rPr>
              <a:t>Notch toughness?</a:t>
            </a:r>
          </a:p>
          <a:p>
            <a:pPr marL="257175" indent="-257175">
              <a:buFontTx/>
              <a:buChar char="•"/>
              <a:defRPr/>
            </a:pPr>
            <a:endParaRPr lang="en-CA" dirty="0">
              <a:solidFill>
                <a:srgbClr val="000514"/>
              </a:solidFill>
              <a:ea typeface="ＭＳ Ｐゴシック" charset="0"/>
            </a:endParaRPr>
          </a:p>
          <a:p>
            <a:pPr marL="257175" indent="-257175">
              <a:buFontTx/>
              <a:buChar char="•"/>
              <a:defRPr/>
            </a:pPr>
            <a:r>
              <a:rPr lang="en-CA" dirty="0">
                <a:solidFill>
                  <a:srgbClr val="000514"/>
                </a:solidFill>
                <a:ea typeface="ＭＳ Ｐゴシック" charset="0"/>
              </a:rPr>
              <a:t>Machinability?</a:t>
            </a:r>
          </a:p>
          <a:p>
            <a:pPr marL="257175" indent="-257175">
              <a:buFontTx/>
              <a:buChar char="•"/>
              <a:defRPr/>
            </a:pPr>
            <a:endParaRPr lang="en-CA" dirty="0">
              <a:solidFill>
                <a:srgbClr val="000514"/>
              </a:solidFill>
              <a:ea typeface="ＭＳ Ｐゴシック" charset="0"/>
            </a:endParaRPr>
          </a:p>
          <a:p>
            <a:pPr marL="257175" indent="-257175">
              <a:buFontTx/>
              <a:buChar char="•"/>
              <a:defRPr/>
            </a:pPr>
            <a:r>
              <a:rPr lang="en-CA" dirty="0">
                <a:solidFill>
                  <a:srgbClr val="000514"/>
                </a:solidFill>
                <a:ea typeface="ＭＳ Ｐゴシック" charset="0"/>
              </a:rPr>
              <a:t>Formability?</a:t>
            </a:r>
          </a:p>
          <a:p>
            <a:pPr marL="257175" indent="-257175">
              <a:buFontTx/>
              <a:buChar char="•"/>
              <a:defRPr/>
            </a:pPr>
            <a:endParaRPr lang="en-CA" dirty="0">
              <a:solidFill>
                <a:srgbClr val="000514"/>
              </a:solidFill>
              <a:ea typeface="ＭＳ Ｐゴシック" charset="0"/>
            </a:endParaRPr>
          </a:p>
          <a:p>
            <a:pPr marL="257175" indent="-257175">
              <a:buFontTx/>
              <a:buChar char="•"/>
              <a:defRPr/>
            </a:pPr>
            <a:r>
              <a:rPr lang="en-US" dirty="0">
                <a:solidFill>
                  <a:srgbClr val="000514"/>
                </a:solidFill>
                <a:ea typeface="ＭＳ Ｐゴシック" charset="0"/>
              </a:rPr>
              <a:t>Weldability?</a:t>
            </a:r>
          </a:p>
          <a:p>
            <a:pPr marL="257175" indent="-257175">
              <a:buFontTx/>
              <a:buChar char="•"/>
              <a:defRPr/>
            </a:pPr>
            <a:endParaRPr lang="en-US" dirty="0">
              <a:solidFill>
                <a:srgbClr val="000514"/>
              </a:solidFill>
              <a:ea typeface="ＭＳ Ｐゴシック" charset="0"/>
            </a:endParaRPr>
          </a:p>
          <a:p>
            <a:pPr marL="257175" indent="-257175">
              <a:buFontTx/>
              <a:buChar char="•"/>
              <a:defRPr/>
            </a:pPr>
            <a:endParaRPr lang="en-US" dirty="0">
              <a:solidFill>
                <a:srgbClr val="000514"/>
              </a:solidFill>
              <a:ea typeface="ＭＳ Ｐゴシック" charset="0"/>
            </a:endParaRPr>
          </a:p>
          <a:p>
            <a:endParaRPr lang="en-US" dirty="0"/>
          </a:p>
        </p:txBody>
      </p:sp>
      <p:sp>
        <p:nvSpPr>
          <p:cNvPr id="535555" name="Rectangle 3">
            <a:extLst>
              <a:ext uri="{FF2B5EF4-FFF2-40B4-BE49-F238E27FC236}">
                <a16:creationId xmlns:a16="http://schemas.microsoft.com/office/drawing/2014/main" id="{ED428A15-ABED-AFC6-F3F8-9212F18635A5}"/>
              </a:ext>
            </a:extLst>
          </p:cNvPr>
          <p:cNvSpPr>
            <a:spLocks noChangeArrowheads="1"/>
          </p:cNvSpPr>
          <p:nvPr/>
        </p:nvSpPr>
        <p:spPr bwMode="auto">
          <a:xfrm>
            <a:off x="3257550" y="1885950"/>
            <a:ext cx="2571750" cy="2114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107763" dir="2700000" algn="ctr" rotWithShape="0">
                    <a:schemeClr val="tx1">
                      <a:alpha val="74998"/>
                    </a:schemeClr>
                  </a:outerShdw>
                </a:effectLst>
              </a14:hiddenEffects>
            </a:ext>
          </a:extLst>
        </p:spPr>
        <p:txBody>
          <a:bodyPr lIns="67866" tIns="33338" rIns="67866" bIns="33338"/>
          <a:lstStyle/>
          <a:p>
            <a:pPr marL="257175" indent="-257175">
              <a:buFontTx/>
              <a:buChar char="•"/>
              <a:defRPr/>
            </a:pPr>
            <a:endParaRPr lang="en-US" dirty="0">
              <a:solidFill>
                <a:srgbClr val="000514"/>
              </a:solidFill>
              <a:latin typeface="Calibri"/>
              <a:ea typeface="ＭＳ Ｐゴシック" charset="0"/>
              <a:cs typeface="Calibri"/>
            </a:endParaRPr>
          </a:p>
        </p:txBody>
      </p:sp>
      <p:sp>
        <p:nvSpPr>
          <p:cNvPr id="2" name="Title 1">
            <a:extLst>
              <a:ext uri="{FF2B5EF4-FFF2-40B4-BE49-F238E27FC236}">
                <a16:creationId xmlns:a16="http://schemas.microsoft.com/office/drawing/2014/main" id="{E63622C7-6819-2AB0-FDCA-82A0A849EB95}"/>
              </a:ext>
            </a:extLst>
          </p:cNvPr>
          <p:cNvSpPr>
            <a:spLocks noGrp="1"/>
          </p:cNvSpPr>
          <p:nvPr>
            <p:ph type="title"/>
          </p:nvPr>
        </p:nvSpPr>
        <p:spPr/>
        <p:txBody>
          <a:bodyPr/>
          <a:lstStyle/>
          <a:p>
            <a:r>
              <a:rPr lang="en-US" dirty="0"/>
              <a:t>What are the three most important properties for plate steel?</a:t>
            </a:r>
          </a:p>
        </p:txBody>
      </p:sp>
      <p:sp>
        <p:nvSpPr>
          <p:cNvPr id="5" name="Slide Number Placeholder 4">
            <a:extLst>
              <a:ext uri="{FF2B5EF4-FFF2-40B4-BE49-F238E27FC236}">
                <a16:creationId xmlns:a16="http://schemas.microsoft.com/office/drawing/2014/main" id="{6C70135E-AF1C-183C-65D2-39B025C3C8F6}"/>
              </a:ext>
            </a:extLst>
          </p:cNvPr>
          <p:cNvSpPr>
            <a:spLocks noGrp="1"/>
          </p:cNvSpPr>
          <p:nvPr>
            <p:ph type="sldNum" sz="quarter" idx="4"/>
          </p:nvPr>
        </p:nvSpPr>
        <p:spPr/>
        <p:txBody>
          <a:bodyPr/>
          <a:lstStyle/>
          <a:p>
            <a:fld id="{3A2281A5-0AAD-5C43-9874-F8F3A9F5B29A}" type="slidenum">
              <a:rPr lang="en-US" smtClean="0"/>
              <a:pPr/>
              <a:t>45</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91E21-1BA3-6C0B-10C2-A71DEBFF0DA6}"/>
              </a:ext>
            </a:extLst>
          </p:cNvPr>
          <p:cNvSpPr>
            <a:spLocks noGrp="1"/>
          </p:cNvSpPr>
          <p:nvPr>
            <p:ph type="ctrTitle"/>
          </p:nvPr>
        </p:nvSpPr>
        <p:spPr/>
        <p:txBody>
          <a:bodyPr/>
          <a:lstStyle/>
          <a:p>
            <a:r>
              <a:rPr lang="en-US" dirty="0"/>
              <a:t>Strength</a:t>
            </a:r>
          </a:p>
        </p:txBody>
      </p:sp>
      <p:sp>
        <p:nvSpPr>
          <p:cNvPr id="3" name="Content Placeholder 2">
            <a:extLst>
              <a:ext uri="{FF2B5EF4-FFF2-40B4-BE49-F238E27FC236}">
                <a16:creationId xmlns:a16="http://schemas.microsoft.com/office/drawing/2014/main" id="{373C83AD-A369-31D6-9304-D40C530B4BA1}"/>
              </a:ext>
            </a:extLst>
          </p:cNvPr>
          <p:cNvSpPr>
            <a:spLocks noGrp="1"/>
          </p:cNvSpPr>
          <p:nvPr>
            <p:ph type="subTitle" idx="1"/>
          </p:nvPr>
        </p:nvSpPr>
        <p:spPr/>
        <p:txBody>
          <a:bodyPr/>
          <a:lstStyle/>
          <a:p>
            <a:r>
              <a:rPr lang="en-US" b="1" dirty="0"/>
              <a:t>Yes</a:t>
            </a:r>
            <a:r>
              <a:rPr lang="en-US" dirty="0"/>
              <a:t>, for structural applications strength is a very important property, a bridge member must support a given load without yielding. </a:t>
            </a:r>
          </a:p>
        </p:txBody>
      </p:sp>
      <p:pic>
        <p:nvPicPr>
          <p:cNvPr id="6" name="Graphic 5" descr="Checkmark with solid fill">
            <a:extLst>
              <a:ext uri="{FF2B5EF4-FFF2-40B4-BE49-F238E27FC236}">
                <a16:creationId xmlns:a16="http://schemas.microsoft.com/office/drawing/2014/main" id="{CB5F4332-DB11-7D40-A47A-7C0F2BCE6E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4800" y="971550"/>
            <a:ext cx="914400" cy="914400"/>
          </a:xfrm>
          <a:prstGeom prst="rect">
            <a:avLst/>
          </a:prstGeom>
        </p:spPr>
      </p:pic>
      <p:sp>
        <p:nvSpPr>
          <p:cNvPr id="7" name="Slide Number Placeholder 6">
            <a:extLst>
              <a:ext uri="{FF2B5EF4-FFF2-40B4-BE49-F238E27FC236}">
                <a16:creationId xmlns:a16="http://schemas.microsoft.com/office/drawing/2014/main" id="{AAB72E52-58CE-A32D-B722-989029F846C1}"/>
              </a:ext>
            </a:extLst>
          </p:cNvPr>
          <p:cNvSpPr>
            <a:spLocks noGrp="1"/>
          </p:cNvSpPr>
          <p:nvPr>
            <p:ph type="sldNum" sz="quarter" idx="4"/>
          </p:nvPr>
        </p:nvSpPr>
        <p:spPr/>
        <p:txBody>
          <a:bodyPr/>
          <a:lstStyle/>
          <a:p>
            <a:fld id="{3A2281A5-0AAD-5C43-9874-F8F3A9F5B29A}" type="slidenum">
              <a:rPr lang="en-US" smtClean="0"/>
              <a:pPr/>
              <a:t>46</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1CF99AEF-C75D-81FE-6314-3333BBE165E2}"/>
              </a:ext>
            </a:extLst>
          </p:cNvPr>
          <p:cNvSpPr>
            <a:spLocks noGrp="1"/>
          </p:cNvSpPr>
          <p:nvPr>
            <p:ph type="subTitle" idx="1"/>
          </p:nvPr>
        </p:nvSpPr>
        <p:spPr>
          <a:xfrm>
            <a:off x="1371599" y="2801723"/>
            <a:ext cx="6555125" cy="1345684"/>
          </a:xfrm>
        </p:spPr>
        <p:txBody>
          <a:bodyPr/>
          <a:lstStyle/>
          <a:p>
            <a:r>
              <a:rPr lang="en-US" b="1" dirty="0"/>
              <a:t>No</a:t>
            </a:r>
            <a:r>
              <a:rPr lang="en-US" dirty="0"/>
              <a:t>, cost is always an issue with design and material selection. In this case cost will need to be considered but is only the fourth choice as there are other properties that are more critical.</a:t>
            </a:r>
          </a:p>
        </p:txBody>
      </p:sp>
      <p:sp>
        <p:nvSpPr>
          <p:cNvPr id="7" name="Title 6">
            <a:extLst>
              <a:ext uri="{FF2B5EF4-FFF2-40B4-BE49-F238E27FC236}">
                <a16:creationId xmlns:a16="http://schemas.microsoft.com/office/drawing/2014/main" id="{F120481E-88E9-2418-035C-2838EEB22D26}"/>
              </a:ext>
            </a:extLst>
          </p:cNvPr>
          <p:cNvSpPr>
            <a:spLocks noGrp="1"/>
          </p:cNvSpPr>
          <p:nvPr>
            <p:ph type="ctrTitle"/>
          </p:nvPr>
        </p:nvSpPr>
        <p:spPr/>
        <p:txBody>
          <a:bodyPr/>
          <a:lstStyle/>
          <a:p>
            <a:r>
              <a:rPr lang="en-US" dirty="0"/>
              <a:t>Cost</a:t>
            </a:r>
          </a:p>
        </p:txBody>
      </p:sp>
      <p:pic>
        <p:nvPicPr>
          <p:cNvPr id="9" name="Graphic 8" descr="Close with solid fill">
            <a:extLst>
              <a:ext uri="{FF2B5EF4-FFF2-40B4-BE49-F238E27FC236}">
                <a16:creationId xmlns:a16="http://schemas.microsoft.com/office/drawing/2014/main" id="{2BEA48FC-78F6-BFEF-1198-1452BA0D04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4800" y="895350"/>
            <a:ext cx="914400" cy="914400"/>
          </a:xfrm>
          <a:prstGeom prst="rect">
            <a:avLst/>
          </a:prstGeom>
        </p:spPr>
      </p:pic>
      <p:sp>
        <p:nvSpPr>
          <p:cNvPr id="10" name="Slide Number Placeholder 9">
            <a:extLst>
              <a:ext uri="{FF2B5EF4-FFF2-40B4-BE49-F238E27FC236}">
                <a16:creationId xmlns:a16="http://schemas.microsoft.com/office/drawing/2014/main" id="{1011044B-47BD-51FC-65B7-E6980705820A}"/>
              </a:ext>
            </a:extLst>
          </p:cNvPr>
          <p:cNvSpPr>
            <a:spLocks noGrp="1"/>
          </p:cNvSpPr>
          <p:nvPr>
            <p:ph type="sldNum" sz="quarter" idx="4"/>
          </p:nvPr>
        </p:nvSpPr>
        <p:spPr/>
        <p:txBody>
          <a:bodyPr/>
          <a:lstStyle/>
          <a:p>
            <a:fld id="{3A2281A5-0AAD-5C43-9874-F8F3A9F5B29A}" type="slidenum">
              <a:rPr lang="en-US" smtClean="0"/>
              <a:pPr/>
              <a:t>47</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1CF99AEF-C75D-81FE-6314-3333BBE165E2}"/>
              </a:ext>
            </a:extLst>
          </p:cNvPr>
          <p:cNvSpPr>
            <a:spLocks noGrp="1"/>
          </p:cNvSpPr>
          <p:nvPr>
            <p:ph type="subTitle" idx="1"/>
          </p:nvPr>
        </p:nvSpPr>
        <p:spPr/>
        <p:txBody>
          <a:bodyPr/>
          <a:lstStyle/>
          <a:p>
            <a:r>
              <a:rPr lang="en-US" b="1" dirty="0"/>
              <a:t>No</a:t>
            </a:r>
            <a:r>
              <a:rPr lang="en-US" dirty="0"/>
              <a:t>, it’s very important but can be dealt with by painting. Also, the component can generally be checked visually for signs of corrosion and repairs made where appropriate.</a:t>
            </a:r>
          </a:p>
        </p:txBody>
      </p:sp>
      <p:sp>
        <p:nvSpPr>
          <p:cNvPr id="7" name="Title 6">
            <a:extLst>
              <a:ext uri="{FF2B5EF4-FFF2-40B4-BE49-F238E27FC236}">
                <a16:creationId xmlns:a16="http://schemas.microsoft.com/office/drawing/2014/main" id="{F120481E-88E9-2418-035C-2838EEB22D26}"/>
              </a:ext>
            </a:extLst>
          </p:cNvPr>
          <p:cNvSpPr>
            <a:spLocks noGrp="1"/>
          </p:cNvSpPr>
          <p:nvPr>
            <p:ph type="ctrTitle"/>
          </p:nvPr>
        </p:nvSpPr>
        <p:spPr/>
        <p:txBody>
          <a:bodyPr/>
          <a:lstStyle/>
          <a:p>
            <a:r>
              <a:rPr lang="en-US" dirty="0"/>
              <a:t>Corrosion Resistant</a:t>
            </a:r>
          </a:p>
        </p:txBody>
      </p:sp>
      <p:pic>
        <p:nvPicPr>
          <p:cNvPr id="9" name="Graphic 8" descr="Close with solid fill">
            <a:extLst>
              <a:ext uri="{FF2B5EF4-FFF2-40B4-BE49-F238E27FC236}">
                <a16:creationId xmlns:a16="http://schemas.microsoft.com/office/drawing/2014/main" id="{2BEA48FC-78F6-BFEF-1198-1452BA0D04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4800" y="895350"/>
            <a:ext cx="914400" cy="914400"/>
          </a:xfrm>
          <a:prstGeom prst="rect">
            <a:avLst/>
          </a:prstGeom>
        </p:spPr>
      </p:pic>
      <p:sp>
        <p:nvSpPr>
          <p:cNvPr id="2" name="Slide Number Placeholder 1">
            <a:extLst>
              <a:ext uri="{FF2B5EF4-FFF2-40B4-BE49-F238E27FC236}">
                <a16:creationId xmlns:a16="http://schemas.microsoft.com/office/drawing/2014/main" id="{C64B7E82-D397-B658-8C79-7190E695F586}"/>
              </a:ext>
            </a:extLst>
          </p:cNvPr>
          <p:cNvSpPr>
            <a:spLocks noGrp="1"/>
          </p:cNvSpPr>
          <p:nvPr>
            <p:ph type="sldNum" sz="quarter" idx="4"/>
          </p:nvPr>
        </p:nvSpPr>
        <p:spPr/>
        <p:txBody>
          <a:bodyPr/>
          <a:lstStyle/>
          <a:p>
            <a:fld id="{3A2281A5-0AAD-5C43-9874-F8F3A9F5B29A}" type="slidenum">
              <a:rPr lang="en-US" smtClean="0"/>
              <a:pPr/>
              <a:t>48</a:t>
            </a:fld>
            <a:endParaRPr lang="en-US"/>
          </a:p>
        </p:txBody>
      </p:sp>
    </p:spTree>
    <p:extLst>
      <p:ext uri="{BB962C8B-B14F-4D97-AF65-F5344CB8AC3E}">
        <p14:creationId xmlns:p14="http://schemas.microsoft.com/office/powerpoint/2010/main" val="1769390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A90D4C-30FC-3FED-5031-610F33943220}"/>
              </a:ext>
            </a:extLst>
          </p:cNvPr>
          <p:cNvSpPr>
            <a:spLocks noGrp="1"/>
          </p:cNvSpPr>
          <p:nvPr>
            <p:ph sz="half" idx="1"/>
          </p:nvPr>
        </p:nvSpPr>
        <p:spPr>
          <a:xfrm>
            <a:off x="304800" y="895349"/>
            <a:ext cx="4114800" cy="3764633"/>
          </a:xfrm>
        </p:spPr>
        <p:txBody>
          <a:bodyPr/>
          <a:lstStyle/>
          <a:p>
            <a:pPr marL="0" indent="0">
              <a:spcBef>
                <a:spcPct val="20000"/>
              </a:spcBef>
              <a:buNone/>
              <a:defRPr/>
            </a:pPr>
            <a:r>
              <a:rPr lang="en-US" sz="1800" dirty="0">
                <a:solidFill>
                  <a:srgbClr val="000514"/>
                </a:solidFill>
                <a:ea typeface="ＭＳ Ｐゴシック" charset="0"/>
              </a:rPr>
              <a:t>Examples of failed Steel Structures</a:t>
            </a:r>
          </a:p>
          <a:p>
            <a:pPr lvl="1">
              <a:spcBef>
                <a:spcPct val="20000"/>
              </a:spcBef>
              <a:buFont typeface="Arial" panose="020B0604020202020204" pitchFamily="34" charset="0"/>
              <a:buChar char="•"/>
              <a:defRPr/>
            </a:pPr>
            <a:r>
              <a:rPr lang="en-US" sz="1600" dirty="0">
                <a:solidFill>
                  <a:srgbClr val="000514"/>
                </a:solidFill>
                <a:ea typeface="ＭＳ Ｐゴシック" charset="0"/>
              </a:rPr>
              <a:t>St. Maurice Bridge Quebec failed in January 1951. It was four years old. </a:t>
            </a:r>
          </a:p>
          <a:p>
            <a:pPr marL="561975" lvl="1" indent="-219075">
              <a:spcBef>
                <a:spcPct val="20000"/>
              </a:spcBef>
              <a:buFontTx/>
              <a:buChar char="•"/>
              <a:defRPr/>
            </a:pPr>
            <a:r>
              <a:rPr lang="en-US" sz="1600" dirty="0">
                <a:solidFill>
                  <a:srgbClr val="000514"/>
                </a:solidFill>
                <a:ea typeface="ＭＳ Ｐゴシック" charset="0"/>
              </a:rPr>
              <a:t>The Freemont Bridge in Portland had a failure in truss joint in 1971. </a:t>
            </a:r>
          </a:p>
          <a:p>
            <a:pPr marL="561975" lvl="1" indent="-219075">
              <a:spcBef>
                <a:spcPct val="20000"/>
              </a:spcBef>
              <a:buFontTx/>
              <a:buChar char="•"/>
              <a:defRPr/>
            </a:pPr>
            <a:r>
              <a:rPr lang="en-US" sz="1600" dirty="0">
                <a:solidFill>
                  <a:srgbClr val="000514"/>
                </a:solidFill>
                <a:ea typeface="ＭＳ Ｐゴシック" charset="0"/>
              </a:rPr>
              <a:t>St. Paul, Minnesota girder in the Lafayette Street Bridge failed 1975.</a:t>
            </a:r>
          </a:p>
          <a:p>
            <a:pPr marL="561975" lvl="1" indent="-219075">
              <a:spcBef>
                <a:spcPct val="20000"/>
              </a:spcBef>
              <a:buFontTx/>
              <a:buChar char="•"/>
              <a:defRPr/>
            </a:pPr>
            <a:r>
              <a:rPr lang="en-US" sz="1600" dirty="0">
                <a:solidFill>
                  <a:srgbClr val="000514"/>
                </a:solidFill>
                <a:ea typeface="ＭＳ Ｐゴシック" charset="0"/>
              </a:rPr>
              <a:t>Laval Que.– Concordia Overpass 2006 – 5 people died. </a:t>
            </a:r>
          </a:p>
          <a:p>
            <a:pPr marL="561975" lvl="1" indent="-219075">
              <a:spcBef>
                <a:spcPct val="20000"/>
              </a:spcBef>
              <a:buFontTx/>
              <a:buChar char="•"/>
              <a:defRPr/>
            </a:pPr>
            <a:r>
              <a:rPr lang="en-US" sz="1600" dirty="0">
                <a:solidFill>
                  <a:srgbClr val="000514"/>
                </a:solidFill>
                <a:ea typeface="ＭＳ Ｐゴシック" charset="0"/>
              </a:rPr>
              <a:t>447‘ (136m) Fern Hollow bridge in Pittsburg collapsed &amp; fell 100’ 2022</a:t>
            </a:r>
          </a:p>
          <a:p>
            <a:pPr marL="342900" lvl="1" indent="0">
              <a:spcBef>
                <a:spcPct val="20000"/>
              </a:spcBef>
              <a:buNone/>
              <a:defRPr/>
            </a:pPr>
            <a:r>
              <a:rPr lang="en-US" sz="1600" dirty="0">
                <a:solidFill>
                  <a:srgbClr val="000514"/>
                </a:solidFill>
                <a:ea typeface="ＭＳ Ｐゴシック" charset="0"/>
                <a:hlinkClick r:id="rId2"/>
              </a:rPr>
              <a:t>https://www.youtube.com/watch?v=5_tesnnihRk&amp;ab_channel=USATODAY</a:t>
            </a:r>
            <a:endParaRPr lang="en-US" sz="1600" dirty="0">
              <a:solidFill>
                <a:srgbClr val="000514"/>
              </a:solidFill>
              <a:ea typeface="ＭＳ Ｐゴシック" charset="0"/>
            </a:endParaRPr>
          </a:p>
          <a:p>
            <a:pPr marL="561975" lvl="1" indent="-219075">
              <a:spcBef>
                <a:spcPct val="20000"/>
              </a:spcBef>
              <a:buFontTx/>
              <a:buChar char="•"/>
              <a:defRPr/>
            </a:pPr>
            <a:endParaRPr lang="en-US" sz="1600" dirty="0">
              <a:solidFill>
                <a:srgbClr val="000514"/>
              </a:solidFill>
              <a:ea typeface="ＭＳ Ｐゴシック" charset="0"/>
            </a:endParaRPr>
          </a:p>
          <a:p>
            <a:endParaRPr lang="en-US" dirty="0"/>
          </a:p>
        </p:txBody>
      </p:sp>
      <p:pic>
        <p:nvPicPr>
          <p:cNvPr id="11" name="Content Placeholder 10">
            <a:extLst>
              <a:ext uri="{FF2B5EF4-FFF2-40B4-BE49-F238E27FC236}">
                <a16:creationId xmlns:a16="http://schemas.microsoft.com/office/drawing/2014/main" id="{87F33055-C4E0-D9D7-B086-F8B0A95D2E96}"/>
              </a:ext>
            </a:extLst>
          </p:cNvPr>
          <p:cNvPicPr>
            <a:picLocks noGrp="1" noChangeAspect="1"/>
          </p:cNvPicPr>
          <p:nvPr>
            <p:ph sz="half" idx="2"/>
          </p:nvPr>
        </p:nvPicPr>
        <p:blipFill>
          <a:blip r:embed="rId3"/>
          <a:srcRect/>
          <a:stretch/>
        </p:blipFill>
        <p:spPr>
          <a:xfrm>
            <a:off x="5105400" y="1428750"/>
            <a:ext cx="3505200" cy="1971674"/>
          </a:xfrm>
        </p:spPr>
      </p:pic>
      <p:sp>
        <p:nvSpPr>
          <p:cNvPr id="5" name="Slide Number Placeholder 4">
            <a:extLst>
              <a:ext uri="{FF2B5EF4-FFF2-40B4-BE49-F238E27FC236}">
                <a16:creationId xmlns:a16="http://schemas.microsoft.com/office/drawing/2014/main" id="{C3D14E16-0358-1418-B0A7-01EF3A101585}"/>
              </a:ext>
            </a:extLst>
          </p:cNvPr>
          <p:cNvSpPr>
            <a:spLocks noGrp="1"/>
          </p:cNvSpPr>
          <p:nvPr>
            <p:ph type="sldNum" sz="quarter" idx="4"/>
          </p:nvPr>
        </p:nvSpPr>
        <p:spPr/>
        <p:txBody>
          <a:bodyPr/>
          <a:lstStyle/>
          <a:p>
            <a:fld id="{3A2281A5-0AAD-5C43-9874-F8F3A9F5B29A}" type="slidenum">
              <a:rPr lang="en-US" smtClean="0"/>
              <a:pPr/>
              <a:t>4</a:t>
            </a:fld>
            <a:endParaRPr lang="en-US"/>
          </a:p>
        </p:txBody>
      </p:sp>
      <p:sp>
        <p:nvSpPr>
          <p:cNvPr id="8" name="Text Placeholder 7">
            <a:extLst>
              <a:ext uri="{FF2B5EF4-FFF2-40B4-BE49-F238E27FC236}">
                <a16:creationId xmlns:a16="http://schemas.microsoft.com/office/drawing/2014/main" id="{6A51AF37-D949-27BC-CBB5-FD46F1B2EFC6}"/>
              </a:ext>
            </a:extLst>
          </p:cNvPr>
          <p:cNvSpPr>
            <a:spLocks noGrp="1"/>
          </p:cNvSpPr>
          <p:nvPr>
            <p:ph type="body" sz="quarter" idx="10"/>
          </p:nvPr>
        </p:nvSpPr>
        <p:spPr/>
        <p:txBody>
          <a:bodyPr/>
          <a:lstStyle/>
          <a:p>
            <a:r>
              <a:rPr lang="en-CA" dirty="0"/>
              <a:t>History of Steel</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91E21-1BA3-6C0B-10C2-A71DEBFF0DA6}"/>
              </a:ext>
            </a:extLst>
          </p:cNvPr>
          <p:cNvSpPr>
            <a:spLocks noGrp="1"/>
          </p:cNvSpPr>
          <p:nvPr>
            <p:ph type="ctrTitle"/>
          </p:nvPr>
        </p:nvSpPr>
        <p:spPr/>
        <p:txBody>
          <a:bodyPr/>
          <a:lstStyle/>
          <a:p>
            <a:r>
              <a:rPr lang="en-US" dirty="0"/>
              <a:t>Notch Toughness</a:t>
            </a:r>
          </a:p>
        </p:txBody>
      </p:sp>
      <p:sp>
        <p:nvSpPr>
          <p:cNvPr id="3" name="Content Placeholder 2">
            <a:extLst>
              <a:ext uri="{FF2B5EF4-FFF2-40B4-BE49-F238E27FC236}">
                <a16:creationId xmlns:a16="http://schemas.microsoft.com/office/drawing/2014/main" id="{373C83AD-A369-31D6-9304-D40C530B4BA1}"/>
              </a:ext>
            </a:extLst>
          </p:cNvPr>
          <p:cNvSpPr>
            <a:spLocks noGrp="1"/>
          </p:cNvSpPr>
          <p:nvPr>
            <p:ph type="subTitle" idx="1"/>
          </p:nvPr>
        </p:nvSpPr>
        <p:spPr/>
        <p:txBody>
          <a:bodyPr/>
          <a:lstStyle/>
          <a:p>
            <a:r>
              <a:rPr lang="en-US" b="1" dirty="0"/>
              <a:t>Yes</a:t>
            </a:r>
            <a:r>
              <a:rPr lang="en-US" dirty="0"/>
              <a:t>, toughness is one of the top three properties to consider because we must guarantee structural components against sudden catastrophic failure.</a:t>
            </a:r>
          </a:p>
        </p:txBody>
      </p:sp>
      <p:pic>
        <p:nvPicPr>
          <p:cNvPr id="6" name="Graphic 5" descr="Checkmark with solid fill">
            <a:extLst>
              <a:ext uri="{FF2B5EF4-FFF2-40B4-BE49-F238E27FC236}">
                <a16:creationId xmlns:a16="http://schemas.microsoft.com/office/drawing/2014/main" id="{CB5F4332-DB11-7D40-A47A-7C0F2BCE6E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4800" y="971550"/>
            <a:ext cx="914400" cy="914400"/>
          </a:xfrm>
          <a:prstGeom prst="rect">
            <a:avLst/>
          </a:prstGeom>
        </p:spPr>
      </p:pic>
      <p:sp>
        <p:nvSpPr>
          <p:cNvPr id="4" name="Slide Number Placeholder 3">
            <a:extLst>
              <a:ext uri="{FF2B5EF4-FFF2-40B4-BE49-F238E27FC236}">
                <a16:creationId xmlns:a16="http://schemas.microsoft.com/office/drawing/2014/main" id="{62B78EC3-F5B9-C19A-71DC-EAA64D28C2D0}"/>
              </a:ext>
            </a:extLst>
          </p:cNvPr>
          <p:cNvSpPr>
            <a:spLocks noGrp="1"/>
          </p:cNvSpPr>
          <p:nvPr>
            <p:ph type="sldNum" sz="quarter" idx="4"/>
          </p:nvPr>
        </p:nvSpPr>
        <p:spPr/>
        <p:txBody>
          <a:bodyPr/>
          <a:lstStyle/>
          <a:p>
            <a:fld id="{3A2281A5-0AAD-5C43-9874-F8F3A9F5B29A}" type="slidenum">
              <a:rPr lang="en-US" smtClean="0"/>
              <a:pPr/>
              <a:t>49</a:t>
            </a:fld>
            <a:endParaRPr lang="en-US"/>
          </a:p>
        </p:txBody>
      </p:sp>
    </p:spTree>
    <p:extLst>
      <p:ext uri="{BB962C8B-B14F-4D97-AF65-F5344CB8AC3E}">
        <p14:creationId xmlns:p14="http://schemas.microsoft.com/office/powerpoint/2010/main" val="2531971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1CF99AEF-C75D-81FE-6314-3333BBE165E2}"/>
              </a:ext>
            </a:extLst>
          </p:cNvPr>
          <p:cNvSpPr>
            <a:spLocks noGrp="1"/>
          </p:cNvSpPr>
          <p:nvPr>
            <p:ph type="subTitle" idx="1"/>
          </p:nvPr>
        </p:nvSpPr>
        <p:spPr/>
        <p:txBody>
          <a:bodyPr/>
          <a:lstStyle/>
          <a:p>
            <a:r>
              <a:rPr lang="en-US" b="1" dirty="0"/>
              <a:t>No</a:t>
            </a:r>
            <a:r>
              <a:rPr lang="en-US" dirty="0"/>
              <a:t>, </a:t>
            </a:r>
            <a:r>
              <a:rPr lang="en-US" i="0" u="none" dirty="0">
                <a:latin typeface="Arial"/>
                <a:ea typeface="Arial"/>
                <a:cs typeface="Arial"/>
                <a:sym typeface="Arial"/>
              </a:rPr>
              <a:t>This is not a very important property in this case because the steel is rolled to plate, flame cut and dressed to final size then welded together.     </a:t>
            </a:r>
            <a:endParaRPr lang="en-US" dirty="0"/>
          </a:p>
        </p:txBody>
      </p:sp>
      <p:sp>
        <p:nvSpPr>
          <p:cNvPr id="7" name="Title 6">
            <a:extLst>
              <a:ext uri="{FF2B5EF4-FFF2-40B4-BE49-F238E27FC236}">
                <a16:creationId xmlns:a16="http://schemas.microsoft.com/office/drawing/2014/main" id="{F120481E-88E9-2418-035C-2838EEB22D26}"/>
              </a:ext>
            </a:extLst>
          </p:cNvPr>
          <p:cNvSpPr>
            <a:spLocks noGrp="1"/>
          </p:cNvSpPr>
          <p:nvPr>
            <p:ph type="ctrTitle"/>
          </p:nvPr>
        </p:nvSpPr>
        <p:spPr/>
        <p:txBody>
          <a:bodyPr/>
          <a:lstStyle/>
          <a:p>
            <a:r>
              <a:rPr lang="en-US" dirty="0"/>
              <a:t>Machinability</a:t>
            </a:r>
          </a:p>
        </p:txBody>
      </p:sp>
      <p:pic>
        <p:nvPicPr>
          <p:cNvPr id="9" name="Graphic 8" descr="Close with solid fill">
            <a:extLst>
              <a:ext uri="{FF2B5EF4-FFF2-40B4-BE49-F238E27FC236}">
                <a16:creationId xmlns:a16="http://schemas.microsoft.com/office/drawing/2014/main" id="{2BEA48FC-78F6-BFEF-1198-1452BA0D04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4800" y="895350"/>
            <a:ext cx="914400" cy="914400"/>
          </a:xfrm>
          <a:prstGeom prst="rect">
            <a:avLst/>
          </a:prstGeom>
        </p:spPr>
      </p:pic>
      <p:sp>
        <p:nvSpPr>
          <p:cNvPr id="2" name="Slide Number Placeholder 1">
            <a:extLst>
              <a:ext uri="{FF2B5EF4-FFF2-40B4-BE49-F238E27FC236}">
                <a16:creationId xmlns:a16="http://schemas.microsoft.com/office/drawing/2014/main" id="{5106D83D-FB14-8B3A-8DB1-AE2CDCFDDD52}"/>
              </a:ext>
            </a:extLst>
          </p:cNvPr>
          <p:cNvSpPr>
            <a:spLocks noGrp="1"/>
          </p:cNvSpPr>
          <p:nvPr>
            <p:ph type="sldNum" sz="quarter" idx="4"/>
          </p:nvPr>
        </p:nvSpPr>
        <p:spPr/>
        <p:txBody>
          <a:bodyPr/>
          <a:lstStyle/>
          <a:p>
            <a:fld id="{3A2281A5-0AAD-5C43-9874-F8F3A9F5B29A}" type="slidenum">
              <a:rPr lang="en-US" smtClean="0"/>
              <a:pPr/>
              <a:t>50</a:t>
            </a:fld>
            <a:endParaRPr lang="en-US"/>
          </a:p>
        </p:txBody>
      </p:sp>
    </p:spTree>
    <p:extLst>
      <p:ext uri="{BB962C8B-B14F-4D97-AF65-F5344CB8AC3E}">
        <p14:creationId xmlns:p14="http://schemas.microsoft.com/office/powerpoint/2010/main" val="10795252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1CF99AEF-C75D-81FE-6314-3333BBE165E2}"/>
              </a:ext>
            </a:extLst>
          </p:cNvPr>
          <p:cNvSpPr>
            <a:spLocks noGrp="1"/>
          </p:cNvSpPr>
          <p:nvPr>
            <p:ph type="subTitle" idx="1"/>
          </p:nvPr>
        </p:nvSpPr>
        <p:spPr/>
        <p:txBody>
          <a:bodyPr/>
          <a:lstStyle/>
          <a:p>
            <a:r>
              <a:rPr lang="en-US" b="1" u="none" dirty="0">
                <a:latin typeface="Arial"/>
                <a:ea typeface="Arial"/>
                <a:cs typeface="Arial"/>
                <a:sym typeface="Arial"/>
              </a:rPr>
              <a:t>No</a:t>
            </a:r>
            <a:r>
              <a:rPr lang="en-US" i="1" u="none" dirty="0">
                <a:latin typeface="Arial"/>
                <a:ea typeface="Arial"/>
                <a:cs typeface="Arial"/>
                <a:sym typeface="Arial"/>
              </a:rPr>
              <a:t>,</a:t>
            </a:r>
            <a:r>
              <a:rPr lang="en-US" i="0" u="none" dirty="0">
                <a:latin typeface="Arial"/>
                <a:ea typeface="Arial"/>
                <a:cs typeface="Arial"/>
                <a:sym typeface="Arial"/>
              </a:rPr>
              <a:t> It is important that the steel can be rolled into plates however little subsequent forming is required meaning that extremely good formability is not required.      </a:t>
            </a:r>
            <a:endParaRPr lang="en-US" dirty="0"/>
          </a:p>
        </p:txBody>
      </p:sp>
      <p:sp>
        <p:nvSpPr>
          <p:cNvPr id="7" name="Title 6">
            <a:extLst>
              <a:ext uri="{FF2B5EF4-FFF2-40B4-BE49-F238E27FC236}">
                <a16:creationId xmlns:a16="http://schemas.microsoft.com/office/drawing/2014/main" id="{F120481E-88E9-2418-035C-2838EEB22D26}"/>
              </a:ext>
            </a:extLst>
          </p:cNvPr>
          <p:cNvSpPr>
            <a:spLocks noGrp="1"/>
          </p:cNvSpPr>
          <p:nvPr>
            <p:ph type="ctrTitle"/>
          </p:nvPr>
        </p:nvSpPr>
        <p:spPr/>
        <p:txBody>
          <a:bodyPr/>
          <a:lstStyle/>
          <a:p>
            <a:r>
              <a:rPr lang="en-US" dirty="0"/>
              <a:t>Formability</a:t>
            </a:r>
          </a:p>
        </p:txBody>
      </p:sp>
      <p:pic>
        <p:nvPicPr>
          <p:cNvPr id="9" name="Graphic 8" descr="Close with solid fill">
            <a:extLst>
              <a:ext uri="{FF2B5EF4-FFF2-40B4-BE49-F238E27FC236}">
                <a16:creationId xmlns:a16="http://schemas.microsoft.com/office/drawing/2014/main" id="{2BEA48FC-78F6-BFEF-1198-1452BA0D04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4800" y="895350"/>
            <a:ext cx="914400" cy="914400"/>
          </a:xfrm>
          <a:prstGeom prst="rect">
            <a:avLst/>
          </a:prstGeom>
        </p:spPr>
      </p:pic>
      <p:sp>
        <p:nvSpPr>
          <p:cNvPr id="2" name="Slide Number Placeholder 1">
            <a:extLst>
              <a:ext uri="{FF2B5EF4-FFF2-40B4-BE49-F238E27FC236}">
                <a16:creationId xmlns:a16="http://schemas.microsoft.com/office/drawing/2014/main" id="{60094019-13D0-FB4C-43E3-C1DEB954DBD5}"/>
              </a:ext>
            </a:extLst>
          </p:cNvPr>
          <p:cNvSpPr>
            <a:spLocks noGrp="1"/>
          </p:cNvSpPr>
          <p:nvPr>
            <p:ph type="sldNum" sz="quarter" idx="4"/>
          </p:nvPr>
        </p:nvSpPr>
        <p:spPr/>
        <p:txBody>
          <a:bodyPr/>
          <a:lstStyle/>
          <a:p>
            <a:fld id="{3A2281A5-0AAD-5C43-9874-F8F3A9F5B29A}" type="slidenum">
              <a:rPr lang="en-US" smtClean="0"/>
              <a:pPr/>
              <a:t>51</a:t>
            </a:fld>
            <a:endParaRPr lang="en-US"/>
          </a:p>
        </p:txBody>
      </p:sp>
    </p:spTree>
    <p:extLst>
      <p:ext uri="{BB962C8B-B14F-4D97-AF65-F5344CB8AC3E}">
        <p14:creationId xmlns:p14="http://schemas.microsoft.com/office/powerpoint/2010/main" val="611508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91E21-1BA3-6C0B-10C2-A71DEBFF0DA6}"/>
              </a:ext>
            </a:extLst>
          </p:cNvPr>
          <p:cNvSpPr>
            <a:spLocks noGrp="1"/>
          </p:cNvSpPr>
          <p:nvPr>
            <p:ph type="ctrTitle"/>
          </p:nvPr>
        </p:nvSpPr>
        <p:spPr/>
        <p:txBody>
          <a:bodyPr/>
          <a:lstStyle/>
          <a:p>
            <a:r>
              <a:rPr lang="en-US" dirty="0"/>
              <a:t>Weldability</a:t>
            </a:r>
          </a:p>
        </p:txBody>
      </p:sp>
      <p:sp>
        <p:nvSpPr>
          <p:cNvPr id="3" name="Content Placeholder 2">
            <a:extLst>
              <a:ext uri="{FF2B5EF4-FFF2-40B4-BE49-F238E27FC236}">
                <a16:creationId xmlns:a16="http://schemas.microsoft.com/office/drawing/2014/main" id="{373C83AD-A369-31D6-9304-D40C530B4BA1}"/>
              </a:ext>
            </a:extLst>
          </p:cNvPr>
          <p:cNvSpPr>
            <a:spLocks noGrp="1"/>
          </p:cNvSpPr>
          <p:nvPr>
            <p:ph type="subTitle" idx="1"/>
          </p:nvPr>
        </p:nvSpPr>
        <p:spPr/>
        <p:txBody>
          <a:bodyPr/>
          <a:lstStyle/>
          <a:p>
            <a:pPr marL="0" marR="0" lvl="0" indent="0" rtl="0">
              <a:lnSpc>
                <a:spcPct val="100000"/>
              </a:lnSpc>
              <a:spcBef>
                <a:spcPts val="0"/>
              </a:spcBef>
              <a:spcAft>
                <a:spcPts val="0"/>
              </a:spcAft>
              <a:buClr>
                <a:srgbClr val="000514"/>
              </a:buClr>
              <a:buSzPts val="2000"/>
              <a:buFont typeface="Arial"/>
              <a:buNone/>
            </a:pPr>
            <a:r>
              <a:rPr lang="en-US" b="1" u="none" dirty="0">
                <a:latin typeface="Arial"/>
                <a:ea typeface="Arial"/>
                <a:cs typeface="Arial"/>
                <a:sym typeface="Arial"/>
              </a:rPr>
              <a:t>Yes</a:t>
            </a:r>
            <a:r>
              <a:rPr lang="en-US" i="1" u="none" dirty="0">
                <a:latin typeface="Arial"/>
                <a:ea typeface="Arial"/>
                <a:cs typeface="Arial"/>
                <a:sym typeface="Arial"/>
              </a:rPr>
              <a:t>,</a:t>
            </a:r>
            <a:r>
              <a:rPr lang="en-US" i="0" u="none" dirty="0">
                <a:latin typeface="Arial"/>
                <a:ea typeface="Arial"/>
                <a:cs typeface="Arial"/>
                <a:sym typeface="Arial"/>
              </a:rPr>
              <a:t> this is an extremely important property as items like ships, oil rigs and bridge girders are constructed from a number of steel plates that are welded together to form the final product.  </a:t>
            </a:r>
            <a:endParaRPr lang="en-US" dirty="0"/>
          </a:p>
        </p:txBody>
      </p:sp>
      <p:pic>
        <p:nvPicPr>
          <p:cNvPr id="6" name="Graphic 5" descr="Checkmark with solid fill">
            <a:extLst>
              <a:ext uri="{FF2B5EF4-FFF2-40B4-BE49-F238E27FC236}">
                <a16:creationId xmlns:a16="http://schemas.microsoft.com/office/drawing/2014/main" id="{CB5F4332-DB11-7D40-A47A-7C0F2BCE6E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4800" y="971550"/>
            <a:ext cx="914400" cy="914400"/>
          </a:xfrm>
          <a:prstGeom prst="rect">
            <a:avLst/>
          </a:prstGeom>
        </p:spPr>
      </p:pic>
      <p:sp>
        <p:nvSpPr>
          <p:cNvPr id="4" name="Slide Number Placeholder 3">
            <a:extLst>
              <a:ext uri="{FF2B5EF4-FFF2-40B4-BE49-F238E27FC236}">
                <a16:creationId xmlns:a16="http://schemas.microsoft.com/office/drawing/2014/main" id="{AD736F17-54FA-42B5-7FA6-1BC68605AB5E}"/>
              </a:ext>
            </a:extLst>
          </p:cNvPr>
          <p:cNvSpPr>
            <a:spLocks noGrp="1"/>
          </p:cNvSpPr>
          <p:nvPr>
            <p:ph type="sldNum" sz="quarter" idx="4"/>
          </p:nvPr>
        </p:nvSpPr>
        <p:spPr/>
        <p:txBody>
          <a:bodyPr/>
          <a:lstStyle/>
          <a:p>
            <a:fld id="{3A2281A5-0AAD-5C43-9874-F8F3A9F5B29A}" type="slidenum">
              <a:rPr lang="en-US" smtClean="0"/>
              <a:pPr/>
              <a:t>52</a:t>
            </a:fld>
            <a:endParaRPr lang="en-US"/>
          </a:p>
        </p:txBody>
      </p:sp>
    </p:spTree>
    <p:extLst>
      <p:ext uri="{BB962C8B-B14F-4D97-AF65-F5344CB8AC3E}">
        <p14:creationId xmlns:p14="http://schemas.microsoft.com/office/powerpoint/2010/main" val="597101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00A0-27C9-8F46-B3A7-AC7120E18E8B}"/>
              </a:ext>
            </a:extLst>
          </p:cNvPr>
          <p:cNvSpPr>
            <a:spLocks noGrp="1"/>
          </p:cNvSpPr>
          <p:nvPr>
            <p:ph type="ctrTitle"/>
          </p:nvPr>
        </p:nvSpPr>
        <p:spPr/>
        <p:txBody>
          <a:bodyPr/>
          <a:lstStyle/>
          <a:p>
            <a:r>
              <a:rPr lang="en-US" dirty="0"/>
              <a:t>Questions?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5901" y="267944"/>
            <a:ext cx="4114800" cy="3924300"/>
          </a:xfrm>
          <a:prstGeom prst="rect">
            <a:avLst/>
          </a:prstGeom>
        </p:spPr>
      </p:pic>
    </p:spTree>
    <p:extLst>
      <p:ext uri="{BB962C8B-B14F-4D97-AF65-F5344CB8AC3E}">
        <p14:creationId xmlns:p14="http://schemas.microsoft.com/office/powerpoint/2010/main" val="4220088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C427E-B68D-394E-4D70-D5376112DBF1}"/>
              </a:ext>
            </a:extLst>
          </p:cNvPr>
          <p:cNvSpPr>
            <a:spLocks noGrp="1"/>
          </p:cNvSpPr>
          <p:nvPr>
            <p:ph idx="1"/>
          </p:nvPr>
        </p:nvSpPr>
        <p:spPr/>
        <p:txBody>
          <a:bodyPr/>
          <a:lstStyle/>
          <a:p>
            <a:pPr marL="342900" indent="-342900">
              <a:buFontTx/>
              <a:buChar char="•"/>
              <a:tabLst>
                <a:tab pos="342900" algn="l"/>
              </a:tabLst>
              <a:defRPr/>
            </a:pPr>
            <a:r>
              <a:rPr lang="en-US" dirty="0">
                <a:solidFill>
                  <a:srgbClr val="000514"/>
                </a:solidFill>
                <a:ea typeface="ＭＳ Ｐゴシック" charset="0"/>
              </a:rPr>
              <a:t>Iron in the pure form is a soft, shiny metal like aluminum.</a:t>
            </a:r>
          </a:p>
          <a:p>
            <a:pPr marL="342900" indent="-342900">
              <a:buFontTx/>
              <a:buChar char="•"/>
              <a:tabLst>
                <a:tab pos="342900" algn="l"/>
              </a:tabLst>
              <a:defRPr/>
            </a:pPr>
            <a:endParaRPr lang="en-US" dirty="0">
              <a:solidFill>
                <a:srgbClr val="000514"/>
              </a:solidFill>
              <a:ea typeface="ＭＳ Ｐゴシック" charset="0"/>
            </a:endParaRPr>
          </a:p>
          <a:p>
            <a:pPr marL="342900" indent="-342900">
              <a:buFontTx/>
              <a:buChar char="•"/>
              <a:tabLst>
                <a:tab pos="342900" algn="l"/>
              </a:tabLst>
              <a:defRPr/>
            </a:pPr>
            <a:r>
              <a:rPr lang="en-US" dirty="0">
                <a:solidFill>
                  <a:srgbClr val="000514"/>
                </a:solidFill>
                <a:ea typeface="ＭＳ Ｐゴシック" charset="0"/>
              </a:rPr>
              <a:t>However, it is never found in this state.</a:t>
            </a:r>
          </a:p>
          <a:p>
            <a:pPr marL="342900" indent="-342900">
              <a:buFontTx/>
              <a:buChar char="•"/>
              <a:tabLst>
                <a:tab pos="342900" algn="l"/>
              </a:tabLst>
              <a:defRPr/>
            </a:pPr>
            <a:endParaRPr lang="en-US" dirty="0">
              <a:solidFill>
                <a:srgbClr val="000514"/>
              </a:solidFill>
              <a:ea typeface="ＭＳ Ｐゴシック" charset="0"/>
            </a:endParaRPr>
          </a:p>
          <a:p>
            <a:pPr marL="342900" indent="-342900">
              <a:buFontTx/>
              <a:buChar char="•"/>
              <a:tabLst>
                <a:tab pos="342900" algn="l"/>
              </a:tabLst>
              <a:defRPr/>
            </a:pPr>
            <a:r>
              <a:rPr lang="en-US" dirty="0">
                <a:solidFill>
                  <a:srgbClr val="000514"/>
                </a:solidFill>
                <a:ea typeface="ＭＳ Ｐゴシック" charset="0"/>
              </a:rPr>
              <a:t>Iron oxidizes extremely easily.</a:t>
            </a:r>
          </a:p>
          <a:p>
            <a:pPr marL="342900" indent="-342900">
              <a:buFontTx/>
              <a:buChar char="•"/>
              <a:tabLst>
                <a:tab pos="342900" algn="l"/>
              </a:tabLst>
              <a:defRPr/>
            </a:pPr>
            <a:endParaRPr lang="en-US" dirty="0">
              <a:solidFill>
                <a:srgbClr val="000514"/>
              </a:solidFill>
              <a:ea typeface="ＭＳ Ｐゴシック" charset="0"/>
            </a:endParaRPr>
          </a:p>
          <a:p>
            <a:pPr marL="342900" indent="-342900">
              <a:buFontTx/>
              <a:buChar char="•"/>
              <a:tabLst>
                <a:tab pos="342900" algn="l"/>
              </a:tabLst>
              <a:defRPr/>
            </a:pPr>
            <a:r>
              <a:rPr lang="en-US" dirty="0">
                <a:solidFill>
                  <a:srgbClr val="000514"/>
                </a:solidFill>
                <a:ea typeface="ＭＳ Ｐゴシック" charset="0"/>
              </a:rPr>
              <a:t>In nature it is always found as an oxide.</a:t>
            </a:r>
          </a:p>
          <a:p>
            <a:endParaRPr lang="en-US" dirty="0"/>
          </a:p>
        </p:txBody>
      </p:sp>
      <p:sp>
        <p:nvSpPr>
          <p:cNvPr id="2" name="Title 1">
            <a:extLst>
              <a:ext uri="{FF2B5EF4-FFF2-40B4-BE49-F238E27FC236}">
                <a16:creationId xmlns:a16="http://schemas.microsoft.com/office/drawing/2014/main" id="{33345FA1-D5ED-0471-95A0-2BD5B7CF9C45}"/>
              </a:ext>
            </a:extLst>
          </p:cNvPr>
          <p:cNvSpPr>
            <a:spLocks noGrp="1"/>
          </p:cNvSpPr>
          <p:nvPr>
            <p:ph type="title"/>
          </p:nvPr>
        </p:nvSpPr>
        <p:spPr/>
        <p:txBody>
          <a:bodyPr/>
          <a:lstStyle/>
          <a:p>
            <a:r>
              <a:rPr lang="en-US" dirty="0"/>
              <a:t>Iron</a:t>
            </a:r>
          </a:p>
        </p:txBody>
      </p:sp>
      <p:sp>
        <p:nvSpPr>
          <p:cNvPr id="5" name="Slide Number Placeholder 4">
            <a:extLst>
              <a:ext uri="{FF2B5EF4-FFF2-40B4-BE49-F238E27FC236}">
                <a16:creationId xmlns:a16="http://schemas.microsoft.com/office/drawing/2014/main" id="{5856337D-4CA3-2C87-1ECE-4B09337244A8}"/>
              </a:ext>
            </a:extLst>
          </p:cNvPr>
          <p:cNvSpPr>
            <a:spLocks noGrp="1"/>
          </p:cNvSpPr>
          <p:nvPr>
            <p:ph type="sldNum" sz="quarter" idx="4"/>
          </p:nvPr>
        </p:nvSpPr>
        <p:spPr/>
        <p:txBody>
          <a:bodyPr/>
          <a:lstStyle/>
          <a:p>
            <a:fld id="{3A2281A5-0AAD-5C43-9874-F8F3A9F5B29A}" type="slidenum">
              <a:rPr lang="en-US" smtClean="0"/>
              <a:pPr/>
              <a:t>5</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958328-BD69-C5DF-D388-9CD97B29D016}"/>
              </a:ext>
            </a:extLst>
          </p:cNvPr>
          <p:cNvSpPr>
            <a:spLocks noGrp="1"/>
          </p:cNvSpPr>
          <p:nvPr>
            <p:ph idx="1"/>
          </p:nvPr>
        </p:nvSpPr>
        <p:spPr/>
        <p:txBody>
          <a:bodyPr/>
          <a:lstStyle/>
          <a:p>
            <a:pPr marL="0" indent="0" rtl="0">
              <a:spcBef>
                <a:spcPts val="0"/>
              </a:spcBef>
              <a:spcAft>
                <a:spcPts val="0"/>
              </a:spcAft>
              <a:buNone/>
            </a:pPr>
            <a:r>
              <a:rPr lang="en-US" sz="1800" b="0" i="0" dirty="0">
                <a:solidFill>
                  <a:srgbClr val="000514"/>
                </a:solidFill>
                <a:effectLst/>
              </a:rPr>
              <a:t>Alloy</a:t>
            </a:r>
            <a:endParaRPr lang="en-US" b="0" dirty="0">
              <a:effectLst/>
            </a:endParaRPr>
          </a:p>
          <a:p>
            <a:pPr rtl="0" fontAlgn="base">
              <a:spcBef>
                <a:spcPts val="240"/>
              </a:spcBef>
              <a:spcAft>
                <a:spcPts val="0"/>
              </a:spcAft>
              <a:buFont typeface="Arial" panose="020B0604020202020204" pitchFamily="34" charset="0"/>
              <a:buChar char="•"/>
            </a:pPr>
            <a:r>
              <a:rPr lang="en-US" sz="1800" b="0" i="0" u="none" strike="noStrike" dirty="0">
                <a:solidFill>
                  <a:srgbClr val="000514"/>
                </a:solidFill>
                <a:effectLst/>
              </a:rPr>
              <a:t>Metal prepared by adding other metals or non-metals to secure desirable properties. </a:t>
            </a:r>
          </a:p>
          <a:p>
            <a:pPr marL="0" indent="0" rtl="0">
              <a:spcBef>
                <a:spcPts val="240"/>
              </a:spcBef>
              <a:spcAft>
                <a:spcPts val="0"/>
              </a:spcAft>
              <a:buNone/>
            </a:pPr>
            <a:endParaRPr lang="en-US" sz="1800" i="0" dirty="0">
              <a:solidFill>
                <a:srgbClr val="000514"/>
              </a:solidFill>
            </a:endParaRPr>
          </a:p>
          <a:p>
            <a:pPr marL="0" indent="0" rtl="0">
              <a:spcBef>
                <a:spcPts val="240"/>
              </a:spcBef>
              <a:spcAft>
                <a:spcPts val="0"/>
              </a:spcAft>
              <a:buNone/>
            </a:pPr>
            <a:r>
              <a:rPr lang="en-US" sz="1800" b="0" i="0" dirty="0">
                <a:solidFill>
                  <a:srgbClr val="000514"/>
                </a:solidFill>
                <a:effectLst/>
              </a:rPr>
              <a:t>Steel</a:t>
            </a:r>
            <a:endParaRPr lang="en-US" b="0" dirty="0">
              <a:effectLst/>
            </a:endParaRPr>
          </a:p>
          <a:p>
            <a:pPr rtl="0" fontAlgn="base">
              <a:spcBef>
                <a:spcPts val="240"/>
              </a:spcBef>
              <a:spcAft>
                <a:spcPts val="0"/>
              </a:spcAft>
              <a:buFont typeface="Arial" panose="020B0604020202020204" pitchFamily="34" charset="0"/>
              <a:buChar char="•"/>
            </a:pPr>
            <a:r>
              <a:rPr lang="en-US" sz="1800" b="0" i="0" u="none" strike="noStrike" dirty="0">
                <a:solidFill>
                  <a:srgbClr val="000514"/>
                </a:solidFill>
                <a:effectLst/>
              </a:rPr>
              <a:t>It is an alloy of iron, carbon, and other trace elements.</a:t>
            </a:r>
          </a:p>
          <a:p>
            <a:endParaRPr lang="en-US" dirty="0"/>
          </a:p>
        </p:txBody>
      </p:sp>
      <p:sp>
        <p:nvSpPr>
          <p:cNvPr id="2" name="Title 1">
            <a:extLst>
              <a:ext uri="{FF2B5EF4-FFF2-40B4-BE49-F238E27FC236}">
                <a16:creationId xmlns:a16="http://schemas.microsoft.com/office/drawing/2014/main" id="{67CE4861-83B5-E6A5-220F-89CC49FFBEEA}"/>
              </a:ext>
            </a:extLst>
          </p:cNvPr>
          <p:cNvSpPr>
            <a:spLocks noGrp="1"/>
          </p:cNvSpPr>
          <p:nvPr>
            <p:ph type="title"/>
          </p:nvPr>
        </p:nvSpPr>
        <p:spPr/>
        <p:txBody>
          <a:bodyPr/>
          <a:lstStyle/>
          <a:p>
            <a:r>
              <a:rPr lang="en-US" dirty="0"/>
              <a:t>What is Steel?</a:t>
            </a:r>
          </a:p>
        </p:txBody>
      </p:sp>
      <p:sp>
        <p:nvSpPr>
          <p:cNvPr id="7" name="Slide Number Placeholder 6">
            <a:extLst>
              <a:ext uri="{FF2B5EF4-FFF2-40B4-BE49-F238E27FC236}">
                <a16:creationId xmlns:a16="http://schemas.microsoft.com/office/drawing/2014/main" id="{A63091DD-0A2F-4AD9-BCD4-62C74D53476D}"/>
              </a:ext>
            </a:extLst>
          </p:cNvPr>
          <p:cNvSpPr>
            <a:spLocks noGrp="1"/>
          </p:cNvSpPr>
          <p:nvPr>
            <p:ph type="sldNum" sz="quarter" idx="4"/>
          </p:nvPr>
        </p:nvSpPr>
        <p:spPr/>
        <p:txBody>
          <a:bodyPr/>
          <a:lstStyle/>
          <a:p>
            <a:fld id="{3A2281A5-0AAD-5C43-9874-F8F3A9F5B29A}" type="slidenum">
              <a:rPr lang="en-US" smtClean="0"/>
              <a:pPr/>
              <a:t>6</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782865-A09E-C0FD-C9E7-C62CA55CD06E}"/>
              </a:ext>
            </a:extLst>
          </p:cNvPr>
          <p:cNvSpPr>
            <a:spLocks noGrp="1"/>
          </p:cNvSpPr>
          <p:nvPr>
            <p:ph idx="1"/>
          </p:nvPr>
        </p:nvSpPr>
        <p:spPr/>
        <p:txBody>
          <a:bodyPr/>
          <a:lstStyle/>
          <a:p>
            <a:pPr>
              <a:lnSpc>
                <a:spcPct val="150000"/>
              </a:lnSpc>
              <a:spcBef>
                <a:spcPct val="20000"/>
              </a:spcBef>
              <a:buFontTx/>
              <a:buChar char="•"/>
            </a:pPr>
            <a:r>
              <a:rPr lang="en-US" altLang="en-US" dirty="0">
                <a:solidFill>
                  <a:srgbClr val="000514"/>
                </a:solidFill>
              </a:rPr>
              <a:t>Iron ore, coke, and limestone are major raw materials.</a:t>
            </a:r>
          </a:p>
          <a:p>
            <a:pPr>
              <a:lnSpc>
                <a:spcPct val="150000"/>
              </a:lnSpc>
              <a:spcBef>
                <a:spcPct val="20000"/>
              </a:spcBef>
              <a:buFontTx/>
              <a:buChar char="•"/>
            </a:pPr>
            <a:r>
              <a:rPr lang="en-CA" altLang="en-US" dirty="0">
                <a:solidFill>
                  <a:srgbClr val="000514"/>
                </a:solidFill>
              </a:rPr>
              <a:t>Coke is obtained by distilling coal.</a:t>
            </a:r>
            <a:endParaRPr lang="en-US" altLang="en-US" dirty="0">
              <a:solidFill>
                <a:srgbClr val="000514"/>
              </a:solidFill>
            </a:endParaRPr>
          </a:p>
          <a:p>
            <a:pPr>
              <a:buFontTx/>
              <a:buChar char="•"/>
            </a:pPr>
            <a:r>
              <a:rPr lang="en-CA" altLang="en-US" dirty="0">
                <a:solidFill>
                  <a:srgbClr val="000514"/>
                </a:solidFill>
              </a:rPr>
              <a:t>Raw material is charged into a Blast furnace which has a temperature of 1600</a:t>
            </a:r>
            <a:r>
              <a:rPr lang="en-US" altLang="en-US" dirty="0">
                <a:solidFill>
                  <a:srgbClr val="000514"/>
                </a:solidFill>
              </a:rPr>
              <a:t>°C</a:t>
            </a:r>
          </a:p>
          <a:p>
            <a:pPr>
              <a:lnSpc>
                <a:spcPct val="150000"/>
              </a:lnSpc>
              <a:spcBef>
                <a:spcPct val="20000"/>
              </a:spcBef>
              <a:buFontTx/>
              <a:buChar char="•"/>
            </a:pPr>
            <a:r>
              <a:rPr lang="en-CA" altLang="en-US" dirty="0">
                <a:solidFill>
                  <a:srgbClr val="000514"/>
                </a:solidFill>
              </a:rPr>
              <a:t>Iron melts at the bottom.</a:t>
            </a:r>
          </a:p>
          <a:p>
            <a:pPr>
              <a:lnSpc>
                <a:spcPct val="150000"/>
              </a:lnSpc>
              <a:spcBef>
                <a:spcPct val="20000"/>
              </a:spcBef>
              <a:buFontTx/>
              <a:buChar char="•"/>
            </a:pPr>
            <a:r>
              <a:rPr lang="en-CA" altLang="en-US" dirty="0">
                <a:solidFill>
                  <a:srgbClr val="000514"/>
                </a:solidFill>
              </a:rPr>
              <a:t>Solidified iron is called “Pig Iron” </a:t>
            </a:r>
          </a:p>
          <a:p>
            <a:pPr marL="0" indent="0">
              <a:spcBef>
                <a:spcPct val="20000"/>
              </a:spcBef>
              <a:buNone/>
            </a:pPr>
            <a:endParaRPr lang="en-US" altLang="en-US" dirty="0">
              <a:solidFill>
                <a:srgbClr val="000514"/>
              </a:solidFill>
            </a:endParaRPr>
          </a:p>
        </p:txBody>
      </p:sp>
      <p:sp>
        <p:nvSpPr>
          <p:cNvPr id="2" name="Title 1">
            <a:extLst>
              <a:ext uri="{FF2B5EF4-FFF2-40B4-BE49-F238E27FC236}">
                <a16:creationId xmlns:a16="http://schemas.microsoft.com/office/drawing/2014/main" id="{36D34CB6-B899-6329-606F-80776C5BA7EA}"/>
              </a:ext>
            </a:extLst>
          </p:cNvPr>
          <p:cNvSpPr>
            <a:spLocks noGrp="1"/>
          </p:cNvSpPr>
          <p:nvPr>
            <p:ph type="title"/>
          </p:nvPr>
        </p:nvSpPr>
        <p:spPr/>
        <p:txBody>
          <a:bodyPr/>
          <a:lstStyle/>
          <a:p>
            <a:r>
              <a:rPr lang="en-US" dirty="0"/>
              <a:t>Steel Making Process</a:t>
            </a:r>
          </a:p>
        </p:txBody>
      </p:sp>
      <p:sp>
        <p:nvSpPr>
          <p:cNvPr id="5" name="Slide Number Placeholder 4">
            <a:extLst>
              <a:ext uri="{FF2B5EF4-FFF2-40B4-BE49-F238E27FC236}">
                <a16:creationId xmlns:a16="http://schemas.microsoft.com/office/drawing/2014/main" id="{EC3174A0-ACFA-2747-EBB0-F0E63A9A2429}"/>
              </a:ext>
            </a:extLst>
          </p:cNvPr>
          <p:cNvSpPr>
            <a:spLocks noGrp="1"/>
          </p:cNvSpPr>
          <p:nvPr>
            <p:ph type="sldNum" sz="quarter" idx="4"/>
          </p:nvPr>
        </p:nvSpPr>
        <p:spPr/>
        <p:txBody>
          <a:bodyPr/>
          <a:lstStyle/>
          <a:p>
            <a:fld id="{3A2281A5-0AAD-5C43-9874-F8F3A9F5B29A}" type="slidenum">
              <a:rPr lang="en-US" smtClean="0"/>
              <a:pPr/>
              <a:t>7</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F788A1-2136-83AB-A205-F4C98133D4F8}"/>
              </a:ext>
            </a:extLst>
          </p:cNvPr>
          <p:cNvSpPr>
            <a:spLocks noGrp="1"/>
          </p:cNvSpPr>
          <p:nvPr>
            <p:ph sz="half" idx="1"/>
          </p:nvPr>
        </p:nvSpPr>
        <p:spPr/>
        <p:txBody>
          <a:bodyPr/>
          <a:lstStyle/>
          <a:p>
            <a:pPr marL="257175" indent="-257175">
              <a:buFontTx/>
              <a:buChar char="•"/>
              <a:defRPr/>
            </a:pPr>
            <a:r>
              <a:rPr lang="en-US" sz="1600" dirty="0">
                <a:solidFill>
                  <a:srgbClr val="000514"/>
                </a:solidFill>
                <a:ea typeface="ＭＳ Ｐゴシック" charset="0"/>
              </a:rPr>
              <a:t>Molten metal from Blast furnace is taken into Basic Oxygen furnace</a:t>
            </a:r>
          </a:p>
          <a:p>
            <a:pPr marL="257175" indent="-257175">
              <a:buFontTx/>
              <a:buChar char="•"/>
              <a:defRPr/>
            </a:pPr>
            <a:endParaRPr lang="en-US" sz="1600" dirty="0">
              <a:solidFill>
                <a:srgbClr val="000514"/>
              </a:solidFill>
              <a:ea typeface="ＭＳ Ｐゴシック" charset="0"/>
            </a:endParaRPr>
          </a:p>
          <a:p>
            <a:pPr marL="257175" indent="-257175">
              <a:buFontTx/>
              <a:buChar char="•"/>
              <a:defRPr/>
            </a:pPr>
            <a:r>
              <a:rPr lang="en-US" sz="1600" dirty="0">
                <a:solidFill>
                  <a:srgbClr val="000514"/>
                </a:solidFill>
                <a:ea typeface="ＭＳ Ｐゴシック" charset="0"/>
              </a:rPr>
              <a:t>Chemical analysis of the molten material is done</a:t>
            </a:r>
          </a:p>
          <a:p>
            <a:pPr marL="257175" indent="-257175">
              <a:buFontTx/>
              <a:buChar char="•"/>
              <a:defRPr/>
            </a:pPr>
            <a:endParaRPr lang="en-US" sz="1600" dirty="0">
              <a:solidFill>
                <a:srgbClr val="000514"/>
              </a:solidFill>
              <a:ea typeface="ＭＳ Ｐゴシック" charset="0"/>
            </a:endParaRPr>
          </a:p>
          <a:p>
            <a:pPr marL="257175" indent="-257175">
              <a:buFontTx/>
              <a:buChar char="•"/>
              <a:defRPr/>
            </a:pPr>
            <a:r>
              <a:rPr lang="en-US" sz="1600" dirty="0">
                <a:solidFill>
                  <a:srgbClr val="000514"/>
                </a:solidFill>
                <a:ea typeface="ＭＳ Ｐゴシック" charset="0"/>
              </a:rPr>
              <a:t>Steel semis, billets are heated to 1200</a:t>
            </a:r>
            <a:r>
              <a:rPr lang="en-US" sz="1600" dirty="0">
                <a:solidFill>
                  <a:srgbClr val="000514"/>
                </a:solidFill>
                <a:ea typeface="ＭＳ Ｐゴシック" charset="0"/>
                <a:sym typeface="Symbol" charset="0"/>
              </a:rPr>
              <a:t>C for rolling and finished products.</a:t>
            </a:r>
          </a:p>
          <a:p>
            <a:endParaRPr lang="en-US" dirty="0"/>
          </a:p>
        </p:txBody>
      </p:sp>
      <p:sp>
        <p:nvSpPr>
          <p:cNvPr id="5" name="Slide Number Placeholder 4">
            <a:extLst>
              <a:ext uri="{FF2B5EF4-FFF2-40B4-BE49-F238E27FC236}">
                <a16:creationId xmlns:a16="http://schemas.microsoft.com/office/drawing/2014/main" id="{D69A79C4-D23D-96D3-AFF1-8D76D15BFE7A}"/>
              </a:ext>
            </a:extLst>
          </p:cNvPr>
          <p:cNvSpPr>
            <a:spLocks noGrp="1"/>
          </p:cNvSpPr>
          <p:nvPr>
            <p:ph type="sldNum" sz="quarter" idx="4"/>
          </p:nvPr>
        </p:nvSpPr>
        <p:spPr/>
        <p:txBody>
          <a:bodyPr/>
          <a:lstStyle/>
          <a:p>
            <a:fld id="{3A2281A5-0AAD-5C43-9874-F8F3A9F5B29A}" type="slidenum">
              <a:rPr lang="en-US" smtClean="0"/>
              <a:pPr/>
              <a:t>8</a:t>
            </a:fld>
            <a:endParaRPr lang="en-US"/>
          </a:p>
        </p:txBody>
      </p:sp>
      <p:sp>
        <p:nvSpPr>
          <p:cNvPr id="6" name="Text Placeholder 5">
            <a:extLst>
              <a:ext uri="{FF2B5EF4-FFF2-40B4-BE49-F238E27FC236}">
                <a16:creationId xmlns:a16="http://schemas.microsoft.com/office/drawing/2014/main" id="{090CC04D-AC34-44A7-E003-FECFE5E3D565}"/>
              </a:ext>
            </a:extLst>
          </p:cNvPr>
          <p:cNvSpPr>
            <a:spLocks noGrp="1"/>
          </p:cNvSpPr>
          <p:nvPr>
            <p:ph type="body" sz="quarter" idx="10"/>
          </p:nvPr>
        </p:nvSpPr>
        <p:spPr/>
        <p:txBody>
          <a:bodyPr/>
          <a:lstStyle/>
          <a:p>
            <a:r>
              <a:rPr lang="en-CA" sz="2400" dirty="0"/>
              <a:t>Steel Making Process</a:t>
            </a:r>
          </a:p>
        </p:txBody>
      </p:sp>
      <p:pic>
        <p:nvPicPr>
          <p:cNvPr id="14" name="Content Placeholder 13" descr="A picture containing train, track, outdoor, engine&#10;&#10;Description automatically generated">
            <a:extLst>
              <a:ext uri="{FF2B5EF4-FFF2-40B4-BE49-F238E27FC236}">
                <a16:creationId xmlns:a16="http://schemas.microsoft.com/office/drawing/2014/main" id="{DCE710D1-ABCF-5A61-F1BB-E405703CAE24}"/>
              </a:ext>
            </a:extLst>
          </p:cNvPr>
          <p:cNvPicPr>
            <a:picLocks noGrp="1" noChangeAspect="1"/>
          </p:cNvPicPr>
          <p:nvPr>
            <p:ph sz="half" idx="2"/>
          </p:nvPr>
        </p:nvPicPr>
        <p:blipFill>
          <a:blip r:embed="rId2"/>
          <a:stretch>
            <a:fillRect/>
          </a:stretch>
        </p:blipFill>
        <p:spPr>
          <a:xfrm>
            <a:off x="4800600" y="1422276"/>
            <a:ext cx="4087019" cy="2298948"/>
          </a:xfrm>
        </p:spPr>
      </p:pic>
    </p:spTree>
  </p:cSld>
  <p:clrMapOvr>
    <a:masterClrMapping/>
  </p:clrMapOvr>
</p:sld>
</file>

<file path=ppt/theme/theme1.xml><?xml version="1.0" encoding="utf-8"?>
<a:theme xmlns:a="http://schemas.openxmlformats.org/drawingml/2006/main" name="Alberta - Goverment">
  <a:themeElements>
    <a:clrScheme name="Custom 4">
      <a:dk1>
        <a:srgbClr val="36424A"/>
      </a:dk1>
      <a:lt1>
        <a:srgbClr val="FFFFFF"/>
      </a:lt1>
      <a:dk2>
        <a:srgbClr val="6A737B"/>
      </a:dk2>
      <a:lt2>
        <a:srgbClr val="D1D4D3"/>
      </a:lt2>
      <a:accent1>
        <a:srgbClr val="005072"/>
      </a:accent1>
      <a:accent2>
        <a:srgbClr val="0081AB"/>
      </a:accent2>
      <a:accent3>
        <a:srgbClr val="00AAD2"/>
      </a:accent3>
      <a:accent4>
        <a:srgbClr val="5FCEEA"/>
      </a:accent4>
      <a:accent5>
        <a:srgbClr val="A6E1EF"/>
      </a:accent5>
      <a:accent6>
        <a:srgbClr val="CCEEF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lberta - Goverment" id="{B5B9DE0F-B4AD-4032-AF5B-DF91C75EA15F}" vid="{0F13C157-AA60-4577-BBE0-D12A7DEBDB48}"/>
    </a:ext>
  </a:extLst>
</a:theme>
</file>

<file path=ppt/theme/theme2.xml><?xml version="1.0" encoding="utf-8"?>
<a:theme xmlns:a="http://schemas.openxmlformats.org/drawingml/2006/main" name="Body slides">
  <a:themeElements>
    <a:clrScheme name="Sky basic">
      <a:dk1>
        <a:srgbClr val="36424A"/>
      </a:dk1>
      <a:lt1>
        <a:sysClr val="window" lastClr="FFFFFF"/>
      </a:lt1>
      <a:dk2>
        <a:srgbClr val="6A737B"/>
      </a:dk2>
      <a:lt2>
        <a:srgbClr val="D1D4D3"/>
      </a:lt2>
      <a:accent1>
        <a:srgbClr val="005072"/>
      </a:accent1>
      <a:accent2>
        <a:srgbClr val="0081AB"/>
      </a:accent2>
      <a:accent3>
        <a:srgbClr val="00AAD2"/>
      </a:accent3>
      <a:accent4>
        <a:srgbClr val="5FCEEA"/>
      </a:accent4>
      <a:accent5>
        <a:srgbClr val="A6E1EF"/>
      </a:accent5>
      <a:accent6>
        <a:srgbClr val="CCEEF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Alberta - Goverment</Template>
  <TotalTime>17628</TotalTime>
  <Words>2341</Words>
  <Application>Microsoft Office PowerPoint</Application>
  <PresentationFormat>On-screen Show (16:9)</PresentationFormat>
  <Paragraphs>729</Paragraphs>
  <Slides>54</Slides>
  <Notes>29</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54</vt:i4>
      </vt:variant>
    </vt:vector>
  </HeadingPairs>
  <TitlesOfParts>
    <vt:vector size="60" baseType="lpstr">
      <vt:lpstr>Arial</vt:lpstr>
      <vt:lpstr>Calibri</vt:lpstr>
      <vt:lpstr>Times New Roman</vt:lpstr>
      <vt:lpstr>Wingdings</vt:lpstr>
      <vt:lpstr>Alberta - Goverment</vt:lpstr>
      <vt:lpstr>Body slides</vt:lpstr>
      <vt:lpstr>STEEL - PROPERTIES</vt:lpstr>
      <vt:lpstr>PowerPoint Presentation</vt:lpstr>
      <vt:lpstr>History of Steel</vt:lpstr>
      <vt:lpstr>History of Steel</vt:lpstr>
      <vt:lpstr>PowerPoint Presentation</vt:lpstr>
      <vt:lpstr>Iron</vt:lpstr>
      <vt:lpstr>What is Steel?</vt:lpstr>
      <vt:lpstr>Steel Making Process</vt:lpstr>
      <vt:lpstr>PowerPoint Presentation</vt:lpstr>
      <vt:lpstr>PowerPoint Presentation</vt:lpstr>
      <vt:lpstr>PowerPoint Presentation</vt:lpstr>
      <vt:lpstr>Effects of Carbon</vt:lpstr>
      <vt:lpstr>Effects of Carbon</vt:lpstr>
      <vt:lpstr>Effects of Carbon</vt:lpstr>
      <vt:lpstr>Effects of Other Alloying Elements </vt:lpstr>
      <vt:lpstr>Effects of Other Alloying Elements </vt:lpstr>
      <vt:lpstr>Effects of Other Alloying Elements </vt:lpstr>
      <vt:lpstr>Effects of Other Alloying Elements</vt:lpstr>
      <vt:lpstr>Basic Metallurgy </vt:lpstr>
      <vt:lpstr>Basic Metallurgy </vt:lpstr>
      <vt:lpstr>Space-Lattice Types </vt:lpstr>
      <vt:lpstr>Grain Size</vt:lpstr>
      <vt:lpstr>Cooling Molten Iron</vt:lpstr>
      <vt:lpstr>Temp. Effect on Yield Stress </vt:lpstr>
      <vt:lpstr>Definitions </vt:lpstr>
      <vt:lpstr>Definitions </vt:lpstr>
      <vt:lpstr>Definitions</vt:lpstr>
      <vt:lpstr>Definitions</vt:lpstr>
      <vt:lpstr>Definitions</vt:lpstr>
      <vt:lpstr>PowerPoint Presentation</vt:lpstr>
      <vt:lpstr>Tensile Stress – Strain Curves</vt:lpstr>
      <vt:lpstr>Tensile Stress – Stain Curves</vt:lpstr>
      <vt:lpstr>Charpy Test</vt:lpstr>
      <vt:lpstr>Charpy Test</vt:lpstr>
      <vt:lpstr>PowerPoint Presentation</vt:lpstr>
      <vt:lpstr>Charpy test Specimen</vt:lpstr>
      <vt:lpstr>Charpy Test</vt:lpstr>
      <vt:lpstr>Charpy Test</vt:lpstr>
      <vt:lpstr>Charpy Test</vt:lpstr>
      <vt:lpstr>Factors Affecting Fracture Behavior</vt:lpstr>
      <vt:lpstr>Common Steel Shapes</vt:lpstr>
      <vt:lpstr>Types of Steel</vt:lpstr>
      <vt:lpstr>Current CSA C40.21 Steels</vt:lpstr>
      <vt:lpstr>CSA Charpy Impact Requirements</vt:lpstr>
      <vt:lpstr>CSA Charpy Impact Requirements</vt:lpstr>
      <vt:lpstr>What are the three most important properties for plate steel?</vt:lpstr>
      <vt:lpstr>Strength</vt:lpstr>
      <vt:lpstr>Cost</vt:lpstr>
      <vt:lpstr>Corrosion Resistant</vt:lpstr>
      <vt:lpstr>Notch Toughness</vt:lpstr>
      <vt:lpstr>Machinability</vt:lpstr>
      <vt:lpstr>Formability</vt:lpstr>
      <vt:lpstr>Weldability</vt:lpstr>
      <vt:lpstr>Questions?</vt:lpstr>
    </vt:vector>
  </TitlesOfParts>
  <Company>BVBS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G. Roberts BVBS</dc:creator>
  <cp:lastModifiedBy>Garry Roberts</cp:lastModifiedBy>
  <cp:revision>291</cp:revision>
  <dcterms:created xsi:type="dcterms:W3CDTF">2001-08-09T18:21:09Z</dcterms:created>
  <dcterms:modified xsi:type="dcterms:W3CDTF">2023-08-23T20:46:24Z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bf2ea38-542c-4b75-bd7d-582ec36a519f_Enabled">
    <vt:lpwstr>true</vt:lpwstr>
  </property>
  <property fmtid="{D5CDD505-2E9C-101B-9397-08002B2CF9AE}" pid="3" name="MSIP_Label_abf2ea38-542c-4b75-bd7d-582ec36a519f_SetDate">
    <vt:lpwstr>2023-05-24T15:54:56Z</vt:lpwstr>
  </property>
  <property fmtid="{D5CDD505-2E9C-101B-9397-08002B2CF9AE}" pid="4" name="MSIP_Label_abf2ea38-542c-4b75-bd7d-582ec36a519f_Method">
    <vt:lpwstr>Standard</vt:lpwstr>
  </property>
  <property fmtid="{D5CDD505-2E9C-101B-9397-08002B2CF9AE}" pid="5" name="MSIP_Label_abf2ea38-542c-4b75-bd7d-582ec36a519f_Name">
    <vt:lpwstr>Protected A</vt:lpwstr>
  </property>
  <property fmtid="{D5CDD505-2E9C-101B-9397-08002B2CF9AE}" pid="6" name="MSIP_Label_abf2ea38-542c-4b75-bd7d-582ec36a519f_SiteId">
    <vt:lpwstr>2bb51c06-af9b-42c5-8bf5-3c3b7b10850b</vt:lpwstr>
  </property>
  <property fmtid="{D5CDD505-2E9C-101B-9397-08002B2CF9AE}" pid="7" name="MSIP_Label_abf2ea38-542c-4b75-bd7d-582ec36a519f_ActionId">
    <vt:lpwstr>c2bb62c2-2ba4-4a20-8ebd-9d772dd374cd</vt:lpwstr>
  </property>
  <property fmtid="{D5CDD505-2E9C-101B-9397-08002B2CF9AE}" pid="8" name="MSIP_Label_abf2ea38-542c-4b75-bd7d-582ec36a519f_ContentBits">
    <vt:lpwstr>2</vt:lpwstr>
  </property>
</Properties>
</file>