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</p:sldMasterIdLst>
  <p:notesMasterIdLst>
    <p:notesMasterId r:id="rId69"/>
  </p:notesMasterIdLst>
  <p:handoutMasterIdLst>
    <p:handoutMasterId r:id="rId70"/>
  </p:handoutMasterIdLst>
  <p:sldIdLst>
    <p:sldId id="257" r:id="rId3"/>
    <p:sldId id="259" r:id="rId4"/>
    <p:sldId id="327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36" r:id="rId24"/>
    <p:sldId id="337" r:id="rId25"/>
    <p:sldId id="338" r:id="rId26"/>
    <p:sldId id="279" r:id="rId27"/>
    <p:sldId id="280" r:id="rId28"/>
    <p:sldId id="281" r:id="rId29"/>
    <p:sldId id="282" r:id="rId30"/>
    <p:sldId id="283" r:id="rId31"/>
    <p:sldId id="284" r:id="rId32"/>
    <p:sldId id="330" r:id="rId33"/>
    <p:sldId id="329" r:id="rId34"/>
    <p:sldId id="285" r:id="rId35"/>
    <p:sldId id="286" r:id="rId36"/>
    <p:sldId id="287" r:id="rId37"/>
    <p:sldId id="334" r:id="rId38"/>
    <p:sldId id="288" r:id="rId39"/>
    <p:sldId id="289" r:id="rId40"/>
    <p:sldId id="290" r:id="rId41"/>
    <p:sldId id="291" r:id="rId42"/>
    <p:sldId id="292" r:id="rId43"/>
    <p:sldId id="331" r:id="rId44"/>
    <p:sldId id="332" r:id="rId45"/>
    <p:sldId id="333" r:id="rId46"/>
    <p:sldId id="293" r:id="rId47"/>
    <p:sldId id="294" r:id="rId48"/>
    <p:sldId id="295" r:id="rId49"/>
    <p:sldId id="298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35" r:id="rId58"/>
    <p:sldId id="309" r:id="rId59"/>
    <p:sldId id="310" r:id="rId60"/>
    <p:sldId id="311" r:id="rId61"/>
    <p:sldId id="314" r:id="rId62"/>
    <p:sldId id="317" r:id="rId63"/>
    <p:sldId id="318" r:id="rId64"/>
    <p:sldId id="322" r:id="rId65"/>
    <p:sldId id="323" r:id="rId66"/>
    <p:sldId id="325" r:id="rId67"/>
    <p:sldId id="328" r:id="rId68"/>
  </p:sldIdLst>
  <p:sldSz cx="9144000" cy="5143500" type="screen16x9"/>
  <p:notesSz cx="6858000" cy="91440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7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922" y="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17DA4-AEA4-AC42-BBBA-1F5CE653962C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F6F2A-F486-FA4F-B57B-2119879C0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333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73D15-B6AA-2E4F-8F5A-6070E35E5806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FE002-B83C-C24B-9679-57F3C81C5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323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FE002-B83C-C24B-9679-57F3C81C5F0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2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t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446" y="3363838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834358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</p:spTree>
    <p:extLst>
      <p:ext uri="{BB962C8B-B14F-4D97-AF65-F5344CB8AC3E}">
        <p14:creationId xmlns:p14="http://schemas.microsoft.com/office/powerpoint/2010/main" val="169089723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6C6EC09-260E-7844-A3F8-F74886BBB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74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FDAEB0-C263-3249-9B91-A576F9727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5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1356958"/>
            <a:ext cx="8229600" cy="32310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876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4029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30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800" b="1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rgbClr val="0081AB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</p:spTree>
    <p:extLst>
      <p:ext uri="{BB962C8B-B14F-4D97-AF65-F5344CB8AC3E}">
        <p14:creationId xmlns:p14="http://schemas.microsoft.com/office/powerpoint/2010/main" val="2185417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8BCBB-0B06-1640-B37C-E93E1BD48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4161E6-DA0F-F149-8BF3-DDA07282D9A4}"/>
              </a:ext>
            </a:extLst>
          </p:cNvPr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8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83483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06994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[Insert picture]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483518"/>
            <a:ext cx="8208912" cy="410445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685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t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446" y="3363838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834358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</p:spTree>
    <p:extLst>
      <p:ext uri="{BB962C8B-B14F-4D97-AF65-F5344CB8AC3E}">
        <p14:creationId xmlns:p14="http://schemas.microsoft.com/office/powerpoint/2010/main" val="58277175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ie</a:t>
            </a:r>
            <a:r>
              <a:rPr lang="en-US" dirty="0"/>
              <a:t>. “Discuss”)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 userDrawn="1"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4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ie</a:t>
            </a:r>
            <a:r>
              <a:rPr lang="en-US" dirty="0"/>
              <a:t>. “Discuss”)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2062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005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bg>
      <p:bgPr>
        <a:solidFill>
          <a:srgbClr val="008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728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bg>
      <p:bgPr>
        <a:solidFill>
          <a:srgbClr val="364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917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4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FF3AA9-C096-5042-98A3-25B775F60D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39A923-0258-164F-A488-8BC51BE10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3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BBC93A-5772-BA44-A64A-AA8C527E2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57F7FB-B53B-F94F-9170-031F1333F6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9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7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CA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CA" alt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E7B64DD-F595-6A45-AC73-099B6C2C5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AE3989-BA9A-E645-AB1F-0CE634C01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5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36424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CA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CA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E2C69AA-B9CD-974F-A121-DCA8EC11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10052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18A44-44DE-DD6D-C641-327285C924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>
                <a:latin typeface="Arial" charset="0"/>
              </a:rPr>
              <a:t>MAINTENANCE &amp; REHABILITATION OF CULVERTS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0" y="4659313"/>
            <a:ext cx="2057400" cy="274637"/>
          </a:xfrm>
        </p:spPr>
        <p:txBody>
          <a:bodyPr/>
          <a:lstStyle/>
          <a:p>
            <a:fld id="{CDAE3989-BA9A-E645-AB1F-0CE634C018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2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B6C43D-2E68-E198-C05E-7C51E35DE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Soilside</a:t>
            </a:r>
            <a:r>
              <a:rPr lang="en-US" b="1" dirty="0"/>
              <a:t> Corrosion Damage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9" name="Picture 4" descr="C:\Documents and Settings\HP_Owner\My Documents\ChRiS\Bridges 2006\inserts\Maintenance and Rehabilitation of Culverts\30a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1" y="1248042"/>
            <a:ext cx="5747658" cy="341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842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E169CD-AB26-D9B1-64E6-42DF62595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Corrosion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9AF07-06C2-26CF-285F-63CE10E64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47503"/>
            <a:ext cx="8229600" cy="3340471"/>
          </a:xfrm>
        </p:spPr>
        <p:txBody>
          <a:bodyPr numCol="2"/>
          <a:lstStyle/>
          <a:p>
            <a:pPr>
              <a:lnSpc>
                <a:spcPct val="150000"/>
              </a:lnSpc>
              <a:defRPr/>
            </a:pPr>
            <a:r>
              <a:rPr lang="en-US" dirty="0"/>
              <a:t>Electrolytic corrosion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caused by external stray currents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other cathodic systems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overhead power lines</a:t>
            </a:r>
          </a:p>
          <a:p>
            <a:pPr marL="628650" lvl="1">
              <a:lnSpc>
                <a:spcPct val="150000"/>
              </a:lnSpc>
              <a:defRPr/>
            </a:pPr>
            <a:endParaRPr lang="en-US" dirty="0"/>
          </a:p>
          <a:p>
            <a:pPr marL="628650" lvl="1">
              <a:lnSpc>
                <a:spcPct val="150000"/>
              </a:lnSpc>
              <a:defRPr/>
            </a:pPr>
            <a:endParaRPr lang="en-US" dirty="0"/>
          </a:p>
          <a:p>
            <a:pPr marL="628650" lvl="1">
              <a:lnSpc>
                <a:spcPct val="150000"/>
              </a:lnSpc>
              <a:defRPr/>
            </a:pPr>
            <a:endParaRPr lang="en-US" dirty="0"/>
          </a:p>
          <a:p>
            <a:pPr marL="628650" lvl="1">
              <a:lnSpc>
                <a:spcPct val="150000"/>
              </a:lnSpc>
              <a:defRPr/>
            </a:pPr>
            <a:endParaRPr lang="en-US" dirty="0"/>
          </a:p>
          <a:p>
            <a:pPr>
              <a:lnSpc>
                <a:spcPct val="150000"/>
              </a:lnSpc>
              <a:defRPr/>
            </a:pPr>
            <a:r>
              <a:rPr lang="en-US" dirty="0"/>
              <a:t>Galvanic corrosion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materials of different potential in an electrolyte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impurities in metal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differences in coatings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surface defects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moist soil good electrolyte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generates own current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018583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E5983F-F485-75C4-F902-5B3A7C44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Electrolytic Corrosion Mechanism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5" descr="C:\Documents and Settings\HP_Owner\My Documents\ChRiS\Bridges 2006\inserts\Maintenance and Rehabilitation of Culverts\31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915" y="1320830"/>
            <a:ext cx="457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556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83990E-0CE9-83CF-FE3D-43CE7549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Galvanic Corrosion Mechanism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3" descr="C:\Documents and Settings\HP_Owner\My Documents\ChRiS\Bridges 2006\inserts\Maintenance and Rehabilitation of Culverts\32a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819" y="1228306"/>
            <a:ext cx="5284362" cy="33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41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6DF02-0DB3-86EB-4082-75A83F55F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lnSpc>
                <a:spcPct val="2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Monitoring</a:t>
            </a:r>
          </a:p>
          <a:p>
            <a:pPr marL="257175" indent="-257175">
              <a:lnSpc>
                <a:spcPct val="2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Strutting</a:t>
            </a:r>
          </a:p>
          <a:p>
            <a:pPr marL="257175" indent="-257175">
              <a:lnSpc>
                <a:spcPct val="2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Liners</a:t>
            </a:r>
          </a:p>
          <a:p>
            <a:pPr marL="257175" indent="-257175">
              <a:lnSpc>
                <a:spcPct val="2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Crack repairs</a:t>
            </a:r>
          </a:p>
          <a:p>
            <a:pPr marL="257175" indent="-257175">
              <a:lnSpc>
                <a:spcPct val="2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Cathodic protection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0E57AA-D1A8-BB04-4250-17B6F5B1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Repairs and Maintenance Methods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15476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77BC1-F266-636B-AC02-0673D0B8D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069450"/>
            <a:ext cx="8229600" cy="3518524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dirty="0"/>
              <a:t>Should be recommended sparingly – only when measurable </a:t>
            </a:r>
            <a:r>
              <a:rPr lang="en-US" sz="1400" dirty="0"/>
              <a:t>(Section 13.9.1.2)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First option, low cost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structure may stabilize – especially deflections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Provides ongoing record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mark ends of cracks 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measure magnitude and location of deformations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establish reference points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photographs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EEC481-856E-5521-20E4-C4DB10FFF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Monitoring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69310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2EBBA7-F3B7-2727-D4FF-DE42ADE2A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Strutting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D0EFA-2566-7D0A-02A4-81FE8E850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025718"/>
            <a:ext cx="8229600" cy="356225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dirty="0"/>
              <a:t>Oldest, often cheapest method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Effective for extreme distress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Not suitable for drift and ice locations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Components</a:t>
            </a:r>
          </a:p>
          <a:p>
            <a:pPr marL="628650" lvl="1">
              <a:defRPr/>
            </a:pPr>
            <a:r>
              <a:rPr lang="en-US" dirty="0"/>
              <a:t>vertical struts between sleepers</a:t>
            </a:r>
          </a:p>
          <a:p>
            <a:pPr marL="628650" lvl="1">
              <a:defRPr/>
            </a:pPr>
            <a:r>
              <a:rPr lang="en-US" dirty="0"/>
              <a:t>cut to length, jacked in place</a:t>
            </a:r>
          </a:p>
          <a:p>
            <a:pPr marL="628650" lvl="1">
              <a:defRPr/>
            </a:pPr>
            <a:r>
              <a:rPr lang="en-US" dirty="0"/>
              <a:t>timber or steel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Life ~25 years for timber – maybe longer for steel struts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51833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7E95CA-056A-BFA6-BCEA-61D3D3EDC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Timber Strut with Adjustable Turn-screw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3" descr="C:\Documents and Settings\HP_Owner\My Documents\ChRiS\Bridges 2006\inserts\Maintenance and Rehabilitation of Culverts\1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78" y="1146423"/>
            <a:ext cx="4258929" cy="338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064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CD56F3-5BD5-8204-E11F-0E819915C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Strut Layout for Horizontal Ellipse Culvert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3" descr="C:\Documents and Settings\HP_Owner\My Documents\ChRiS\Bridges 2006\inserts\Maintenance and Rehabilitation of Culverts\2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49" y="1192848"/>
            <a:ext cx="5424702" cy="334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759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A4200D-B7D8-927A-903E-6823219A5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Timber Strutting of Metal Culverts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7" descr="D:\bridge99\illustrations\Culv Maint 10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55" y="1117581"/>
            <a:ext cx="3548155" cy="362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897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E9DBB-8823-4D15-7CC1-F0EFEC67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</a:t>
            </a:fld>
            <a:endParaRPr lang="en-US"/>
          </a:p>
        </p:txBody>
      </p:sp>
      <p:sp>
        <p:nvSpPr>
          <p:cNvPr id="17" name="Rectangle 3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66675" tIns="33338" rIns="66675" bIns="33338" rtlCol="0">
            <a:no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1"/>
                </a:solidFill>
              </a:rPr>
              <a:t>Widely used, started in 1950</a:t>
            </a:r>
          </a:p>
          <a:p>
            <a:pPr marL="628650" lvl="1">
              <a:defRPr/>
            </a:pPr>
            <a:r>
              <a:rPr lang="en-US" dirty="0">
                <a:solidFill>
                  <a:schemeClr val="tx1"/>
                </a:solidFill>
              </a:rPr>
              <a:t>low cost alternative to bridges</a:t>
            </a:r>
          </a:p>
          <a:p>
            <a:pPr marL="628650" lvl="1">
              <a:defRPr/>
            </a:pPr>
            <a:r>
              <a:rPr lang="en-US" dirty="0">
                <a:solidFill>
                  <a:schemeClr val="tx1"/>
                </a:solidFill>
              </a:rPr>
              <a:t>road system expansion in 60s and 70s</a:t>
            </a:r>
          </a:p>
          <a:p>
            <a:pPr marL="628650" lvl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</a:rPr>
              <a:t>Installed by road builders</a:t>
            </a:r>
          </a:p>
          <a:p>
            <a:pPr marL="628650" lvl="1">
              <a:defRPr/>
            </a:pPr>
            <a:r>
              <a:rPr lang="en-US" dirty="0">
                <a:solidFill>
                  <a:schemeClr val="tx1"/>
                </a:solidFill>
              </a:rPr>
              <a:t>local road authorities</a:t>
            </a:r>
          </a:p>
          <a:p>
            <a:pPr marL="628650" lvl="1">
              <a:defRPr/>
            </a:pPr>
            <a:r>
              <a:rPr lang="en-US" dirty="0">
                <a:solidFill>
                  <a:schemeClr val="tx1"/>
                </a:solidFill>
              </a:rPr>
              <a:t>district forces (day </a:t>
            </a:r>
            <a:r>
              <a:rPr lang="en-US" dirty="0" err="1">
                <a:solidFill>
                  <a:schemeClr val="tx1"/>
                </a:solidFill>
              </a:rPr>
              <a:t>labour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628650" lvl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</a:rPr>
              <a:t>Designs by Bridge Engineering then Regional Bridge staff, now consultants</a:t>
            </a:r>
          </a:p>
        </p:txBody>
      </p:sp>
    </p:spTree>
    <p:extLst>
      <p:ext uri="{BB962C8B-B14F-4D97-AF65-F5344CB8AC3E}">
        <p14:creationId xmlns:p14="http://schemas.microsoft.com/office/powerpoint/2010/main" val="4043739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8444EB-57A2-B83D-B35E-CE118616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Installing Struts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3" descr="C:\Documents and Settings\HP_Owner\My Documents\ChRiS\Bridges 2006\inserts\Maintenance and Rehabilitation of Culverts\3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32" y="1162978"/>
            <a:ext cx="5243135" cy="342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63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9EA841-C2D6-4F5B-9290-2BCB6DFDE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Completed Installation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3" descr="C:\Documents and Settings\HP_Owner\My Documents\ChRiS\Bridges 2006\inserts\Maintenance and Rehabilitation of Culverts\4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678" y="1096567"/>
            <a:ext cx="5429004" cy="358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803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9EA841-C2D6-4F5B-9290-2BCB6DFDE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 Struts and Braces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10836" y="876271"/>
            <a:ext cx="5076688" cy="380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891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9EA841-C2D6-4F5B-9290-2BCB6DFDE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TT Strut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28632" y="899585"/>
            <a:ext cx="5086736" cy="381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998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9EA841-C2D6-4F5B-9290-2BCB6DFDE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Steel Struts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257701" y="1096567"/>
            <a:ext cx="4782958" cy="358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305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1E028B-FE8C-1261-4154-DD47B556D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Liners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61C86-9EF8-8B1F-FF15-3BBB7B86D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lnSpc>
                <a:spcPct val="2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Used when culvert cracked or corroded</a:t>
            </a:r>
          </a:p>
          <a:p>
            <a:pPr marL="257175" indent="-257175">
              <a:lnSpc>
                <a:spcPct val="2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Reduces hydraulic capacity</a:t>
            </a:r>
          </a:p>
          <a:p>
            <a:pPr marL="257175" indent="-257175">
              <a:lnSpc>
                <a:spcPct val="2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Increases velocities, back water</a:t>
            </a:r>
          </a:p>
          <a:p>
            <a:pPr marL="257175" indent="-257175">
              <a:lnSpc>
                <a:spcPct val="2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Not suitable for large deformations</a:t>
            </a:r>
          </a:p>
          <a:p>
            <a:pPr marL="257175" indent="-257175">
              <a:lnSpc>
                <a:spcPct val="2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Life 30 to 40 years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44005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1A2F3C-D0BA-CD71-031E-23F457E05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Culvert Liners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6" descr="D:\bridge99\illustrations\Culv Maint 11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41" y="1282592"/>
            <a:ext cx="420171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327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F6912-EFB9-AFC6-44CB-512E81AFF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>
              <a:lnSpc>
                <a:spcPct val="150000"/>
              </a:lnSpc>
              <a:defRPr/>
            </a:pPr>
            <a:r>
              <a:rPr lang="en-US" dirty="0"/>
              <a:t>CSP culvert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1.5m to 3.0m culverts</a:t>
            </a:r>
          </a:p>
          <a:p>
            <a:pPr marL="342900" lvl="1" indent="0">
              <a:lnSpc>
                <a:spcPct val="150000"/>
              </a:lnSpc>
              <a:buNone/>
              <a:defRPr/>
            </a:pPr>
            <a:endParaRPr lang="en-US" dirty="0"/>
          </a:p>
          <a:p>
            <a:pPr>
              <a:lnSpc>
                <a:spcPct val="150000"/>
              </a:lnSpc>
              <a:defRPr/>
            </a:pPr>
            <a:r>
              <a:rPr lang="en-US" dirty="0"/>
              <a:t>SPCSP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larger than 3.0m culverts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limited length</a:t>
            </a:r>
          </a:p>
          <a:p>
            <a:pPr marL="628650" lvl="1">
              <a:lnSpc>
                <a:spcPct val="150000"/>
              </a:lnSpc>
              <a:defRPr/>
            </a:pPr>
            <a:endParaRPr lang="en-US" dirty="0"/>
          </a:p>
          <a:p>
            <a:pPr>
              <a:lnSpc>
                <a:spcPct val="150000"/>
              </a:lnSpc>
              <a:defRPr/>
            </a:pPr>
            <a:r>
              <a:rPr lang="en-US" dirty="0"/>
              <a:t>Tunnel liner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large culverts and long length</a:t>
            </a:r>
          </a:p>
          <a:p>
            <a:pPr marL="342900" lvl="1" indent="0">
              <a:lnSpc>
                <a:spcPct val="150000"/>
              </a:lnSpc>
              <a:buNone/>
              <a:defRPr/>
            </a:pPr>
            <a:endParaRPr lang="en-US" dirty="0"/>
          </a:p>
          <a:p>
            <a:pPr>
              <a:lnSpc>
                <a:spcPct val="150000"/>
              </a:lnSpc>
              <a:defRPr/>
            </a:pPr>
            <a:r>
              <a:rPr lang="en-US" dirty="0"/>
              <a:t>Smooth wall pipe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Usually &lt;1.5 m diameter culverts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75A836-4845-2702-7A4E-D281A2929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Liner Types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673882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BC4CDE-52F3-A807-3546-F807899D0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54" y="339502"/>
            <a:ext cx="8373454" cy="519912"/>
          </a:xfrm>
        </p:spPr>
        <p:txBody>
          <a:bodyPr/>
          <a:lstStyle/>
          <a:p>
            <a:pPr algn="ctr"/>
            <a:r>
              <a:rPr lang="en-US" sz="2800" b="1" dirty="0"/>
              <a:t>Installing CSP Liner into Existing SPCSP Culvert</a:t>
            </a:r>
            <a:br>
              <a:rPr lang="en-US" sz="5400" dirty="0"/>
            </a:b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963965" y="891946"/>
            <a:ext cx="5216069" cy="391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0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2D089E-43DB-8483-D107-2A1311186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91" y="339502"/>
            <a:ext cx="8386517" cy="519912"/>
          </a:xfrm>
        </p:spPr>
        <p:txBody>
          <a:bodyPr/>
          <a:lstStyle/>
          <a:p>
            <a:pPr algn="ctr"/>
            <a:r>
              <a:rPr lang="en-US" b="1" dirty="0"/>
              <a:t>Internal Bracing </a:t>
            </a:r>
            <a:r>
              <a:rPr lang="en-US" dirty="0"/>
              <a:t>Installed Prior to Grouting</a:t>
            </a:r>
            <a:br>
              <a:rPr lang="en-US" dirty="0"/>
            </a:b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45248" y="1013869"/>
            <a:ext cx="5053504" cy="379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005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E9DBB-8823-4D15-7CC1-F0EFEC67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/>
              <a:t>Technical Developments</a:t>
            </a:r>
            <a:endParaRPr lang="en-US" sz="5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</a:t>
            </a:fld>
            <a:endParaRPr lang="en-US"/>
          </a:p>
        </p:txBody>
      </p:sp>
      <p:sp>
        <p:nvSpPr>
          <p:cNvPr id="17" name="Rectangle 3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66675" tIns="33338" rIns="66675" bIns="33338" rtlCol="0">
            <a:noAutofit/>
          </a:bodyPr>
          <a:lstStyle/>
          <a:p>
            <a:pPr>
              <a:defRPr/>
            </a:pPr>
            <a:r>
              <a:rPr lang="en-US" dirty="0"/>
              <a:t>Early history - many problems</a:t>
            </a:r>
          </a:p>
          <a:p>
            <a:pPr marL="628650" lvl="1">
              <a:defRPr/>
            </a:pPr>
            <a:r>
              <a:rPr lang="en-US" dirty="0"/>
              <a:t>spectacular uplift failures</a:t>
            </a:r>
          </a:p>
          <a:p>
            <a:pPr marL="628650" lvl="1">
              <a:defRPr/>
            </a:pPr>
            <a:r>
              <a:rPr lang="en-US" dirty="0"/>
              <a:t>undersized</a:t>
            </a:r>
          </a:p>
          <a:p>
            <a:pPr marL="628650" lvl="1">
              <a:defRPr/>
            </a:pPr>
            <a:r>
              <a:rPr lang="en-US" dirty="0"/>
              <a:t>deformation and cracking</a:t>
            </a:r>
          </a:p>
          <a:p>
            <a:pPr marL="628650"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Need for quality backfill and compaction not recognized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Importance of end treatments</a:t>
            </a:r>
          </a:p>
        </p:txBody>
      </p:sp>
    </p:spTree>
    <p:extLst>
      <p:ext uri="{BB962C8B-B14F-4D97-AF65-F5344CB8AC3E}">
        <p14:creationId xmlns:p14="http://schemas.microsoft.com/office/powerpoint/2010/main" val="3085656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73B1AB-BB30-D578-62E0-3986FAC6D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274187"/>
            <a:ext cx="8549802" cy="519912"/>
          </a:xfrm>
        </p:spPr>
        <p:txBody>
          <a:bodyPr/>
          <a:lstStyle/>
          <a:p>
            <a:r>
              <a:rPr lang="en-US" sz="2400" b="1" dirty="0"/>
              <a:t>Installing Steel Headwalls at Ends of Pipe to contain grout</a:t>
            </a:r>
            <a:endParaRPr lang="en-US" sz="2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7479" y="1026762"/>
            <a:ext cx="5123401" cy="384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782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73B1AB-BB30-D578-62E0-3986FAC6D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274187"/>
            <a:ext cx="8549802" cy="519912"/>
          </a:xfrm>
        </p:spPr>
        <p:txBody>
          <a:bodyPr/>
          <a:lstStyle/>
          <a:p>
            <a:r>
              <a:rPr lang="en-US" sz="2400" b="1" dirty="0"/>
              <a:t>Grout / transit mix installed through holes cut into roof of original pipe.</a:t>
            </a:r>
            <a:endParaRPr lang="en-US" sz="2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87479" y="1026762"/>
            <a:ext cx="5123401" cy="384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023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2D089E-43DB-8483-D107-2A131118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/>
              <a:t>Winch at Outlet to pull new CSP liner into pipe</a:t>
            </a:r>
            <a:br>
              <a:rPr lang="en-US" dirty="0"/>
            </a:b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202002" y="1075002"/>
            <a:ext cx="4739996" cy="355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476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92B0A9-9C33-45D8-948C-3FAF7CF6E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Victaulic Connector for Concrete Pump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 descr="C:\Documents and Settings\HP_Owner\My Documents\ChRiS\Bridges 2006\inserts\Maintenance and Rehabilitation of Culverts\11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080" y="1440483"/>
            <a:ext cx="5228199" cy="318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219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7AC39E-8E20-8773-B1F2-526DCC6A2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Installing Tunnel Liner Inside Culvert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4" descr="C:\Documents and Settings\HP_Owner\My Documents\ChRiS\Bridges 2006\inserts\Maintenance and Rehabilitation of Culverts\8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35" y="1148890"/>
            <a:ext cx="5423130" cy="353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708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1243E7-B819-7757-5C63-6E3C5F331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Tunnel Liner Ready for Grouting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 descr="C:\Documents and Settings\HP_Owner\My Documents\ChRiS\Bridges 2006\inserts\Maintenance and Rehabilitation of Culverts\10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63" y="1298545"/>
            <a:ext cx="5232633" cy="336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383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1243E7-B819-7757-5C63-6E3C5F331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 Wall Steel Pipe Liner in CSP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408221" y="1298545"/>
            <a:ext cx="4481916" cy="336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437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E53F55-3FF2-7E07-40BF-9E74AF994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Concrete Floors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77FB9-9E46-E777-9B2A-03ED657EA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lnSpc>
                <a:spcPct val="2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Repair severe perforations of invert</a:t>
            </a:r>
          </a:p>
          <a:p>
            <a:pPr marL="257175" indent="-257175">
              <a:lnSpc>
                <a:spcPct val="2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Reinforce cracked seams and sidewall deformation of arch culverts</a:t>
            </a:r>
          </a:p>
          <a:p>
            <a:pPr marL="257175" indent="-257175">
              <a:lnSpc>
                <a:spcPct val="20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Reduces hydraulic capacity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97801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65C06C-0475-1001-0402-D6DFAB3B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Details of Concrete Floor for SPCSP Arch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 descr="C:\Documents and Settings\HP_Owner\My Documents\ChRiS\Bridges 2006\inserts\Maintenance and Rehabilitation of Culverts\13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064" y="1492767"/>
            <a:ext cx="4572000" cy="272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793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F1F40C-7F94-9B1B-E01D-AD38E165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Reinforcing Steel Arrangement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4" descr="C:\Documents and Settings\HP_Owner\My Documents\ChRiS\Bridges 2006\inserts\Maintenance and Rehabilitation of Culverts\15b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004" y="1327688"/>
            <a:ext cx="5367992" cy="320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741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685B26-7CD2-1E9B-C93A-DB00BB56E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dirty="0"/>
              <a:t>Regular inspection initiated in mid-80s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before major problems or failures reported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inspection provides early detection of changes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most defects develop slowly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poor backfill often detected at first inspection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As constructed records shape at ends, </a:t>
            </a:r>
            <a:r>
              <a:rPr lang="en-US" dirty="0" err="1"/>
              <a:t>quarterpoints</a:t>
            </a:r>
            <a:r>
              <a:rPr lang="en-US" dirty="0"/>
              <a:t> and middle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64552D-B03C-9716-4FF4-F06CEC998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Culvert Inspection</a:t>
            </a:r>
          </a:p>
        </p:txBody>
      </p:sp>
    </p:spTree>
    <p:extLst>
      <p:ext uri="{BB962C8B-B14F-4D97-AF65-F5344CB8AC3E}">
        <p14:creationId xmlns:p14="http://schemas.microsoft.com/office/powerpoint/2010/main" val="1471465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7ADB04-E7A8-4BFE-C875-45A506E91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Concrete Floor Cast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 descr="C:\Documents and Settings\HP_Owner\My Documents\ChRiS\Bridges 2006\inserts\Maintenance and Rehabilitation of Culverts\16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63" y="1146024"/>
            <a:ext cx="5437674" cy="343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492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CDB984-F15B-1AFD-18F2-B3687726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Finished Floor and </a:t>
            </a:r>
            <a:r>
              <a:rPr lang="en-US" sz="3200" b="1" dirty="0" err="1"/>
              <a:t>Ponywall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4" descr="C:\Documents and Settings\HP_Owner\My Documents\ChRiS\Bridges 2006\inserts\Maintenance and Rehabilitation of Culverts\17a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55" y="1205968"/>
            <a:ext cx="5491889" cy="347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835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F1F40C-7F94-9B1B-E01D-AD38E165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76" y="339502"/>
            <a:ext cx="8604448" cy="519912"/>
          </a:xfrm>
        </p:spPr>
        <p:txBody>
          <a:bodyPr/>
          <a:lstStyle/>
          <a:p>
            <a:r>
              <a:rPr lang="en-US" sz="3200" b="1" dirty="0"/>
              <a:t>Reinforcing Steel Arrangement – Wire mesh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33742" y="996613"/>
            <a:ext cx="5076515" cy="380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195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F1F40C-7F94-9B1B-E01D-AD38E165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76" y="339502"/>
            <a:ext cx="8604448" cy="519912"/>
          </a:xfrm>
        </p:spPr>
        <p:txBody>
          <a:bodyPr/>
          <a:lstStyle/>
          <a:p>
            <a:r>
              <a:rPr lang="en-US" sz="3200" b="1" dirty="0"/>
              <a:t>Pouring Concrete Floor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33742" y="996613"/>
            <a:ext cx="5076515" cy="380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830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F1F40C-7F94-9B1B-E01D-AD38E165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76" y="339502"/>
            <a:ext cx="8604448" cy="519912"/>
          </a:xfrm>
        </p:spPr>
        <p:txBody>
          <a:bodyPr/>
          <a:lstStyle/>
          <a:p>
            <a:r>
              <a:rPr lang="en-US" sz="3200" b="1" dirty="0"/>
              <a:t>Ends of Pipe Tarped off to heat.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033742" y="996613"/>
            <a:ext cx="5076515" cy="380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5756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471AC-33E4-9D48-D258-EA8BFA3B8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>
              <a:lnSpc>
                <a:spcPct val="150000"/>
              </a:lnSpc>
              <a:defRPr/>
            </a:pPr>
            <a:r>
              <a:rPr lang="en-US" dirty="0"/>
              <a:t>stop drilling crack ends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welding cracks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reinforcing plates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welded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Bolted</a:t>
            </a:r>
          </a:p>
          <a:p>
            <a:pPr marL="628650" lvl="1">
              <a:lnSpc>
                <a:spcPct val="150000"/>
              </a:lnSpc>
              <a:defRPr/>
            </a:pPr>
            <a:endParaRPr lang="en-US" dirty="0"/>
          </a:p>
          <a:p>
            <a:pPr marL="628650" lvl="1">
              <a:lnSpc>
                <a:spcPct val="150000"/>
              </a:lnSpc>
              <a:defRPr/>
            </a:pPr>
            <a:endParaRPr lang="en-US" dirty="0"/>
          </a:p>
          <a:p>
            <a:pPr>
              <a:lnSpc>
                <a:spcPct val="150000"/>
              </a:lnSpc>
              <a:defRPr/>
            </a:pPr>
            <a:r>
              <a:rPr lang="en-US" dirty="0"/>
              <a:t>reinforced concrete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arch culverts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shotcrete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E1EAB0-E8F8-B0B2-F3CC-D35C6E38E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Crack Repair 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100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D1D8D-336C-7F08-05EF-62B299CD0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>
              <a:defRPr/>
            </a:pPr>
            <a:r>
              <a:rPr lang="en-US" dirty="0"/>
              <a:t>Preferred method for repairing cracks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Stiffens joint and transfers ring compression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sprayed over shear connectors   and rebar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20-year life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Not suitable for: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small cracks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cracks on both sides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severe corrosion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large deformations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1E1AEB-14C5-1A05-1ED3-0DDDF1BF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Shotcrete Reinforcing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31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2CD7E8-4D96-124D-61AF-61B7004D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Longitudinal Seam Reinforcing</a:t>
            </a:r>
            <a:endParaRPr lang="en-US" dirty="0"/>
          </a:p>
        </p:txBody>
      </p:sp>
      <p:pic>
        <p:nvPicPr>
          <p:cNvPr id="16" name="Picture 6" descr="D:\bridge99\illustrations\Culv Maint 13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59" y="1290930"/>
            <a:ext cx="3486150" cy="276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335250" y="4166687"/>
            <a:ext cx="4457700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6675" tIns="33338" rIns="66675" bIns="33338"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Cross Section</a:t>
            </a:r>
          </a:p>
        </p:txBody>
      </p:sp>
    </p:spTree>
    <p:extLst>
      <p:ext uri="{BB962C8B-B14F-4D97-AF65-F5344CB8AC3E}">
        <p14:creationId xmlns:p14="http://schemas.microsoft.com/office/powerpoint/2010/main" val="42532008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11D480-FA10-EC3D-208A-672CDF87E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Pump and Mixer for Prewetting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 descr="C:\Documents and Settings\HP_Owner\My Documents\ChRiS\Bridges 2006\inserts\Maintenance and Rehabilitation of Culverts\20b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63" y="1176183"/>
            <a:ext cx="547409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502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6A8A1F-7ABB-6B44-BCE6-D1973863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Detail of Reinforcing and Shear Connectors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 descr="C:\Documents and Settings\HP_Owner\My Documents\ChRiS\Bridges 2006\inserts\Maintenance and Rehabilitation of Culverts\27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21" y="1525524"/>
            <a:ext cx="4014558" cy="303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451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A7294-D4FC-7FD5-13DD-0A05768ADB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dirty="0"/>
              <a:t>Include: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600" dirty="0"/>
              <a:t>Deformation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600" dirty="0"/>
              <a:t>Cracked seams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600" dirty="0"/>
              <a:t>Corrosion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EF554E-7F27-3E60-7A75-8932788734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dirty="0"/>
              <a:t>Usual causes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600" dirty="0"/>
              <a:t>poor quality backfill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600" dirty="0"/>
              <a:t>frozen backfill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600" dirty="0"/>
              <a:t>poor compaction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600" dirty="0"/>
              <a:t>poorly prepared foundation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600" dirty="0"/>
              <a:t>corrosive environment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600" dirty="0"/>
              <a:t>piping</a:t>
            </a:r>
          </a:p>
          <a:p>
            <a:endParaRPr lang="en-CA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EBA6A-BDF9-3898-5097-1AACCFD8F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Structural Problems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6910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1DC1A6-618A-0F51-B895-F050E3AFE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U-bracket Shear Connector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4" name="Picture 4" descr="C:\Documents and Settings\HP_Owner\My Documents\ChRiS\Bridges 2006\inserts\Maintenance and Rehabilitation of Culverts\14b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335" y="1249895"/>
            <a:ext cx="3239690" cy="328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6431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F4242E-C916-E0A2-5CA2-1A630A6D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Sandblast Equipment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 descr="C:\Documents and Settings\HP_Owner\My Documents\ChRiS\Bridges 2006\inserts\Maintenance and Rehabilitation of Culverts\24a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082" y="1212561"/>
            <a:ext cx="5173836" cy="33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5159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D1E841-68CC-3D77-F413-8BCAD831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Heaters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415081" y="683923"/>
            <a:ext cx="4457700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6675" tIns="33338" rIns="66675" bIns="33338" anchor="ctr"/>
          <a:lstStyle/>
          <a:p>
            <a:pPr algn="ctr">
              <a:defRPr/>
            </a:pPr>
            <a:endParaRPr lang="en-US" sz="45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4" name="Picture 4" descr="C:\Documents and Settings\HP_Owner\My Documents\ChRiS\Bridges 2006\inserts\Maintenance and Rehabilitation of Culverts\25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68" y="1129905"/>
            <a:ext cx="5184278" cy="347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6769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6634C0-5E25-215B-E095-E26C4F220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Reinforcing and Shear Connectors Ready for Shooting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 descr="C:\Documents and Settings\HP_Owner\My Documents\ChRiS\Bridges 2006\inserts\Maintenance and Rehabilitation of Culverts\26a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76150"/>
            <a:ext cx="4572000" cy="285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8840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16828A-7051-95E5-F77B-0CF440A84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Shooting Concrete Mix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4" name="Picture 4" descr="C:\Documents and Settings\HP_Owner\My Documents\ChRiS\Bridges 2006\inserts\Maintenance and Rehabilitation of Culverts\28a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29" y="1235869"/>
            <a:ext cx="4686300" cy="298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922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A49E55-4A75-5A1E-BB80-58D766CE1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Completed Crack Reinforcing Beam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 descr="C:\Documents and Settings\HP_Owner\My Documents\ChRiS\Bridges 2006\inserts\Maintenance and Rehabilitation of Culverts\29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41" y="1448035"/>
            <a:ext cx="5133277" cy="30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1693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A49E55-4A75-5A1E-BB80-58D766CE1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Completed Crack Reinforcing Beam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281721" y="982948"/>
            <a:ext cx="4734396" cy="355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6807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8595F-5D0F-42C2-43DB-9C474C4C2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Prevents corrosion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impressed uniform potential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anode sacrificed to protect structure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soil side corrosion only</a:t>
            </a:r>
          </a:p>
          <a:p>
            <a:pPr marL="628650"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System types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impressed current system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passive system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88BD0C-D2B7-2BC3-C36C-099A058E5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Cathodic Protection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610478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FE8302-CB4F-04F9-AC24-AB29E58E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Cathodic Protection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0A2D2-4BB4-B412-021E-27A6FDE8E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21134"/>
            <a:ext cx="8229600" cy="3148716"/>
          </a:xfrm>
        </p:spPr>
        <p:txBody>
          <a:bodyPr numCol="2"/>
          <a:lstStyle/>
          <a:p>
            <a:pPr>
              <a:lnSpc>
                <a:spcPct val="150000"/>
              </a:lnSpc>
              <a:defRPr/>
            </a:pPr>
            <a:r>
              <a:rPr lang="en-US" dirty="0"/>
              <a:t>Impressed current system</a:t>
            </a:r>
          </a:p>
          <a:p>
            <a:pPr marL="628650" lvl="1">
              <a:lnSpc>
                <a:spcPct val="200000"/>
              </a:lnSpc>
              <a:defRPr/>
            </a:pPr>
            <a:r>
              <a:rPr lang="en-US" dirty="0"/>
              <a:t>20 to 60 volts and 4 to 16 amps</a:t>
            </a:r>
          </a:p>
          <a:p>
            <a:pPr marL="628650" lvl="1">
              <a:lnSpc>
                <a:spcPct val="200000"/>
              </a:lnSpc>
              <a:defRPr/>
            </a:pPr>
            <a:r>
              <a:rPr lang="en-US" dirty="0"/>
              <a:t>available power on site, 120/240 AC</a:t>
            </a:r>
          </a:p>
          <a:p>
            <a:pPr marL="628650" lvl="1">
              <a:lnSpc>
                <a:spcPct val="200000"/>
              </a:lnSpc>
              <a:defRPr/>
            </a:pPr>
            <a:r>
              <a:rPr lang="en-US" dirty="0"/>
              <a:t>power supply, anode bed, electrolyte</a:t>
            </a:r>
          </a:p>
          <a:p>
            <a:pPr marL="628650" lvl="1">
              <a:lnSpc>
                <a:spcPct val="200000"/>
              </a:lnSpc>
              <a:defRPr/>
            </a:pPr>
            <a:r>
              <a:rPr lang="en-US" dirty="0"/>
              <a:t>life - 15 to 25 years</a:t>
            </a:r>
          </a:p>
          <a:p>
            <a:pPr marL="628650" lvl="1">
              <a:lnSpc>
                <a:spcPct val="150000"/>
              </a:lnSpc>
              <a:defRPr/>
            </a:pPr>
            <a:endParaRPr lang="en-US" dirty="0"/>
          </a:p>
          <a:p>
            <a:pPr marL="628650" lvl="1">
              <a:lnSpc>
                <a:spcPct val="150000"/>
              </a:lnSpc>
              <a:defRPr/>
            </a:pPr>
            <a:endParaRPr lang="en-US" dirty="0"/>
          </a:p>
          <a:p>
            <a:pPr>
              <a:lnSpc>
                <a:spcPct val="150000"/>
              </a:lnSpc>
              <a:defRPr/>
            </a:pPr>
            <a:r>
              <a:rPr lang="en-US" dirty="0"/>
              <a:t>Passive system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dissimilar metals create current and potential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many magnesium anodes sacrifice to protect structure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1 to 2 amps and 1 to 2 volts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life - 15 to 25 years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2079429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1FA160-8CCB-F431-F086-7A295B18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Passive Cathodic Protection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 descr="C:\Documents and Settings\HP_Owner\My Documents\ChRiS\Bridges 2006\inserts\Maintenance and Rehabilitation of Culverts\33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00" y="1191901"/>
            <a:ext cx="5254500" cy="338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640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98B83-20EF-D36E-830F-7444CD945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dirty="0"/>
              <a:t>Heaving floors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Bulging walls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Sagging roof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Severity measured as percent of design shape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Contributing factors</a:t>
            </a:r>
          </a:p>
          <a:p>
            <a:pPr marL="628650" lvl="1">
              <a:defRPr/>
            </a:pPr>
            <a:r>
              <a:rPr lang="en-US" dirty="0"/>
              <a:t>backfill low shear strength</a:t>
            </a:r>
          </a:p>
          <a:p>
            <a:pPr marL="628650" lvl="1">
              <a:defRPr/>
            </a:pPr>
            <a:r>
              <a:rPr lang="en-US" dirty="0"/>
              <a:t>culvert material low bending strength</a:t>
            </a:r>
          </a:p>
          <a:p>
            <a:pPr marL="628650" lvl="1">
              <a:defRPr/>
            </a:pPr>
            <a:r>
              <a:rPr lang="en-US" dirty="0"/>
              <a:t>load carried in ring compression and soil-steel interaction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502BA-A50E-55E0-1E2F-62C5F3F65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Structural Problems Deformation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888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DCB9ED-40C6-5D1C-359B-EBF154B7E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Culvert Cathodic Protection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60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7" name="Picture 5" descr="D:\bridge99\illustrations\Culv Maint 15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84" y="1370929"/>
            <a:ext cx="4520070" cy="307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712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61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A13601-40E4-8BB0-CB09-E0C1BDA2F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Anodes</a:t>
            </a:r>
            <a:endParaRPr lang="en-US" dirty="0"/>
          </a:p>
        </p:txBody>
      </p:sp>
      <p:pic>
        <p:nvPicPr>
          <p:cNvPr id="14" name="Picture 4" descr="C:\Documents and Settings\HP_Owner\My Documents\ChRiS\Bridges 2006\inserts\Maintenance and Rehabilitation of Culverts\39b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09" y="1235869"/>
            <a:ext cx="5081542" cy="332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9141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62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B483E0-6C76-9862-B4C7-885752E57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Anode Cross-section</a:t>
            </a:r>
            <a:endParaRPr lang="en-US" dirty="0"/>
          </a:p>
        </p:txBody>
      </p:sp>
      <p:pic>
        <p:nvPicPr>
          <p:cNvPr id="16" name="Picture 4" descr="C:\Documents and Settings\HP_Owner\My Documents\ChRiS\Bridges 2006\inserts\Maintenance and Rehabilitation of Culverts\42a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0" y="1323799"/>
            <a:ext cx="4686300" cy="28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8013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63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E497F0-EA4A-FF32-FED1-C3AA77B2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Downstream Restoration</a:t>
            </a:r>
            <a:endParaRPr 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9229" y="1181263"/>
            <a:ext cx="4485541" cy="336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4741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64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EFB842-F033-0269-FCEC-C7AE6CC7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Jacking Culvert Under Highway</a:t>
            </a:r>
            <a:endParaRPr lang="en-US" dirty="0"/>
          </a:p>
        </p:txBody>
      </p:sp>
      <p:pic>
        <p:nvPicPr>
          <p:cNvPr id="16" name="Picture 5" descr="C:\Documents and Settings\HP_Owner\My Documents\ChRiS\Bridges 2006\inserts\Maintenance and Rehabilitation of Culverts\47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88" y="1310452"/>
            <a:ext cx="5253424" cy="320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5935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65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EFE1BC-3F4F-8B79-8CE6-9E49E0F3E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Environment Controls - Siltation Fence</a:t>
            </a:r>
            <a:endParaRPr lang="en-US" dirty="0"/>
          </a:p>
        </p:txBody>
      </p:sp>
      <p:pic>
        <p:nvPicPr>
          <p:cNvPr id="16" name="Picture 4" descr="C:\Documents and Settings\HP_Owner\My Documents\ChRiS\Bridges 2006\inserts\Maintenance and Rehabilitation of Culverts\49x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236" y="1374139"/>
            <a:ext cx="5179887" cy="313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3496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00A0-27C9-8F46-B3A7-AC7120E18E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01" y="267944"/>
            <a:ext cx="4114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88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E904-103C-F7F6-4748-A0D945C2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Structural Problems Cracked Seams</a:t>
            </a:r>
            <a:br>
              <a:rPr lang="en-US" dirty="0"/>
            </a:b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31F01-D607-5189-E6C2-BB66947A0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>
              <a:lnSpc>
                <a:spcPct val="150000"/>
              </a:lnSpc>
              <a:defRPr/>
            </a:pPr>
            <a:r>
              <a:rPr lang="en-US" dirty="0"/>
              <a:t>Primary cause is deformations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sometimes deformations small; 5%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may occur at one or more seams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Contributing factors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incorrect laps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over torquing bolts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improperly curved plate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Severity measure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number of seams cracked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location of seams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dirty="0"/>
              <a:t>remaining steel between cracks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568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10536-6773-45F8-B02F-30A08EC7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Structural Problems Corrosion</a:t>
            </a:r>
            <a:br>
              <a:rPr lang="en-US" dirty="0"/>
            </a:b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F936D-1ADF-F57E-AB9E-90A4590E2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345474"/>
            <a:ext cx="8229600" cy="3242500"/>
          </a:xfrm>
        </p:spPr>
        <p:txBody>
          <a:bodyPr numCol="2"/>
          <a:lstStyle/>
          <a:p>
            <a:pPr>
              <a:lnSpc>
                <a:spcPct val="150000"/>
              </a:lnSpc>
              <a:defRPr/>
            </a:pPr>
            <a:r>
              <a:rPr lang="en-US" sz="1600" dirty="0"/>
              <a:t>Corrosion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400" dirty="0"/>
              <a:t>electrochemical process that converts metal to natural state</a:t>
            </a:r>
          </a:p>
          <a:p>
            <a:pPr>
              <a:lnSpc>
                <a:spcPct val="150000"/>
              </a:lnSpc>
              <a:defRPr/>
            </a:pPr>
            <a:r>
              <a:rPr lang="en-US" sz="1600" dirty="0"/>
              <a:t>Environmental requirements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400" dirty="0"/>
              <a:t>differences in potential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400" dirty="0"/>
              <a:t>electrolyte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400" dirty="0"/>
              <a:t>Oxygen</a:t>
            </a:r>
          </a:p>
          <a:p>
            <a:pPr marL="628650" lvl="1">
              <a:lnSpc>
                <a:spcPct val="150000"/>
              </a:lnSpc>
              <a:defRPr/>
            </a:pPr>
            <a:endParaRPr lang="en-US" sz="1400" dirty="0"/>
          </a:p>
          <a:p>
            <a:pPr marL="628650" lvl="1">
              <a:lnSpc>
                <a:spcPct val="150000"/>
              </a:lnSpc>
              <a:defRPr/>
            </a:pPr>
            <a:endParaRPr lang="en-US" sz="1400" dirty="0"/>
          </a:p>
          <a:p>
            <a:pPr>
              <a:lnSpc>
                <a:spcPct val="150000"/>
              </a:lnSpc>
              <a:defRPr/>
            </a:pPr>
            <a:r>
              <a:rPr lang="en-US" sz="1600" dirty="0"/>
              <a:t>Corrosion types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400" dirty="0"/>
              <a:t>electrolytic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400" dirty="0"/>
              <a:t>galvanic</a:t>
            </a:r>
          </a:p>
          <a:p>
            <a:pPr>
              <a:lnSpc>
                <a:spcPct val="150000"/>
              </a:lnSpc>
              <a:defRPr/>
            </a:pPr>
            <a:r>
              <a:rPr lang="en-US" sz="1600" dirty="0"/>
              <a:t>Severity measure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400" dirty="0"/>
              <a:t>percent rust pitting or perforation</a:t>
            </a:r>
          </a:p>
          <a:p>
            <a:pPr marL="628650" lvl="1">
              <a:lnSpc>
                <a:spcPct val="150000"/>
              </a:lnSpc>
              <a:defRPr/>
            </a:pPr>
            <a:r>
              <a:rPr lang="en-US" sz="1400" dirty="0"/>
              <a:t>static potential</a:t>
            </a:r>
          </a:p>
          <a:p>
            <a:pPr marL="971550" lvl="2" indent="-285750">
              <a:lnSpc>
                <a:spcPct val="150000"/>
              </a:lnSpc>
              <a:defRPr/>
            </a:pPr>
            <a:r>
              <a:rPr lang="en-US" sz="1200" dirty="0"/>
              <a:t>950 mV galvanizing is good</a:t>
            </a:r>
          </a:p>
          <a:p>
            <a:pPr marL="971550" lvl="2" indent="-285750">
              <a:lnSpc>
                <a:spcPct val="150000"/>
              </a:lnSpc>
              <a:defRPr/>
            </a:pPr>
            <a:r>
              <a:rPr lang="en-US" sz="1200" dirty="0"/>
              <a:t>800 mV galvanizing is failing</a:t>
            </a:r>
          </a:p>
        </p:txBody>
      </p:sp>
    </p:spTree>
    <p:extLst>
      <p:ext uri="{BB962C8B-B14F-4D97-AF65-F5344CB8AC3E}">
        <p14:creationId xmlns:p14="http://schemas.microsoft.com/office/powerpoint/2010/main" val="2659651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9BA8DF-1AAB-2675-03BC-ED0FA002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Waterside Corrosion on Culvert Floor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54073" y="43837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2203" y="1195037"/>
            <a:ext cx="4519594" cy="338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7814"/>
      </p:ext>
    </p:extLst>
  </p:cSld>
  <p:clrMapOvr>
    <a:masterClrMapping/>
  </p:clrMapOvr>
</p:sld>
</file>

<file path=ppt/theme/theme1.xml><?xml version="1.0" encoding="utf-8"?>
<a:theme xmlns:a="http://schemas.openxmlformats.org/drawingml/2006/main" name="Alberta - Goverment">
  <a:themeElements>
    <a:clrScheme name="Custom 4">
      <a:dk1>
        <a:srgbClr val="36424A"/>
      </a:dk1>
      <a:lt1>
        <a:srgbClr val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berta - Goverment" id="{B5B9DE0F-B4AD-4032-AF5B-DF91C75EA15F}" vid="{0F13C157-AA60-4577-BBE0-D12A7DEBDB48}"/>
    </a:ext>
  </a:extLst>
</a:theme>
</file>

<file path=ppt/theme/theme2.xml><?xml version="1.0" encoding="utf-8"?>
<a:theme xmlns:a="http://schemas.openxmlformats.org/drawingml/2006/main" name="Body slides">
  <a:themeElements>
    <a:clrScheme name="Sky basic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Alberta - Goverment</Template>
  <TotalTime>1556</TotalTime>
  <Words>890</Words>
  <Application>Microsoft Office PowerPoint</Application>
  <PresentationFormat>On-screen Show (16:9)</PresentationFormat>
  <Paragraphs>300</Paragraphs>
  <Slides>66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Wingdings</vt:lpstr>
      <vt:lpstr>Alberta - Goverment</vt:lpstr>
      <vt:lpstr>Body slides</vt:lpstr>
      <vt:lpstr>MAINTENANCE &amp; REHABILITATION OF CULVERTS</vt:lpstr>
      <vt:lpstr>Introduction</vt:lpstr>
      <vt:lpstr>Technical Developments</vt:lpstr>
      <vt:lpstr>Culvert Inspection</vt:lpstr>
      <vt:lpstr>PowerPoint Presentation</vt:lpstr>
      <vt:lpstr>Structural Problems Deformation </vt:lpstr>
      <vt:lpstr>Structural Problems Cracked Seams </vt:lpstr>
      <vt:lpstr>Structural Problems Corrosion </vt:lpstr>
      <vt:lpstr>Waterside Corrosion on Culvert Floor</vt:lpstr>
      <vt:lpstr>Soilside Corrosion Damage</vt:lpstr>
      <vt:lpstr>Corrosion</vt:lpstr>
      <vt:lpstr>Electrolytic Corrosion Mechanism</vt:lpstr>
      <vt:lpstr>Galvanic Corrosion Mechanism</vt:lpstr>
      <vt:lpstr>Repairs and Maintenance Methods</vt:lpstr>
      <vt:lpstr>Monitoring</vt:lpstr>
      <vt:lpstr>Strutting</vt:lpstr>
      <vt:lpstr>Timber Strut with Adjustable Turn-screw</vt:lpstr>
      <vt:lpstr>Strut Layout for Horizontal Ellipse Culvert</vt:lpstr>
      <vt:lpstr>Timber Strutting of Metal Culverts</vt:lpstr>
      <vt:lpstr>Installing Struts</vt:lpstr>
      <vt:lpstr>Completed Installation</vt:lpstr>
      <vt:lpstr>TT Struts and Braces</vt:lpstr>
      <vt:lpstr>Horizontal TT Strut</vt:lpstr>
      <vt:lpstr>Steel Struts</vt:lpstr>
      <vt:lpstr>Liners</vt:lpstr>
      <vt:lpstr>Culvert Liners</vt:lpstr>
      <vt:lpstr>Liner Types</vt:lpstr>
      <vt:lpstr>Installing CSP Liner into Existing SPCSP Culvert </vt:lpstr>
      <vt:lpstr>Internal Bracing Installed Prior to Grouting </vt:lpstr>
      <vt:lpstr>Installing Steel Headwalls at Ends of Pipe to contain grout</vt:lpstr>
      <vt:lpstr>Grout / transit mix installed through holes cut into roof of original pipe.</vt:lpstr>
      <vt:lpstr>Winch at Outlet to pull new CSP liner into pipe </vt:lpstr>
      <vt:lpstr>Victaulic Connector for Concrete Pump</vt:lpstr>
      <vt:lpstr>Installing Tunnel Liner Inside Culvert</vt:lpstr>
      <vt:lpstr>Tunnel Liner Ready for Grouting</vt:lpstr>
      <vt:lpstr>Smooth Wall Steel Pipe Liner in CSP</vt:lpstr>
      <vt:lpstr>Concrete Floors</vt:lpstr>
      <vt:lpstr>Details of Concrete Floor for SPCSP Arch</vt:lpstr>
      <vt:lpstr>Reinforcing Steel Arrangement</vt:lpstr>
      <vt:lpstr>Concrete Floor Cast</vt:lpstr>
      <vt:lpstr>Finished Floor and Ponywall</vt:lpstr>
      <vt:lpstr>Reinforcing Steel Arrangement – Wire mesh</vt:lpstr>
      <vt:lpstr>Pouring Concrete Floor</vt:lpstr>
      <vt:lpstr>Ends of Pipe Tarped off to heat.</vt:lpstr>
      <vt:lpstr>Crack Repair Methods</vt:lpstr>
      <vt:lpstr>Shotcrete Reinforcing</vt:lpstr>
      <vt:lpstr>Longitudinal Seam Reinforcing</vt:lpstr>
      <vt:lpstr>Pump and Mixer for Prewetting</vt:lpstr>
      <vt:lpstr>Detail of Reinforcing and Shear Connectors</vt:lpstr>
      <vt:lpstr>U-bracket Shear Connector</vt:lpstr>
      <vt:lpstr>Sandblast Equipment</vt:lpstr>
      <vt:lpstr>Heaters</vt:lpstr>
      <vt:lpstr>Reinforcing and Shear Connectors Ready for Shooting</vt:lpstr>
      <vt:lpstr>Shooting Concrete Mix</vt:lpstr>
      <vt:lpstr>Completed Crack Reinforcing Beam</vt:lpstr>
      <vt:lpstr>Completed Crack Reinforcing Beam</vt:lpstr>
      <vt:lpstr>Cathodic Protection</vt:lpstr>
      <vt:lpstr>Cathodic Protection</vt:lpstr>
      <vt:lpstr>Passive Cathodic Protection</vt:lpstr>
      <vt:lpstr>Culvert Cathodic Protection</vt:lpstr>
      <vt:lpstr>Anodes</vt:lpstr>
      <vt:lpstr>Anode Cross-section</vt:lpstr>
      <vt:lpstr>Downstream Restoration</vt:lpstr>
      <vt:lpstr>Jacking Culvert Under Highway</vt:lpstr>
      <vt:lpstr>Environment Controls - Siltation Fence</vt:lpstr>
      <vt:lpstr>Questions?</vt:lpstr>
    </vt:vector>
  </TitlesOfParts>
  <Company>BVBS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G. Roberts BVBS</dc:creator>
  <cp:lastModifiedBy>Garry Roberts</cp:lastModifiedBy>
  <cp:revision>38</cp:revision>
  <dcterms:created xsi:type="dcterms:W3CDTF">2016-02-29T01:30:46Z</dcterms:created>
  <dcterms:modified xsi:type="dcterms:W3CDTF">2023-03-18T23:29:25Z</dcterms:modified>
</cp:coreProperties>
</file>