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744" r:id="rId1"/>
    <p:sldMasterId id="2147483750" r:id="rId2"/>
    <p:sldMasterId id="2147483766" r:id="rId3"/>
    <p:sldMasterId id="2147483782" r:id="rId4"/>
  </p:sldMasterIdLst>
  <p:notesMasterIdLst>
    <p:notesMasterId r:id="rId57"/>
  </p:notesMasterIdLst>
  <p:sldIdLst>
    <p:sldId id="256" r:id="rId5"/>
    <p:sldId id="261" r:id="rId6"/>
    <p:sldId id="339" r:id="rId7"/>
    <p:sldId id="262" r:id="rId8"/>
    <p:sldId id="263" r:id="rId9"/>
    <p:sldId id="350" r:id="rId10"/>
    <p:sldId id="347" r:id="rId11"/>
    <p:sldId id="280" r:id="rId12"/>
    <p:sldId id="344" r:id="rId13"/>
    <p:sldId id="348" r:id="rId14"/>
    <p:sldId id="282" r:id="rId15"/>
    <p:sldId id="335" r:id="rId16"/>
    <p:sldId id="334" r:id="rId17"/>
    <p:sldId id="258" r:id="rId18"/>
    <p:sldId id="288" r:id="rId19"/>
    <p:sldId id="283" r:id="rId20"/>
    <p:sldId id="328" r:id="rId21"/>
    <p:sldId id="346" r:id="rId22"/>
    <p:sldId id="349" r:id="rId23"/>
    <p:sldId id="281" r:id="rId24"/>
    <p:sldId id="345" r:id="rId25"/>
    <p:sldId id="322" r:id="rId26"/>
    <p:sldId id="284" r:id="rId27"/>
    <p:sldId id="343" r:id="rId28"/>
    <p:sldId id="285" r:id="rId29"/>
    <p:sldId id="336" r:id="rId30"/>
    <p:sldId id="337" r:id="rId31"/>
    <p:sldId id="289" r:id="rId32"/>
    <p:sldId id="338" r:id="rId33"/>
    <p:sldId id="329" r:id="rId34"/>
    <p:sldId id="264" r:id="rId35"/>
    <p:sldId id="265" r:id="rId36"/>
    <p:sldId id="351" r:id="rId37"/>
    <p:sldId id="259" r:id="rId38"/>
    <p:sldId id="260" r:id="rId39"/>
    <p:sldId id="266" r:id="rId40"/>
    <p:sldId id="267" r:id="rId41"/>
    <p:sldId id="286" r:id="rId42"/>
    <p:sldId id="331" r:id="rId43"/>
    <p:sldId id="332" r:id="rId44"/>
    <p:sldId id="333" r:id="rId45"/>
    <p:sldId id="273" r:id="rId46"/>
    <p:sldId id="272" r:id="rId47"/>
    <p:sldId id="330" r:id="rId48"/>
    <p:sldId id="268" r:id="rId49"/>
    <p:sldId id="270" r:id="rId50"/>
    <p:sldId id="271" r:id="rId51"/>
    <p:sldId id="274" r:id="rId52"/>
    <p:sldId id="276" r:id="rId53"/>
    <p:sldId id="275" r:id="rId54"/>
    <p:sldId id="277" r:id="rId55"/>
    <p:sldId id="327" r:id="rId56"/>
  </p:sldIdLst>
  <p:sldSz cx="9144000" cy="5143500" type="screen16x9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83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5474FA5-126E-FEE6-CA90-E1EE05FD0B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FD2CF9B-DD47-CA9B-FCAA-52D570E369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F6594CCA-CD3E-ADDD-9335-1288081259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E8C4FE0-3C8F-06D9-365C-59CC34182E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A8A2897-3A8A-DF93-C404-A2062701B3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DEE1F806-7A46-0CA7-F13C-1E65C02BA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8AF3F0-485E-4D17-ADF7-65CF91F548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914400" y="4238625"/>
            <a:ext cx="50292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669925"/>
            <a:ext cx="5948362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9526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914400" y="4238625"/>
            <a:ext cx="5029200" cy="40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669925"/>
            <a:ext cx="5948362" cy="3346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05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1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4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8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3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124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2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287716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01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7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4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703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3446" y="3363838"/>
            <a:ext cx="8355754" cy="45249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  <a:p>
            <a:pPr lvl="1"/>
            <a:endParaRPr lang="en-CA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3446" y="3834358"/>
            <a:ext cx="8355754" cy="6096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[Presenter Name], [Presenter Title]</a:t>
            </a:r>
          </a:p>
          <a:p>
            <a:pPr lvl="0"/>
            <a:r>
              <a:rPr lang="en-US" dirty="0"/>
              <a:t>[Month] [Day], [Year]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t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9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5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203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6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4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067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>
                <a:solidFill>
                  <a:schemeClr val="dk1"/>
                </a:solidFill>
              </a:defRPr>
            </a:lvl1pPr>
            <a:lvl2pPr lvl="1" algn="r">
              <a:buNone/>
              <a:defRPr>
                <a:solidFill>
                  <a:schemeClr val="dk1"/>
                </a:solidFill>
              </a:defRPr>
            </a:lvl2pPr>
            <a:lvl3pPr lvl="2" algn="r">
              <a:buNone/>
              <a:defRPr>
                <a:solidFill>
                  <a:schemeClr val="dk1"/>
                </a:solidFill>
              </a:defRPr>
            </a:lvl3pPr>
            <a:lvl4pPr lvl="3" algn="r">
              <a:buNone/>
              <a:defRPr>
                <a:solidFill>
                  <a:schemeClr val="dk1"/>
                </a:solidFill>
              </a:defRPr>
            </a:lvl4pPr>
            <a:lvl5pPr lvl="4" algn="r">
              <a:buNone/>
              <a:defRPr>
                <a:solidFill>
                  <a:schemeClr val="dk1"/>
                </a:solidFill>
              </a:defRPr>
            </a:lvl5pPr>
            <a:lvl6pPr lvl="5" algn="r">
              <a:buNone/>
              <a:defRPr>
                <a:solidFill>
                  <a:schemeClr val="dk1"/>
                </a:solidFill>
              </a:defRPr>
            </a:lvl6pPr>
            <a:lvl7pPr lvl="6" algn="r">
              <a:buNone/>
              <a:defRPr>
                <a:solidFill>
                  <a:schemeClr val="dk1"/>
                </a:solidFill>
              </a:defRPr>
            </a:lvl7pPr>
            <a:lvl8pPr lvl="7" algn="r">
              <a:buNone/>
              <a:defRPr>
                <a:solidFill>
                  <a:schemeClr val="dk1"/>
                </a:solidFill>
              </a:defRPr>
            </a:lvl8pPr>
            <a:lvl9pPr lvl="8" algn="r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360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54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515"/>
              </a:buClr>
              <a:buSzPts val="24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1515"/>
              </a:buClr>
              <a:buSzPts val="20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5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760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5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5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674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56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5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838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Divider (Light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7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7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57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766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8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8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58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5485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9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9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9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039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0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6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58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1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6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6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8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2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2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6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243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3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6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3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4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64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4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64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8" name="Google Shape;148;p64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9478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65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buNone/>
              <a:defRPr>
                <a:solidFill>
                  <a:schemeClr val="lt1"/>
                </a:solidFill>
              </a:defRPr>
            </a:lvl1pPr>
            <a:lvl2pPr lvl="1" algn="r">
              <a:buNone/>
              <a:defRPr>
                <a:solidFill>
                  <a:schemeClr val="lt1"/>
                </a:solidFill>
              </a:defRPr>
            </a:lvl2pPr>
            <a:lvl3pPr lvl="2" algn="r">
              <a:buNone/>
              <a:defRPr>
                <a:solidFill>
                  <a:schemeClr val="lt1"/>
                </a:solidFill>
              </a:defRPr>
            </a:lvl3pPr>
            <a:lvl4pPr lvl="3" algn="r">
              <a:buNone/>
              <a:defRPr>
                <a:solidFill>
                  <a:schemeClr val="lt1"/>
                </a:solidFill>
              </a:defRPr>
            </a:lvl4pPr>
            <a:lvl5pPr lvl="4" algn="r">
              <a:buNone/>
              <a:defRPr>
                <a:solidFill>
                  <a:schemeClr val="lt1"/>
                </a:solidFill>
              </a:defRPr>
            </a:lvl5pPr>
            <a:lvl6pPr lvl="5" algn="r">
              <a:buNone/>
              <a:defRPr>
                <a:solidFill>
                  <a:schemeClr val="lt1"/>
                </a:solidFill>
              </a:defRPr>
            </a:lvl6pPr>
            <a:lvl7pPr lvl="6" algn="r">
              <a:buNone/>
              <a:defRPr>
                <a:solidFill>
                  <a:schemeClr val="lt1"/>
                </a:solidFill>
              </a:defRPr>
            </a:lvl7pPr>
            <a:lvl8pPr lvl="7" algn="r">
              <a:buNone/>
              <a:defRPr>
                <a:solidFill>
                  <a:schemeClr val="lt1"/>
                </a:solidFill>
              </a:defRPr>
            </a:lvl8pPr>
            <a:lvl9pPr lvl="8" algn="r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448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5684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310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985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091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156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BBC93A-5772-BA44-A64A-AA8C527E24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B57F7FB-B53B-F94F-9170-031F1333F6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3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00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6C6EC09-260E-7844-A3F8-F74886BBBE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14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BFDAEB0-C263-3249-9B91-A576F97273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928470"/>
            <a:ext cx="7315200" cy="3227456"/>
          </a:xfrm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point you want to emphasize.</a:t>
            </a:r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4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356958"/>
            <a:ext cx="8229600" cy="323101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708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0290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7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rgbClr val="0081AB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</p:spTree>
    <p:extLst>
      <p:ext uri="{BB962C8B-B14F-4D97-AF65-F5344CB8AC3E}">
        <p14:creationId xmlns:p14="http://schemas.microsoft.com/office/powerpoint/2010/main" val="2459752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/ Contrast (Colour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4E056-0060-F047-943E-3150CB1524C2}"/>
              </a:ext>
            </a:extLst>
          </p:cNvPr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8BCBB-0B06-1640-B37C-E93E1BD48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61E6-DA0F-F149-8BF3-DDA07282D9A4}"/>
              </a:ext>
            </a:extLst>
          </p:cNvPr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EEA8F2-FD20-C944-86A1-F72E5972C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9544" y="379974"/>
            <a:ext cx="3628206" cy="569218"/>
          </a:xfrm>
        </p:spPr>
        <p:txBody>
          <a:bodyPr anchor="t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Concept #2</a:t>
            </a:r>
            <a:endParaRPr lang="en-CA" dirty="0"/>
          </a:p>
        </p:txBody>
      </p:sp>
      <p:sp>
        <p:nvSpPr>
          <p:cNvPr id="18" name="Text Placeholder 50">
            <a:extLst>
              <a:ext uri="{FF2B5EF4-FFF2-40B4-BE49-F238E27FC236}">
                <a16:creationId xmlns:a16="http://schemas.microsoft.com/office/drawing/2014/main" id="{07D2C18B-0EFA-454F-8FCB-5CA4BEE7A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78113"/>
            <a:ext cx="3628206" cy="575469"/>
          </a:xfrm>
        </p:spPr>
        <p:txBody>
          <a:bodyPr anchor="t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Concept #1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4699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06994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/>
              <a:t>[Insert picture]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483518"/>
            <a:ext cx="8208912" cy="410445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90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BD7F27-C4C5-9045-8A0E-26CE4332D9C5}" type="datetime1">
              <a:rPr lang="en-CA" smtClean="0"/>
              <a:t>2023-03-18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6E1C-9F5D-FD42-9FCB-B1D61350B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1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rgbClr val="0081AB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92116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2008" y="776545"/>
            <a:ext cx="8348464" cy="1507173"/>
          </a:xfrm>
        </p:spPr>
        <p:txBody>
          <a:bodyPr anchor="b"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note (</a:t>
            </a:r>
            <a:r>
              <a:rPr lang="en-US" dirty="0" err="1"/>
              <a:t>ie</a:t>
            </a:r>
            <a:r>
              <a:rPr lang="en-US" dirty="0"/>
              <a:t>. “Discuss”)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 userDrawn="1"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6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bg>
      <p:bgPr>
        <a:solidFill>
          <a:srgbClr val="0081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697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bg>
      <p:bgPr>
        <a:solidFill>
          <a:srgbClr val="364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347614"/>
            <a:ext cx="8229600" cy="3240360"/>
          </a:xfrm>
        </p:spPr>
        <p:txBody>
          <a:bodyPr lIns="0"/>
          <a:lstStyle>
            <a:lvl1pPr marL="342900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39502"/>
            <a:ext cx="8219256" cy="519912"/>
          </a:xfrm>
        </p:spPr>
        <p:txBody>
          <a:bodyPr lIns="0" anchor="t"/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097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1001"/>
            <a:ext cx="1143000" cy="32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7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(Da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50740"/>
            <a:ext cx="1143000" cy="321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5FF3AA9-C096-5042-98A3-25B775F60D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79288"/>
            <a:ext cx="7772400" cy="1643037"/>
          </a:xfrm>
        </p:spPr>
        <p:txBody>
          <a:bodyPr lIns="0" tIns="0" rIns="0" bIns="0" anchor="b" anchorCtr="0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  <a:endParaRPr lang="en-CA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39A923-0258-164F-A488-8BC51BE10E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1600" y="2801722"/>
            <a:ext cx="6400800" cy="1314003"/>
          </a:xfrm>
        </p:spPr>
        <p:txBody>
          <a:bodyPr lIns="0" tIns="0" rIns="0" bIns="0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subtitle</a:t>
            </a:r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E8F5B-B518-EC44-A50A-C90EA99081FF}"/>
              </a:ext>
            </a:extLst>
          </p:cNvPr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7A32B619-BF41-C34D-B5FF-F0AED15A2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6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E7B64DD-F595-6A45-AC73-099B6C2C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MSIPCMContentMarking" descr="{&quot;HashCode&quot;:-1542678785,&quot;Placement&quot;:&quot;Footer&quot;,&quot;Top&quot;:382.997253,&quot;Left&quot;:0.0,&quot;SlideWidth&quot;:720,&quot;SlideHeight&quot;:405}"/>
          <p:cNvSpPr txBox="1"/>
          <p:nvPr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</p:spTree>
    <p:extLst>
      <p:ext uri="{BB962C8B-B14F-4D97-AF65-F5344CB8AC3E}">
        <p14:creationId xmlns:p14="http://schemas.microsoft.com/office/powerpoint/2010/main" val="337893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3642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3642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-1542678785,&quot;Placement&quot;:&quot;Footer&quot;,&quot;Top&quot;:382.997253,&quot;Left&quot;:0.0,&quot;SlideWidth&quot;:720,&quot;SlideHeight&quot;:405}"/>
          <p:cNvSpPr txBox="1"/>
          <p:nvPr/>
        </p:nvSpPr>
        <p:spPr>
          <a:xfrm>
            <a:off x="0" y="48640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CA" sz="1100" dirty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59655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4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09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C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2C69AA-B9CD-974F-A121-DCA8EC11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281A5-0AAD-5C43-9874-F8F3A9F5B29A}" type="slidenum">
              <a:rPr lang="en-US" smtClean="0"/>
              <a:pPr/>
              <a:t>‹#›</a:t>
            </a:fld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83300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6A737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extranet.inftra.gov.ab.ca/inftra_login.html" TargetMode="Externa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2398-BCB4-98D1-50D0-F69B7ACCBF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GRADE SEPARATION INSPECTION &amp; RATING</a:t>
            </a:r>
          </a:p>
        </p:txBody>
      </p:sp>
      <p:sp useBgFill="1">
        <p:nvSpPr>
          <p:cNvPr id="3075" name="Rectangle 6">
            <a:extLst>
              <a:ext uri="{FF2B5EF4-FFF2-40B4-BE49-F238E27FC236}">
                <a16:creationId xmlns:a16="http://schemas.microsoft.com/office/drawing/2014/main" id="{5019CED8-57C9-0FAB-2C38-B9B98F5D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843462"/>
            <a:ext cx="300038" cy="21431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35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6E1C-9F5D-FD42-9FCB-B1D61350B63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CC4D24-8E91-C97A-407F-E09CDEC2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Separation - Culvert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0A40ED-1497-C3F3-9099-D5B354714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851" y="1545121"/>
            <a:ext cx="6296297" cy="1629687"/>
          </a:xfrm>
          <a:prstGeom prst="rect">
            <a:avLst/>
          </a:prstGeom>
        </p:spPr>
      </p:pic>
      <p:pic>
        <p:nvPicPr>
          <p:cNvPr id="8" name="Picture 7" descr="Application, calendar&#10;&#10;Description automatically generated with medium confidence">
            <a:extLst>
              <a:ext uri="{FF2B5EF4-FFF2-40B4-BE49-F238E27FC236}">
                <a16:creationId xmlns:a16="http://schemas.microsoft.com/office/drawing/2014/main" id="{03A7C8F2-A63E-3B6A-6F6A-2C45853A5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88"/>
          <a:stretch/>
        </p:blipFill>
        <p:spPr>
          <a:xfrm>
            <a:off x="1423851" y="3174808"/>
            <a:ext cx="6286344" cy="1303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04439A-2DC4-877C-F763-FA09913891B6}"/>
              </a:ext>
            </a:extLst>
          </p:cNvPr>
          <p:cNvSpPr txBox="1"/>
          <p:nvPr/>
        </p:nvSpPr>
        <p:spPr>
          <a:xfrm>
            <a:off x="1366701" y="1214238"/>
            <a:ext cx="612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 Separation Section for a culvert carrying vehicles:</a:t>
            </a:r>
          </a:p>
        </p:txBody>
      </p:sp>
    </p:spTree>
    <p:extLst>
      <p:ext uri="{BB962C8B-B14F-4D97-AF65-F5344CB8AC3E}">
        <p14:creationId xmlns:p14="http://schemas.microsoft.com/office/powerpoint/2010/main" val="10851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1969FE3C-2701-AD28-3CC2-140072545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BC02E484-3FE9-44F2-4DB4-D0CAF1BAF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13" y="1203598"/>
            <a:ext cx="4662974" cy="34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1247E-290D-6AF9-0E82-336252E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339502"/>
            <a:ext cx="5275461" cy="720080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Culvert Grade Separation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CB5FC-0D9B-D7B5-4D98-E5B4F6C2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1969FE3C-2701-AD28-3CC2-140072545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BC02E484-3FE9-44F2-4DB4-D0CAF1BAF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8144" y="1275606"/>
            <a:ext cx="4347711" cy="326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1247E-290D-6AF9-0E82-336252EF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5256584" cy="720080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Culvert Grade Separation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 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CB5FC-0D9B-D7B5-4D98-E5B4F6C2A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71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7BBD-5170-CAED-1DDA-7A7CC429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35646"/>
            <a:ext cx="8229600" cy="2160240"/>
          </a:xfrm>
        </p:spPr>
        <p:txBody>
          <a:bodyPr/>
          <a:lstStyle/>
          <a:p>
            <a:pPr>
              <a:buFontTx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Pedestrian, Animal, or Railway underpasses </a:t>
            </a:r>
            <a:r>
              <a:rPr lang="en-US" altLang="en-US" sz="1800" u="sng" dirty="0">
                <a:latin typeface="Arial" charset="0"/>
              </a:rPr>
              <a:t>under</a:t>
            </a:r>
            <a:r>
              <a:rPr lang="en-US" altLang="en-US" sz="1800" dirty="0">
                <a:latin typeface="Arial" charset="0"/>
              </a:rPr>
              <a:t> the Bridge or Culvert Grade Separation</a:t>
            </a:r>
          </a:p>
          <a:p>
            <a:pPr>
              <a:buFontTx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 these instances, Road Alignment is rated “</a:t>
            </a:r>
            <a:r>
              <a:rPr lang="en-US" altLang="en-US" sz="1800" b="1" dirty="0">
                <a:latin typeface="Arial" charset="0"/>
              </a:rPr>
              <a:t>X</a:t>
            </a:r>
            <a:r>
              <a:rPr lang="en-US" altLang="en-US" sz="1800" dirty="0">
                <a:latin typeface="Arial" charset="0"/>
              </a:rPr>
              <a:t>”.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6A7-1F9B-2383-F73A-C8D02509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55526"/>
            <a:ext cx="7200800" cy="936104"/>
          </a:xfrm>
        </p:spPr>
        <p:txBody>
          <a:bodyPr/>
          <a:lstStyle/>
          <a:p>
            <a:r>
              <a:rPr lang="en-US" altLang="en-US" sz="2600" b="1" dirty="0">
                <a:latin typeface="Arial" panose="020B0604020202020204" pitchFamily="34" charset="0"/>
              </a:rPr>
              <a:t>Bridge or Culvert Grade Separation Pedestrian, Animal, Railroad </a:t>
            </a:r>
            <a:r>
              <a:rPr lang="en-US" altLang="en-US" sz="2600" b="1" u="sng" dirty="0">
                <a:latin typeface="Arial" panose="020B0604020202020204" pitchFamily="34" charset="0"/>
              </a:rPr>
              <a:t>Underpass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7E7D-323D-DB6F-982A-B0FBD454D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6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696744" cy="669692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Culvert Grade Separation Form </a:t>
            </a:r>
            <a:r>
              <a:rPr lang="en-US" altLang="en-US" sz="1600" b="1" dirty="0">
                <a:latin typeface="Arial" panose="020B0604020202020204" pitchFamily="34" charset="0"/>
              </a:rPr>
              <a:t>Wildlife, Cattle, Pedestrian - Road Alignment UNDER Rated </a:t>
            </a:r>
            <a:r>
              <a:rPr lang="en-US" altLang="en-US" sz="1600" dirty="0">
                <a:latin typeface="Arial" panose="020B0604020202020204" pitchFamily="34" charset="0"/>
              </a:rPr>
              <a:t>X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00150"/>
            <a:ext cx="860444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Culvert Section–Chapter 13 Section 13.8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30" y="1779662"/>
            <a:ext cx="5655940" cy="26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B61673FF-6E48-18A8-A6E8-2BBCABED4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D891B3B7-93F0-0AFD-01FF-A135478AA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3" y="1275606"/>
            <a:ext cx="4549354" cy="341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9F5B2D-B0FE-5F71-25B9-8C603211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Culvert Grade Separation – Pedestrian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34EDF-B996-E7A0-A606-71A29F7EE3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08FEA76-73EC-BD3D-B9F7-5C60F347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8A623854-E2EC-B09A-4B5A-74B1BD49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1203598"/>
            <a:ext cx="4604395" cy="345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AF6DE-D483-80DD-D62D-882CE87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BP – Animal Underpass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C213-80E0-5D48-B5D3-4B64DF17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08FEA76-73EC-BD3D-B9F7-5C60F347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8A623854-E2EC-B09A-4B5A-74B1BD49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9802" y="1203736"/>
            <a:ext cx="4604395" cy="34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AF6DE-D483-80DD-D62D-882CE87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TT – Animal Underpass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C213-80E0-5D48-B5D3-4B64DF17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08FEA76-73EC-BD3D-B9F7-5C60F3475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1268" name="Picture 1">
            <a:extLst>
              <a:ext uri="{FF2B5EF4-FFF2-40B4-BE49-F238E27FC236}">
                <a16:creationId xmlns:a16="http://schemas.microsoft.com/office/drawing/2014/main" id="{8A623854-E2EC-B09A-4B5A-74B1BD498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9802" y="1203736"/>
            <a:ext cx="4604394" cy="34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8AF6DE-D483-80DD-D62D-882CE870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TT – Animal Underpass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C213-80E0-5D48-B5D3-4B64DF17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4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696744" cy="669692"/>
          </a:xfrm>
        </p:spPr>
        <p:txBody>
          <a:bodyPr/>
          <a:lstStyle/>
          <a:p>
            <a:r>
              <a:rPr lang="en-US" altLang="en-US" dirty="0"/>
              <a:t>Bridge</a:t>
            </a:r>
            <a:r>
              <a:rPr lang="en-US" altLang="en-US" sz="3200" b="1" dirty="0">
                <a:latin typeface="Arial" panose="020B0604020202020204" pitchFamily="34" charset="0"/>
              </a:rPr>
              <a:t> Grade Separation Form </a:t>
            </a:r>
            <a:r>
              <a:rPr lang="en-US" altLang="en-US" sz="1600" b="1" dirty="0">
                <a:latin typeface="Arial" panose="020B0604020202020204" pitchFamily="34" charset="0"/>
              </a:rPr>
              <a:t>Wildlife, Cattle, Pedestrian - Road Alignment UNDER Rated </a:t>
            </a:r>
            <a:r>
              <a:rPr lang="en-US" altLang="en-US" sz="1600" dirty="0">
                <a:latin typeface="Arial" panose="020B0604020202020204" pitchFamily="34" charset="0"/>
              </a:rPr>
              <a:t>X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00150"/>
            <a:ext cx="860444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>
                <a:solidFill>
                  <a:srgbClr val="36424A"/>
                </a:solidFill>
                <a:latin typeface="Arial" panose="020B0604020202020204" pitchFamily="34" charset="0"/>
              </a:rPr>
              <a:t>Bridge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Section–Chapter 10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707654"/>
            <a:ext cx="789524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7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lide Number Placeholder 1">
            <a:extLst>
              <a:ext uri="{FF2B5EF4-FFF2-40B4-BE49-F238E27FC236}">
                <a16:creationId xmlns:a16="http://schemas.microsoft.com/office/drawing/2014/main" id="{DB6C54C2-6BD3-2ECB-3A23-026F64031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3A2281A5-0AAD-5C43-9874-F8F3A9F5B29A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AE1284-B15D-6F9A-73A2-230855DC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987574"/>
            <a:ext cx="82296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1D4D3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rgbClr val="D1D4D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purpose of this presentation </a:t>
            </a:r>
            <a:r>
              <a:rPr lang="en-US" altLang="en-US" sz="1800" u="sng" dirty="0">
                <a:solidFill>
                  <a:srgbClr val="D1D4D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</a:t>
            </a:r>
            <a:r>
              <a:rPr lang="en-US" altLang="en-US" sz="1800" dirty="0">
                <a:solidFill>
                  <a:srgbClr val="D1D4D3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apply to road alignment above – road alignment and other elements rated in Approach Road section</a:t>
            </a:r>
          </a:p>
          <a:p>
            <a:pPr marL="0" indent="0">
              <a:buNone/>
            </a:pPr>
            <a:endParaRPr lang="en-US" altLang="en-US" sz="900" dirty="0">
              <a:solidFill>
                <a:srgbClr val="D1D4D3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Basic rule is alignment OVER is rated in Approach Road section and Alignment UNDER is rated in Grade Separation or Channel section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Applies to bridges with traffic going under and culverts going through</a:t>
            </a:r>
          </a:p>
          <a:p>
            <a:pPr marL="0" indent="0">
              <a:buNone/>
            </a:pPr>
            <a:endParaRPr lang="en-US" altLang="en-US" sz="900" dirty="0">
              <a:solidFill>
                <a:srgbClr val="D1D4D3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Applies to Animal, Pedestrian or Railway Underpass structures</a:t>
            </a:r>
          </a:p>
          <a:p>
            <a:pPr marL="0" indent="0">
              <a:buNone/>
            </a:pPr>
            <a:endParaRPr lang="en-US" altLang="en-US" sz="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Replaces channel section</a:t>
            </a:r>
          </a:p>
          <a:p>
            <a:pPr marL="0" indent="0">
              <a:buNone/>
            </a:pPr>
            <a:endParaRPr lang="en-US" altLang="en-US" sz="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items specific to under/overpass rather than channels</a:t>
            </a:r>
          </a:p>
          <a:p>
            <a:pPr marL="0" indent="0">
              <a:buNone/>
            </a:pPr>
            <a:endParaRPr lang="en-US" altLang="en-US" sz="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automatically</a:t>
            </a:r>
          </a:p>
          <a:p>
            <a:pPr marL="0" indent="0">
              <a:buNone/>
            </a:pPr>
            <a:endParaRPr lang="en-US" altLang="en-US" sz="9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requested for blank forms (select GS instead of Channel)</a:t>
            </a:r>
          </a:p>
          <a:p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E5EE9-9CC1-DCDC-AFC5-6AF8657E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Grade Separation Form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29286D0-4CFE-A03C-5DAD-D2EEACA9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1FE6BC7-49D2-227A-EC77-1BD9B3929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2202" y="1078656"/>
            <a:ext cx="4642456" cy="348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C4871-F9EB-A85C-AECD-F6849FC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704856" cy="720080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Bridge Grade Separation – Wildlife Underpass  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2400" b="1" dirty="0">
                <a:latin typeface="Arial" panose="020B0604020202020204" pitchFamily="34" charset="0"/>
              </a:rPr>
            </a:b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8CDB-A140-BAAA-04A7-D4FC2AA68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7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E29286D0-4CFE-A03C-5DAD-D2EEACA9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01FE6BC7-49D2-227A-EC77-1BD9B3929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2202" y="1078656"/>
            <a:ext cx="4642457" cy="348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C4871-F9EB-A85C-AECD-F6849FCB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920880" cy="720080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Bridge Grade Separation – Pedestrian Underpass  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Grade Separation Road Alignment UNDER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2400" b="1" dirty="0">
                <a:latin typeface="Arial" panose="020B0604020202020204" pitchFamily="34" charset="0"/>
              </a:rPr>
            </a:b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B8CDB-A140-BAAA-04A7-D4FC2AA68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281A5-0AAD-5C43-9874-F8F3A9F5B29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22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/>
          <p:cNvPicPr preferRelativeResize="0"/>
          <p:nvPr/>
        </p:nvPicPr>
        <p:blipFill>
          <a:blip r:embed="rId3"/>
          <a:srcRect/>
          <a:stretch/>
        </p:blipFill>
        <p:spPr>
          <a:xfrm>
            <a:off x="910652" y="1274165"/>
            <a:ext cx="7298900" cy="271304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2" name="Google Shape;172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7670000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Bridge Grade Separation - RXR UNDER </a:t>
            </a:r>
            <a:r>
              <a:rPr lang="en-US" sz="1800" dirty="0"/>
              <a:t>Rail Alignment UNDER Rated X</a:t>
            </a:r>
            <a:endParaRPr sz="1800" dirty="0"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101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9D088B91-F0F9-7F14-F1CD-3164A0680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id="{FBB8D29D-14D0-1BEE-894E-A7E4EBF8F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1164" y="1275741"/>
            <a:ext cx="4521671" cy="339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B19E1-4485-ADD8-04E1-06933366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– Railroad Overpass 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Rail Alignment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4C2EE-F5F4-BF46-822E-6049C04B0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511660" y="1491630"/>
            <a:ext cx="6120680" cy="280831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2" name="Google Shape;172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900" dirty="0"/>
              <a:t>Culvert Grade Separation – </a:t>
            </a:r>
            <a:r>
              <a:rPr lang="en-US" sz="2900" dirty="0" err="1"/>
              <a:t>RxR</a:t>
            </a:r>
            <a:r>
              <a:rPr lang="en-US" sz="2900" dirty="0"/>
              <a:t> Underpass </a:t>
            </a:r>
            <a:r>
              <a:rPr lang="en-US" sz="2200" dirty="0"/>
              <a:t>Rail Alignment UNDER Rated X</a:t>
            </a:r>
            <a:endParaRPr sz="2200" dirty="0"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23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833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9452B40-7D11-F1C3-1574-53CBA151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C1A4E9C6-FC48-DCA8-3A74-B466E439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64" y="1275606"/>
            <a:ext cx="4521671" cy="339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84E43-529E-656F-613C-E1DC1ECD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920880" cy="720080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Grade Separation – Culvert RXR Underpass   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Rail Alignment Rated X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89B28-3438-EAC7-F898-5D2C3057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7BBD-5170-CAED-1DDA-7A7CC429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63638"/>
            <a:ext cx="8229600" cy="288032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Pedestrian, Animal, Utility or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RxR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overpasses 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over top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of roadway 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Road alignment </a:t>
            </a:r>
            <a:r>
              <a:rPr lang="en-US" altLang="en-US" sz="1800" u="sng" dirty="0">
                <a:solidFill>
                  <a:srgbClr val="36424A"/>
                </a:solidFill>
                <a:latin typeface="Arial" charset="0"/>
              </a:rPr>
              <a:t>under</a:t>
            </a: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 is rated in Grade Separation section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Road alignment </a:t>
            </a:r>
            <a:r>
              <a:rPr lang="en-US" altLang="en-US" sz="1800" u="sng" dirty="0">
                <a:solidFill>
                  <a:srgbClr val="36424A"/>
                </a:solidFill>
                <a:latin typeface="Arial" charset="0"/>
              </a:rPr>
              <a:t>over</a:t>
            </a:r>
            <a:r>
              <a:rPr lang="en-US" altLang="en-US" sz="1800" dirty="0">
                <a:solidFill>
                  <a:srgbClr val="36424A"/>
                </a:solidFill>
                <a:latin typeface="Arial" charset="0"/>
              </a:rPr>
              <a:t> is rated in Approach Road section</a:t>
            </a:r>
            <a:endParaRPr lang="en-US" altLang="en-US" sz="1800" dirty="0">
              <a:latin typeface="Arial" charset="0"/>
            </a:endParaRP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 these instances, both Horizontal and Vertical Road Alignment is rated “X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1800" dirty="0">
                <a:latin typeface="Arial" charset="0"/>
              </a:rPr>
              <a:t>Results in General Rating of 5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sz="1800" dirty="0">
                <a:latin typeface="Arial" charset="0"/>
              </a:rPr>
              <a:t>Refer to Sections 1.10.1 and 1.10.6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6A7-1F9B-2383-F73A-C8D02509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200800" cy="936104"/>
          </a:xfrm>
        </p:spPr>
        <p:txBody>
          <a:bodyPr/>
          <a:lstStyle/>
          <a:p>
            <a:r>
              <a:rPr lang="en-US" altLang="en-US" sz="2600" b="1" dirty="0">
                <a:latin typeface="Arial" panose="020B0604020202020204" pitchFamily="34" charset="0"/>
              </a:rPr>
              <a:t>Bridge or Culvert Grade Separation Pedestrian, Animal, Railroad </a:t>
            </a:r>
            <a:r>
              <a:rPr lang="en-US" altLang="en-US" sz="2600" b="1" u="sng" dirty="0">
                <a:latin typeface="Arial" panose="020B0604020202020204" pitchFamily="34" charset="0"/>
              </a:rPr>
              <a:t>Overpass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7E7D-323D-DB6F-982A-B0FBD454D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90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92088"/>
          </a:xfrm>
        </p:spPr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Bridge or Culvert Grade Separation Form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en-US" altLang="en-US" sz="2000" b="1" dirty="0">
                <a:latin typeface="Arial" panose="020B0604020202020204" pitchFamily="34" charset="0"/>
              </a:rPr>
              <a:t>Wildlife Overpass – Horizontal &amp; Vertical Alignment Rated X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89000"/>
            <a:ext cx="860444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Bridge Section Chapter 10.3   Culvert Section Chapter 13 Section 13.8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9846" y="1923678"/>
            <a:ext cx="73586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01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D651A61-016C-870B-A203-2EC161DB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5539D700-D2CE-8EA8-6509-72E7840B8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10" y="1275606"/>
            <a:ext cx="4460379" cy="334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DB74D-918F-B92D-C686-D8D495D7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7416824" cy="648072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Culvert Grade Separation - Wildlife Overpass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en-US" sz="1600" dirty="0"/>
              <a:t>Vertical &amp; Horizontal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Road Alignment (Over) are Rated X so Gen. Rating = 5</a:t>
            </a:r>
            <a:b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7B779-4831-8B16-8E35-459EE83F0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396-5760-4A4B-C6AE-54AE4E8F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754336"/>
          </a:xfrm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Bridge Grade Separation Form – </a:t>
            </a:r>
            <a:r>
              <a:rPr lang="en-US" altLang="en-US" sz="2800" b="1" dirty="0" err="1">
                <a:latin typeface="Arial" panose="020B0604020202020204" pitchFamily="34" charset="0"/>
              </a:rPr>
              <a:t>RxR</a:t>
            </a:r>
            <a:r>
              <a:rPr lang="en-US" altLang="en-US" sz="2800" b="1" dirty="0">
                <a:latin typeface="Arial" panose="020B0604020202020204" pitchFamily="34" charset="0"/>
              </a:rPr>
              <a:t> Overpass </a:t>
            </a:r>
            <a:r>
              <a:rPr lang="en-US" altLang="en-US" sz="2200" b="1" dirty="0">
                <a:latin typeface="Arial" panose="020B0604020202020204" pitchFamily="34" charset="0"/>
              </a:rPr>
              <a:t>Rail Alignment OVER Rated X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C2F960D-D385-5CAE-B911-3B4E58968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1200150"/>
            <a:ext cx="27432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1013">
              <a:latin typeface="Arial" panose="020B0604020202020204" pitchFamily="34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FB7218F0-D9A0-615F-4F7A-74E4204EE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251297"/>
            <a:ext cx="8604448" cy="31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Bridge Section Chapter 10.3   Culvert Section Chapter 13 Section 13.8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pic>
        <p:nvPicPr>
          <p:cNvPr id="15365" name="Picture 428">
            <a:extLst>
              <a:ext uri="{FF2B5EF4-FFF2-40B4-BE49-F238E27FC236}">
                <a16:creationId xmlns:a16="http://schemas.microsoft.com/office/drawing/2014/main" id="{FBC93F38-66F4-2883-E5DB-DDD6A4A89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331" y="1779662"/>
            <a:ext cx="716733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1B0E-AB86-0B93-3469-28E08B53A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7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Slide Number Placeholder 1">
            <a:extLst>
              <a:ext uri="{FF2B5EF4-FFF2-40B4-BE49-F238E27FC236}">
                <a16:creationId xmlns:a16="http://schemas.microsoft.com/office/drawing/2014/main" id="{DB6C54C2-6BD3-2ECB-3A23-026F64031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3A2281A5-0AAD-5C43-9874-F8F3A9F5B29A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4AE1284-B15D-6F9A-73A2-230855DC3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31590"/>
            <a:ext cx="8229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Chapter 10 in BIM Manual for Bridge Grade Separations</a:t>
            </a:r>
          </a:p>
          <a:p>
            <a:pPr>
              <a:lnSpc>
                <a:spcPct val="200000"/>
              </a:lnSpc>
            </a:pPr>
            <a:r>
              <a:rPr lang="en-US" altLang="en-US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Chapter 13 – Section 13.8 for Culvert Grade Separations </a:t>
            </a:r>
          </a:p>
          <a:p>
            <a:endParaRPr lang="en-US" altLang="en-US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E5EE9-9CC1-DCDC-AFC5-6AF8657E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Grade Separation Form</a:t>
            </a:r>
          </a:p>
        </p:txBody>
      </p:sp>
    </p:spTree>
    <p:extLst>
      <p:ext uri="{BB962C8B-B14F-4D97-AF65-F5344CB8AC3E}">
        <p14:creationId xmlns:p14="http://schemas.microsoft.com/office/powerpoint/2010/main" val="2340311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E9452B40-7D11-F1C3-1574-53CBA1517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C1A4E9C6-FC48-DCA8-3A74-B466E439F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1164" y="1275741"/>
            <a:ext cx="4521671" cy="339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84E43-529E-656F-613C-E1DC1ECD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064896" cy="720080"/>
          </a:xfrm>
        </p:spPr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Bridge Grade Separation – RXR Overpass (Cl. </a:t>
            </a:r>
            <a:r>
              <a:rPr lang="en-US" altLang="en-US" sz="2400" dirty="0"/>
              <a:t>A)     </a:t>
            </a:r>
            <a:r>
              <a:rPr lang="en-US" altLang="en-US" sz="1600" dirty="0"/>
              <a:t>Horizontal and Vertical Alignment of Railway (OVER) Rated X so Gen. Rating = 5</a:t>
            </a:r>
            <a:br>
              <a:rPr lang="en-US" altLang="en-US" sz="1600" dirty="0">
                <a:latin typeface="Times New Roman" panose="02020603050405020304" pitchFamily="18" charset="0"/>
              </a:rPr>
            </a:b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89B28-3438-EAC7-F898-5D2C3057F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E0A7-3EB8-666E-8F16-185CC23CF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131589"/>
            <a:ext cx="3628206" cy="331237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Refers to Culvert Grade Separations and Animal/Pedestrian Underpasses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Purpose is to provide a surface for traffic usage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Smooth surface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No holes, depressions or projections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Not slippery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Record type of surface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Asphalt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Concrete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Gravel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Soil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FEB87D-33DC-701F-7E88-AC041104C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953583"/>
            <a:ext cx="3628206" cy="34903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Look for defects that might affect high-load vehicles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Defects that create hazards to traffic or pedestrians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Record the presence of icing on the roadway or barrel Y/N – comment if Yes. May affect Drainage rating.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If defects a problem for stock/traffic, rate 4 or less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If hazardous, rate 2 or less (holes, projections, icing on traffic or pedestrian surfaces)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600" dirty="0">
              <a:latin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C311C-8A61-1E81-4BD6-575BDB2E6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Roadway Surface</a:t>
            </a:r>
            <a:br>
              <a:rPr lang="en-US" altLang="en-US" sz="48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BEFA1-FF74-14F2-25FB-FB96221E9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FDC1-0DC9-C4EF-6B2A-B08A85BB3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75606"/>
            <a:ext cx="8229600" cy="3312368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curbs, medians, guardrails, attenuators, high tension cable barriers, advance warning signs, vertical clearance signs, crash protection/attenuators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Inspect 20 m each direction of guardrails, barriers, HTCB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Not applicable for stock underpasses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Indicate type and rate condition and functionality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If not present record type as “None” and rate “X”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1222A-2936-83AC-BBAF-DAF42FCC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Traffic Safety Features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E8653-EA6A-7419-5949-9D20BFC5A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6E1C-9F5D-FD42-9FCB-B1D61350B63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133595-F0C0-D257-B614-D51CC5AB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88720"/>
            <a:ext cx="8229600" cy="33992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Inspection and rating considerations for safety features are as follows:</a:t>
            </a:r>
          </a:p>
          <a:p>
            <a:pPr marL="0" indent="0">
              <a:buNone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do not rate standard of safety feature, rate functionality and condition as per original design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rating includes all components of the safety feature, including connections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if elements are missing but there is evidence that they were previously there, then rate </a:t>
            </a:r>
            <a:r>
              <a:rPr lang="ja-JP" altLang="en-US" dirty="0"/>
              <a:t>“</a:t>
            </a:r>
            <a:r>
              <a:rPr lang="en-US" dirty="0"/>
              <a:t>4</a:t>
            </a:r>
            <a:r>
              <a:rPr lang="ja-JP" altLang="en-US" dirty="0"/>
              <a:t>”</a:t>
            </a:r>
            <a:r>
              <a:rPr lang="en-US" dirty="0"/>
              <a:t> or less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r>
              <a:rPr lang="en-US" dirty="0"/>
              <a:t>use </a:t>
            </a:r>
            <a:r>
              <a:rPr lang="ja-JP" altLang="en-US" dirty="0"/>
              <a:t>“</a:t>
            </a:r>
            <a:r>
              <a:rPr lang="en-US" dirty="0"/>
              <a:t>explanation of condition</a:t>
            </a:r>
            <a:r>
              <a:rPr lang="ja-JP" altLang="en-US" dirty="0"/>
              <a:t>”</a:t>
            </a:r>
            <a:r>
              <a:rPr lang="en-US" dirty="0"/>
              <a:t> to further describe features or to indicate concerns, maintenance required, etc.</a:t>
            </a: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5B0D5E-BC57-F774-39DE-69929555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Safety Features</a:t>
            </a:r>
          </a:p>
        </p:txBody>
      </p:sp>
    </p:spTree>
    <p:extLst>
      <p:ext uri="{BB962C8B-B14F-4D97-AF65-F5344CB8AC3E}">
        <p14:creationId xmlns:p14="http://schemas.microsoft.com/office/powerpoint/2010/main" val="1847172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1BE6-83EB-E91B-57C6-7EAD3F945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protection system on </a:t>
            </a:r>
            <a:r>
              <a:rPr lang="en-US" altLang="en-US" sz="1800" dirty="0" err="1">
                <a:latin typeface="Arial" charset="0"/>
              </a:rPr>
              <a:t>headslopes</a:t>
            </a:r>
            <a:r>
              <a:rPr lang="en-US" altLang="en-US" sz="1800" dirty="0">
                <a:latin typeface="Arial" charset="0"/>
              </a:rPr>
              <a:t> of bridges to prevent erosion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Look for: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evidence of settlement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cracked, broken or bulging concrete protection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Deck drainage away from system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voids under concrete slabs</a:t>
            </a: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 marL="428625" lvl="1" indent="-17145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E7CD1-0231-366D-6E20-7B634997F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1275607"/>
            <a:ext cx="3628206" cy="31683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Note graffiti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Rate 4 or less for: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Significant settlement or moving downwards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Significant heaving or cracking of concrete slope protection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Voids under concrete slope protection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Any maintenance required</a:t>
            </a:r>
          </a:p>
          <a:p>
            <a:pPr marL="192881" lvl="1" indent="-19288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C8650-DAF9-C0F2-9001-7B646F1F68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Slope Protection</a:t>
            </a:r>
            <a:br>
              <a:rPr lang="en-US" altLang="en-US" sz="48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52815-1097-608C-2DD9-D092E521E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7656-7673-CB92-99AD-BBAEB666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Bank Stability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EC34AEB-F80B-9C34-D2A5-E5301EF3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503634"/>
            <a:ext cx="3343275" cy="39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75" dirty="0">
              <a:latin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5E0EF-3803-B8E2-9587-6437C2E9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8229600" cy="34563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Refers to stability of bridge </a:t>
            </a:r>
            <a:r>
              <a:rPr lang="en-US" altLang="en-US" sz="1800" dirty="0" err="1">
                <a:latin typeface="Arial" charset="0"/>
              </a:rPr>
              <a:t>headslopes</a:t>
            </a:r>
            <a:endParaRPr lang="en-US" altLang="en-US" sz="18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Look for: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damage or displacement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settlement at abutment and piers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bulging at toe of slope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loss of material at toe of slope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wet or slumping areas</a:t>
            </a:r>
          </a:p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Rate 4 or less if: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Settled and exposing underside of abutment seat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Instability that affects the Substructure or Superstructure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Instability requiring monitoring</a:t>
            </a:r>
          </a:p>
          <a:p>
            <a:pPr marL="542925" lvl="1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F88D5-B2B9-C0D1-4026-3816D7671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2C070-2A21-F192-A1DA-517752C36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03598"/>
            <a:ext cx="8229600" cy="33843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Refers to the ability to dispose of water at: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Toe of </a:t>
            </a:r>
            <a:r>
              <a:rPr lang="en-US" altLang="en-US" sz="1800" dirty="0" err="1">
                <a:latin typeface="Arial" charset="0"/>
              </a:rPr>
              <a:t>headslopes</a:t>
            </a:r>
            <a:r>
              <a:rPr lang="en-US" altLang="en-US" sz="1800" dirty="0">
                <a:latin typeface="Arial" charset="0"/>
              </a:rPr>
              <a:t> and transitions on bridges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Roadway surface from Culvert Grade Separations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latin typeface="Arial" charset="0"/>
              </a:rPr>
              <a:t>Ends and barrel of Pedestrian or Animal underpasses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Typ. water sources are deck and approach road drainage, ditch drainage, and weep holes.</a:t>
            </a:r>
          </a:p>
          <a:p>
            <a:pPr lvl="1">
              <a:buFont typeface="Arial" panose="020B0604020202020204" pitchFamily="34" charset="0"/>
              <a:buChar char="−"/>
              <a:defRPr/>
            </a:pPr>
            <a:r>
              <a:rPr lang="en-US" altLang="en-US" sz="1600" dirty="0">
                <a:latin typeface="Arial" charset="0"/>
              </a:rPr>
              <a:t>Some underpasses are also designed for water flow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" charset="0"/>
              </a:rPr>
              <a:t>See “Special Comments for Next Inspection”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5D349-B876-4ADC-D63D-1D2A55CE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Drainage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8E39927-4894-F423-5B07-4BCADB74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2957513" cy="314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•"/>
              <a:defRPr/>
            </a:pPr>
            <a:endParaRPr lang="en-US" altLang="en-US" sz="900" dirty="0"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A9170-2C59-18E6-028A-77604E92D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14441-AB1B-6BC2-746A-AEA600D58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59582"/>
            <a:ext cx="8229600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On Bridge or Culvert Grade Separations handling vehicle traffic look for:</a:t>
            </a: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Ponding at toe of </a:t>
            </a:r>
            <a:r>
              <a:rPr lang="en-US" altLang="en-US" sz="1600" dirty="0" err="1">
                <a:latin typeface="Arial" charset="0"/>
              </a:rPr>
              <a:t>headslopes</a:t>
            </a:r>
            <a:r>
              <a:rPr lang="en-US" altLang="en-US" sz="1600" dirty="0">
                <a:latin typeface="Arial" charset="0"/>
              </a:rPr>
              <a:t> and transitions or inside culverts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Blockage of existing drainage systems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Damage to embankments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Record “Yes” if barrel leakage – comment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Arial" charset="0"/>
              </a:rPr>
              <a:t>Ratings: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functioning and no damage to slope protection, embankments and no bank instability rate 5 or more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damage or slope instability rate 4 or less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Drainage causing ponding, icing on travel lanes &amp; potential hazard rate 2 or less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Abutment scour/erosion and pier scour rated X on Bridge Grade Separations 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Arial" charset="0"/>
            </a:endParaRPr>
          </a:p>
          <a:p>
            <a:pPr marL="257175" lvl="1" indent="0">
              <a:buNone/>
              <a:defRPr/>
            </a:pPr>
            <a:endParaRPr lang="en-US" altLang="en-US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endParaRPr lang="en-US" altLang="en-US" dirty="0">
              <a:latin typeface="Arial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8A153-3DE6-1ABE-9762-6E6EA1E5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Drainage – Bridge or Culvert 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207E0-587C-C7A3-A203-28B4B5A72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Slide Number Placeholder 1">
            <a:extLst>
              <a:ext uri="{FF2B5EF4-FFF2-40B4-BE49-F238E27FC236}">
                <a16:creationId xmlns:a16="http://schemas.microsoft.com/office/drawing/2014/main" id="{2166BB7D-9608-3F05-970A-3B678F1F8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04" y="4659982"/>
            <a:ext cx="2057400" cy="274637"/>
          </a:xfrm>
        </p:spPr>
        <p:txBody>
          <a:bodyPr/>
          <a:lstStyle/>
          <a:p>
            <a:pPr>
              <a:spcAft>
                <a:spcPts val="600"/>
              </a:spcAft>
            </a:pPr>
            <a:fld id="{3A2281A5-0AAD-5C43-9874-F8F3A9F5B29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3AF6AFC-6F75-2742-3D30-508CEC8B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19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Generated from BIS for following usage types: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3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vehicle grade separation</a:t>
            </a:r>
          </a:p>
          <a:p>
            <a:pPr marL="542925"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pedestrian grade separation</a:t>
            </a:r>
          </a:p>
          <a:p>
            <a:pPr marL="542925"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wildlife or </a:t>
            </a:r>
            <a:r>
              <a:rPr lang="en-US" altLang="en-US" sz="17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cattlepass</a:t>
            </a: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railway overpass</a:t>
            </a:r>
          </a:p>
          <a:p>
            <a:pPr marL="542925"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railway underpass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7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7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types above can be either bridge or culvert Grade Separation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3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4C169-975D-59D5-3C6F-851B73E0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/>
              <a:t>Grade Separation Form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2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68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 Grade Separation – Poor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9738" y="964498"/>
            <a:ext cx="4704521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36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0F3A-133E-1AAA-D660-9494BD4CF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275607"/>
            <a:ext cx="3744416" cy="316835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On Pedestrian/Animal Underpasses look for:</a:t>
            </a:r>
            <a:endParaRPr lang="en-US" altLang="en-US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Ponding in culvert barrel or at ends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Any condition contributing to icing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Damage to </a:t>
            </a:r>
            <a:r>
              <a:rPr lang="en-US" altLang="en-US" sz="1600" dirty="0" err="1">
                <a:latin typeface="Arial" charset="0"/>
              </a:rPr>
              <a:t>sideslopes</a:t>
            </a:r>
            <a:r>
              <a:rPr lang="en-US" altLang="en-US" sz="1600" dirty="0">
                <a:latin typeface="Arial" charset="0"/>
              </a:rPr>
              <a:t> or embankments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latin typeface="Arial" charset="0"/>
            </a:endParaRPr>
          </a:p>
          <a:p>
            <a:pPr marL="0" indent="0">
              <a:buNone/>
              <a:defRPr/>
            </a:pPr>
            <a:r>
              <a:rPr lang="en-US" altLang="en-US" sz="1800" dirty="0">
                <a:latin typeface="Arial" charset="0"/>
              </a:rPr>
              <a:t>Record “Yes” if barrel leakage and provide comment. Rating is not required but if “Yes” leakage may effect rating of Roadway surface and Drainage</a:t>
            </a:r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EB257-D792-07F6-C71E-00C355475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9544" y="627534"/>
            <a:ext cx="3628206" cy="3816425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altLang="en-US" dirty="0">
                <a:latin typeface="Arial" charset="0"/>
              </a:rPr>
              <a:t>Ratings:</a:t>
            </a:r>
          </a:p>
          <a:p>
            <a:pPr marL="5715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Functioning, no damage to </a:t>
            </a:r>
            <a:r>
              <a:rPr lang="en-US" altLang="en-US" sz="1600" dirty="0" err="1">
                <a:latin typeface="Arial" charset="0"/>
              </a:rPr>
              <a:t>sideslope</a:t>
            </a:r>
            <a:r>
              <a:rPr lang="en-US" altLang="en-US" sz="1600" dirty="0">
                <a:latin typeface="Arial" charset="0"/>
              </a:rPr>
              <a:t> or embankment rate 5 or more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poor drainage causes icing or ponding around animal underpasses rate 4 or less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charset="0"/>
              </a:rPr>
              <a:t>If drainage causes ponding or icing and potential hazard on pedestrian underpass 2 or less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endParaRPr lang="en-US" alt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86E70-10B7-7CD7-35C2-C809A96AA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Drainage – Ped/Animal Underpass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7CBB6-9128-DE94-FB20-E2551A112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001F-5A20-8268-F70E-41500444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8229600" cy="345638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Normally the following are not applicable (rate “X”)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scour and scour protection at ends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fish passage in barrel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waterway adequacy in barrel</a:t>
            </a:r>
          </a:p>
          <a:p>
            <a:pPr marL="457200" lvl="1" indent="0">
              <a:buNone/>
            </a:pPr>
            <a:endParaRPr lang="en-US" altLang="en-US" sz="12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If designed to also handle water flow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Note in “Special Comments for Next Inspection” (This culvert also handles drainage.  05/06/2016)</a:t>
            </a: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Inspect and provide ratings for: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scour and scour protection at ends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fish passage</a:t>
            </a:r>
          </a:p>
          <a:p>
            <a:pPr lvl="2"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waterway adequacy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E4503-D561-90E6-C401-0430CDE7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Animal Underpass – Other Drainage Considerations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F81C9-2E16-9A88-D6F1-732A42017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DC3A-7B76-2ED8-ABD4-0DDC986BF4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Underpass – Handles Drainage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B7A92-C6ED-3FC8-8303-9A6F1396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1285875"/>
            <a:ext cx="3043238" cy="306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788">
              <a:latin typeface="Arial" panose="020B0604020202020204" pitchFamily="34" charset="0"/>
            </a:endParaRP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E90387CA-973A-345D-AD7E-DC13C8115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16" y="1285875"/>
            <a:ext cx="4307167" cy="32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2F713-9F74-30F6-4B3F-C6608E3C3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0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B2642-A518-0E18-699B-32FE3135B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lighting in culvert grade separations and pedestrian underpasses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Not applicable for stock underpasses  - rate X</a:t>
            </a: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If lighting does not exist but in opinion of inspector is required rate X and provide comment and recommendation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Minor damage that does not affect operation or functionality rate 5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Defects affecting operation and functionality rate 4 or less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D4B00-3158-CECA-6D1F-50493346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Lighting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90F2D-D356-65B1-B84A-92190346B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03F1-EA88-D0CD-F799-2163518A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whether the Stock underpass is used for it’s intended purpose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Indicate “In Use” by </a:t>
            </a:r>
            <a:r>
              <a:rPr lang="en-US" altLang="en-US" sz="1800" b="1" u="sng" dirty="0">
                <a:latin typeface="Arial" charset="0"/>
              </a:rPr>
              <a:t>Y</a:t>
            </a:r>
            <a:r>
              <a:rPr lang="en-US" altLang="en-US" sz="1800" dirty="0">
                <a:latin typeface="Arial" charset="0"/>
              </a:rPr>
              <a:t>es or </a:t>
            </a:r>
            <a:r>
              <a:rPr lang="en-US" altLang="en-US" sz="1800" b="1" u="sng" dirty="0">
                <a:latin typeface="Arial" charset="0"/>
              </a:rPr>
              <a:t>N</a:t>
            </a:r>
            <a:r>
              <a:rPr lang="en-US" altLang="en-US" sz="1800" dirty="0">
                <a:latin typeface="Arial" charset="0"/>
              </a:rPr>
              <a:t>o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there is evidence the structure is no longer in service, then circle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make a note in the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“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explanation of condition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regarding the circumstances (e.g. guide fence is down)</a:t>
            </a: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Provide comment/explanation if “No” (e.g. guide fencing is down)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141D2-B4AF-0CF6-36F0-E4B795498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Structure In Use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63864-B007-C4DE-E23C-9DAA0B0FB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454F-7664-108F-CECD-FC0335F1C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Governing Elements – (refer to 1.10.5 and 10.7 (Bridges), 1.10.10 and 13.8.7 (Culverts)).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Road Alignment rating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/>
              <a:t>Roadway Surface rating (Culvert GS only)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Traffic Safety Features rating (except improperly lapped guardrail)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Bank Stability rating of 4 or less</a:t>
            </a:r>
          </a:p>
          <a:p>
            <a:pPr marL="457200" lvl="1" indent="0">
              <a:buNone/>
            </a:pPr>
            <a:endParaRPr lang="en-US" altLang="en-US" sz="900" dirty="0">
              <a:latin typeface="Arial" panose="020B0604020202020204" pitchFamily="34" charset="0"/>
            </a:endParaRPr>
          </a:p>
          <a:p>
            <a:pPr lvl="1">
              <a:buFontTx/>
              <a:buChar char="–"/>
            </a:pPr>
            <a:r>
              <a:rPr lang="en-US" altLang="en-US" sz="1600" dirty="0">
                <a:latin typeface="Arial" panose="020B0604020202020204" pitchFamily="34" charset="0"/>
              </a:rPr>
              <a:t>Drainage rating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A5701-2D1D-9FE8-C00F-429C026F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latin typeface="Arial" panose="020B0604020202020204" pitchFamily="34" charset="0"/>
              </a:rPr>
              <a:t>General Rating – Grade Separations – Road Under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E70B1-5927-5B21-4AB0-8BB9B1B13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A586CBF1-ACBF-687A-28DD-6711145F5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786063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878316E6-3A1C-FD3A-C8BF-F942F3249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/>
        </p:blipFill>
        <p:spPr bwMode="auto">
          <a:xfrm>
            <a:off x="798128" y="1419622"/>
            <a:ext cx="754774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2E3A4-ACC1-CB49-31AB-1EDE5143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219256" cy="8640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200" b="1" dirty="0">
                <a:latin typeface="Arial" panose="020B0604020202020204" pitchFamily="34" charset="0"/>
              </a:rPr>
              <a:t>Sample Completed Form</a:t>
            </a:r>
            <a:br>
              <a:rPr lang="en-US" altLang="en-US" sz="3200" b="1" dirty="0">
                <a:latin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</a:rPr>
              <a:t>Grade Separation – Road Under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AACE6-8C6F-A231-4199-13053EFFD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40E3-0259-64D5-BF13-753067EF6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Governing Elements – (refer to 1.10.10 and 13.8.7)</a:t>
            </a:r>
          </a:p>
          <a:p>
            <a:pPr lvl="1">
              <a:buFontTx/>
              <a:buChar char="–"/>
              <a:defRPr/>
            </a:pPr>
            <a:endParaRPr lang="en-US" altLang="en-US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r>
              <a:rPr lang="en-US" altLang="en-US" sz="1600" dirty="0">
                <a:latin typeface="Arial" charset="0"/>
              </a:rPr>
              <a:t>Road Surface rating</a:t>
            </a:r>
          </a:p>
          <a:p>
            <a:pPr lvl="1">
              <a:buFontTx/>
              <a:buChar char="–"/>
              <a:defRPr/>
            </a:pPr>
            <a:endParaRPr lang="en-US" altLang="en-US" sz="1600" dirty="0">
              <a:latin typeface="Arial" charset="0"/>
            </a:endParaRPr>
          </a:p>
          <a:p>
            <a:pPr lvl="1">
              <a:buFontTx/>
              <a:buChar char="–"/>
              <a:defRPr/>
            </a:pPr>
            <a:r>
              <a:rPr lang="en-US" altLang="en-US" sz="1600" dirty="0">
                <a:latin typeface="Arial" charset="0"/>
              </a:rPr>
              <a:t>Drainage rating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EDEDE-E41E-6607-85DE-3ED22916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latin typeface="Arial" panose="020B0604020202020204" pitchFamily="34" charset="0"/>
              </a:rPr>
              <a:t>General Rating – Animal or Pedestrian Underpasses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EC109-8771-7510-890F-5AE1F0BCF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C7BBD-5170-CAED-1DDA-7A7CC429C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9622"/>
            <a:ext cx="8229600" cy="3168352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The Grade Separation section is different for bridges and culverts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Refers to H &amp; V road alignment passing </a:t>
            </a:r>
            <a:r>
              <a:rPr lang="en-US" altLang="en-US" sz="1800" u="sng" dirty="0">
                <a:latin typeface="Arial" charset="0"/>
              </a:rPr>
              <a:t>under</a:t>
            </a:r>
            <a:r>
              <a:rPr lang="en-US" altLang="en-US" sz="1800" dirty="0">
                <a:latin typeface="Arial" charset="0"/>
              </a:rPr>
              <a:t> Bridge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Grade Separations </a:t>
            </a:r>
            <a:r>
              <a:rPr lang="en-US" altLang="en-US" sz="1800" dirty="0">
                <a:latin typeface="Arial" charset="0"/>
              </a:rPr>
              <a:t>or </a:t>
            </a:r>
            <a:r>
              <a:rPr kumimoji="0" lang="en-US" alt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through</a:t>
            </a:r>
            <a:r>
              <a:rPr kumimoji="0" lang="en-US" altLang="en-US" sz="1800" b="0" i="0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charset="0"/>
              </a:rPr>
              <a:t>Culvert Grade Separations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Includes road surface condition for bridge GS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Road surface given separate rating for culvert GS 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US" altLang="en-US" sz="1800" dirty="0">
                <a:latin typeface="Arial" charset="0"/>
              </a:rPr>
              <a:t>Does </a:t>
            </a:r>
            <a:r>
              <a:rPr lang="en-US" altLang="en-US" sz="1800" u="sng" dirty="0">
                <a:latin typeface="Arial" charset="0"/>
              </a:rPr>
              <a:t>not</a:t>
            </a:r>
            <a:r>
              <a:rPr lang="en-US" altLang="en-US" sz="1800" dirty="0">
                <a:latin typeface="Arial" charset="0"/>
              </a:rPr>
              <a:t> refer to road above (rated in Approach Road section)</a:t>
            </a: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 marL="0" indent="0">
              <a:buNone/>
              <a:defRPr/>
            </a:pPr>
            <a:endParaRPr lang="en-US" altLang="en-US" sz="900" dirty="0">
              <a:latin typeface="Arial" charset="0"/>
            </a:endParaRPr>
          </a:p>
          <a:p>
            <a:pPr marL="0" indent="0">
              <a:buNone/>
              <a:defRPr/>
            </a:pPr>
            <a:endParaRPr lang="en-US" altLang="en-US" sz="1800" dirty="0">
              <a:latin typeface="Arial" charset="0"/>
            </a:endParaRP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F56A7-1F9B-2383-F73A-C8D02509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latin typeface="Arial" panose="020B0604020202020204" pitchFamily="34" charset="0"/>
              </a:rPr>
              <a:t>Grade Separation - Road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Alignment</a:t>
            </a:r>
            <a:r>
              <a:rPr lang="en-US" altLang="en-US" sz="3200" b="1" dirty="0">
                <a:latin typeface="Arial" panose="020B0604020202020204" pitchFamily="34" charset="0"/>
              </a:rPr>
              <a:t> </a:t>
            </a:r>
            <a:r>
              <a:rPr lang="en-US" altLang="en-US" sz="3200" b="1" u="sng" dirty="0">
                <a:latin typeface="Arial" panose="020B0604020202020204" pitchFamily="34" charset="0"/>
              </a:rPr>
              <a:t>Under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C7E7D-323D-DB6F-982A-B0FBD454D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7224540D-215A-7647-F767-A4FF181B4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786063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71D1B382-7C12-AD1A-FA28-58DF2CF1D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66" y="1449908"/>
            <a:ext cx="6063828" cy="28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0DB72F-B175-DDED-8140-40E27509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Sample Completed Form</a:t>
            </a:r>
            <a:br>
              <a:rPr lang="en-US" altLang="en-US" b="1" dirty="0">
                <a:latin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</a:rPr>
              <a:t>Animal Under Pass</a:t>
            </a:r>
            <a:br>
              <a:rPr lang="en-US" altLang="en-US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E820D-F385-FB36-1BA9-5A236E895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A7330D94-7155-F229-EB94-45B0672DD2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Alberta Infrastructure and Transportation Extranet</a:t>
            </a:r>
            <a:endParaRPr lang="en-CA" altLang="en-US" sz="44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3CAB2BD-DF7E-5502-8907-DC9747664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altLang="en-US" sz="2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https://extranet.inftra.gov.ab.ca/inftra_login.html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C52825-AB68-670C-5029-B9EA92F12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00A0-27C9-8F46-B3A7-AC7120E18E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01" y="267944"/>
            <a:ext cx="4114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8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6E1C-9F5D-FD42-9FCB-B1D61350B63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245EF-B7D7-E5EE-60B8-CD573F6F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22351"/>
            <a:ext cx="8229600" cy="3421608"/>
          </a:xfrm>
        </p:spPr>
        <p:txBody>
          <a:bodyPr/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dirty="0"/>
              <a:t>Inspection and rating considerations include: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Evaluating Horizontal  Vertical alignment for 1 km each direction</a:t>
            </a:r>
            <a:r>
              <a:rPr lang="en-US" altLang="en-US" sz="1600" dirty="0">
                <a:latin typeface="Arial" charset="0"/>
              </a:rPr>
              <a:t>, then summarized in a single Road Alignment rating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vertical and horizontal alignment  that may contribute to damage to the bridge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look for indications of reduced vertical clearance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marR="0" lvl="1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Bridge GS includes condition of road that may lead to damage of the bridge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US" sz="900" dirty="0"/>
          </a:p>
          <a:p>
            <a:pPr marL="600075" lvl="1" indent="-257175"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/>
              <a:t>Railway, pedestrian / stock / animal passes and utilities alignments are rated </a:t>
            </a:r>
            <a:r>
              <a:rPr lang="ja-JP" altLang="en-US" dirty="0"/>
              <a:t>“</a:t>
            </a:r>
            <a:r>
              <a:rPr lang="en-US" dirty="0"/>
              <a:t>X</a:t>
            </a:r>
            <a:r>
              <a:rPr lang="ja-JP" altLang="en-US" dirty="0"/>
              <a:t>”</a:t>
            </a:r>
            <a:endParaRPr lang="en-CA" altLang="ja-JP" dirty="0"/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CA" altLang="ja-JP" sz="900" dirty="0"/>
          </a:p>
          <a:p>
            <a:pPr marL="342900" lvl="1" indent="0">
              <a:buNone/>
              <a:defRPr/>
            </a:pPr>
            <a:r>
              <a:rPr lang="en-US" altLang="en-US" sz="1600" dirty="0">
                <a:latin typeface="Arial" charset="0"/>
              </a:rPr>
              <a:t>If alignment can be safely driven at legal or posted speed limit rate 5 or more.</a:t>
            </a:r>
          </a:p>
          <a:p>
            <a:pPr marL="342900" lvl="1" indent="0">
              <a:spcBef>
                <a:spcPct val="20000"/>
              </a:spcBef>
              <a:buNone/>
              <a:defRPr/>
            </a:pPr>
            <a:endParaRPr lang="en-CA" altLang="ja-JP" dirty="0"/>
          </a:p>
          <a:p>
            <a:pPr marL="557213" lvl="1" indent="-214313">
              <a:spcBef>
                <a:spcPct val="20000"/>
              </a:spcBef>
              <a:defRPr/>
            </a:pPr>
            <a:endParaRPr lang="en-US" b="1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340180-AD4C-7A30-02C1-67B88E89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Alignment - Rating</a:t>
            </a:r>
          </a:p>
        </p:txBody>
      </p:sp>
    </p:spTree>
    <p:extLst>
      <p:ext uri="{BB962C8B-B14F-4D97-AF65-F5344CB8AC3E}">
        <p14:creationId xmlns:p14="http://schemas.microsoft.com/office/powerpoint/2010/main" val="398612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E6E1C-9F5D-FD42-9FCB-B1D61350B63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F4F27-2005-DCBB-AD80-D4953F7FE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82188"/>
            <a:ext cx="8229600" cy="3405785"/>
          </a:xfrm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1400" dirty="0"/>
              <a:t>The grade separation section of the BIM inspection form replaces the channel section for structures that are not over streams.  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1400" dirty="0"/>
              <a:t>Grade Separation Section for a bridge:</a:t>
            </a:r>
          </a:p>
          <a:p>
            <a:endParaRPr lang="en-US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83457C-5970-7C40-FA6B-7B69C190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Separation - Bridge</a:t>
            </a:r>
          </a:p>
        </p:txBody>
      </p:sp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68850" y="2113707"/>
            <a:ext cx="7360659" cy="247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522C19-F53A-BF8C-37F3-8F481F61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16E4093A-B949-A593-DA81-B730191E2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1203598"/>
            <a:ext cx="4604395" cy="345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45578-3CE7-53CE-467B-4654A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984776" cy="792088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Bridge Grade Separation – Road Under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1D6F-07C4-5A4C-51C6-892C5840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90522C19-F53A-BF8C-37F3-8F481F613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1457325"/>
            <a:ext cx="24431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50006" tIns="25003" rIns="50006" bIns="2500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en-US" sz="900">
              <a:latin typeface="Arial" panose="020B0604020202020204" pitchFamily="34" charset="0"/>
            </a:endParaRP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16E4093A-B949-A593-DA81-B730191E2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9802" y="1203736"/>
            <a:ext cx="4604395" cy="345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645578-3CE7-53CE-467B-4654AE4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6984776" cy="792088"/>
          </a:xfrm>
        </p:spPr>
        <p:txBody>
          <a:bodyPr/>
          <a:lstStyle/>
          <a:p>
            <a:r>
              <a:rPr lang="en-US" altLang="en-US" sz="2900" b="1" dirty="0">
                <a:latin typeface="Arial" panose="020B0604020202020204" pitchFamily="34" charset="0"/>
              </a:rPr>
              <a:t>Bridge Grade Separation – Road Under 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Grade Separation Road Alignment (rating road under)</a:t>
            </a:r>
            <a:br>
              <a:rPr lang="en-US" altLang="en-US" sz="54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21D6F-07C4-5A4C-51C6-892C58408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2281A5-0AAD-5C43-9874-F8F3A9F5B2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3666"/>
      </p:ext>
    </p:extLst>
  </p:cSld>
  <p:clrMapOvr>
    <a:masterClrMapping/>
  </p:clrMapOvr>
</p:sld>
</file>

<file path=ppt/theme/theme1.xml><?xml version="1.0" encoding="utf-8"?>
<a:theme xmlns:a="http://schemas.openxmlformats.org/drawingml/2006/main" name="Alberta - Goverment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berta - Goverment" id="{B5B9DE0F-B4AD-4032-AF5B-DF91C75EA15F}" vid="{0F13C157-AA60-4577-BBE0-D12A7DEBDB48}"/>
    </a:ext>
  </a:extLst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Body slides">
  <a:themeElements>
    <a:clrScheme name="Sky basic">
      <a:dk1>
        <a:srgbClr val="36424A"/>
      </a:dk1>
      <a:lt1>
        <a:sysClr val="window" lastClr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Alberta - Goverment</Template>
  <TotalTime>1318</TotalTime>
  <Words>1903</Words>
  <Application>Microsoft Office PowerPoint</Application>
  <PresentationFormat>On-screen Show (16:9)</PresentationFormat>
  <Paragraphs>313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Noto Sans Symbols</vt:lpstr>
      <vt:lpstr>Times New Roman</vt:lpstr>
      <vt:lpstr>Wingdings</vt:lpstr>
      <vt:lpstr>Alberta - Goverment</vt:lpstr>
      <vt:lpstr>Body slides</vt:lpstr>
      <vt:lpstr>1_Body slides</vt:lpstr>
      <vt:lpstr>2_Body slides</vt:lpstr>
      <vt:lpstr>GRADE SEPARATION INSPECTION &amp; RATING</vt:lpstr>
      <vt:lpstr>Grade Separation Form</vt:lpstr>
      <vt:lpstr>Grade Separation Form</vt:lpstr>
      <vt:lpstr>Grade Separation Form</vt:lpstr>
      <vt:lpstr>Grade Separation - Road Alignment Under </vt:lpstr>
      <vt:lpstr>Road Alignment - Rating</vt:lpstr>
      <vt:lpstr>Grade Separation - Bridge</vt:lpstr>
      <vt:lpstr>Bridge Grade Separation – Road Under  Grade Separation Road Alignment (rating road under) </vt:lpstr>
      <vt:lpstr>Bridge Grade Separation – Road Under  Grade Separation Road Alignment (rating road under) </vt:lpstr>
      <vt:lpstr>Grade Separation - Culvert</vt:lpstr>
      <vt:lpstr>Culvert Grade Separation  Grade Separation Road Alignment (rating road under)  </vt:lpstr>
      <vt:lpstr>Culvert Grade Separation  Grade Separation Road alignment (rating road under)  </vt:lpstr>
      <vt:lpstr>Bridge or Culvert Grade Separation Pedestrian, Animal, Railroad Underpass </vt:lpstr>
      <vt:lpstr>Culvert Grade Separation Form Wildlife, Cattle, Pedestrian - Road Alignment UNDER Rated X  </vt:lpstr>
      <vt:lpstr>Culvert Grade Separation – Pedestrian  Grade Separation Road Alignment UNDER Rated X  </vt:lpstr>
      <vt:lpstr>Grade Separation BP – Animal Underpass Grade Separation Road Alignment UNDER Rated X  </vt:lpstr>
      <vt:lpstr>Grade Separation TT – Animal Underpass Grade Separation Road Alignment UNDER Rated X  </vt:lpstr>
      <vt:lpstr>Grade Separation TT – Animal Underpass Grade Separation Road Alignment UNDER Rated X  </vt:lpstr>
      <vt:lpstr>Bridge Grade Separation Form Wildlife, Cattle, Pedestrian - Road Alignment UNDER Rated X  </vt:lpstr>
      <vt:lpstr>Bridge Grade Separation – Wildlife Underpass      Grade Separation Road Alignment UNDER Rated X   </vt:lpstr>
      <vt:lpstr>Bridge Grade Separation – Pedestrian Underpass      Grade Separation Road Alignment UNDER Rated X   </vt:lpstr>
      <vt:lpstr>Bridge Grade Separation - RXR UNDER Rail Alignment UNDER Rated X</vt:lpstr>
      <vt:lpstr>Grade Separation – Railroad Overpass    Rail Alignment Rated X  </vt:lpstr>
      <vt:lpstr>Culvert Grade Separation – RxR Underpass Rail Alignment UNDER Rated X</vt:lpstr>
      <vt:lpstr>Grade Separation – Culvert RXR Underpass    Rail Alignment Rated X  </vt:lpstr>
      <vt:lpstr>Bridge or Culvert Grade Separation Pedestrian, Animal, Railroad Overpass </vt:lpstr>
      <vt:lpstr>Bridge or Culvert Grade Separation Form Wildlife Overpass – Horizontal &amp; Vertical Alignment Rated X </vt:lpstr>
      <vt:lpstr>Culvert Grade Separation - Wildlife Overpass  Vertical &amp; Horizontal Road Alignment (Over) are Rated X so Gen. Rating = 5   </vt:lpstr>
      <vt:lpstr>Bridge Grade Separation Form – RxR Overpass Rail Alignment OVER Rated X  </vt:lpstr>
      <vt:lpstr>Bridge Grade Separation – RXR Overpass (Cl. A)     Horizontal and Vertical Alignment of Railway (OVER) Rated X so Gen. Rating = 5 </vt:lpstr>
      <vt:lpstr>PowerPoint Presentation</vt:lpstr>
      <vt:lpstr>Traffic Safety Features </vt:lpstr>
      <vt:lpstr>Traffic Safety Features</vt:lpstr>
      <vt:lpstr>PowerPoint Presentation</vt:lpstr>
      <vt:lpstr>Bank Stability </vt:lpstr>
      <vt:lpstr>Drainage </vt:lpstr>
      <vt:lpstr>Drainage – Bridge or Culvert GS</vt:lpstr>
      <vt:lpstr>Bridge Grade Separation – Poor Drainage</vt:lpstr>
      <vt:lpstr>Bridge Grade Separation – Poor Drainage</vt:lpstr>
      <vt:lpstr>Bridge Grade Separation – Poor Drainage</vt:lpstr>
      <vt:lpstr>Bridge Grade Separation – Poor Drainage</vt:lpstr>
      <vt:lpstr>PowerPoint Presentation</vt:lpstr>
      <vt:lpstr>Animal Underpass – Other Drainage Considerations </vt:lpstr>
      <vt:lpstr>Animal Underpass – Handles Drainage</vt:lpstr>
      <vt:lpstr>Lighting </vt:lpstr>
      <vt:lpstr>Structure In Use </vt:lpstr>
      <vt:lpstr>General Rating – Grade Separations – Road Under </vt:lpstr>
      <vt:lpstr>Sample Completed Form Grade Separation – Road Under </vt:lpstr>
      <vt:lpstr>General Rating – Animal or Pedestrian Underpasses </vt:lpstr>
      <vt:lpstr>Sample Completed Form Animal Under Pass </vt:lpstr>
      <vt:lpstr>Alberta Infrastructure and Transportation Extranet</vt:lpstr>
      <vt:lpstr>Questions?</vt:lpstr>
    </vt:vector>
  </TitlesOfParts>
  <Company>BVBS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Garry Roberts</dc:creator>
  <cp:lastModifiedBy>Garry Roberts</cp:lastModifiedBy>
  <cp:revision>140</cp:revision>
  <dcterms:created xsi:type="dcterms:W3CDTF">2005-08-21T17:55:11Z</dcterms:created>
  <dcterms:modified xsi:type="dcterms:W3CDTF">2023-03-19T02:55:18Z</dcterms:modified>
</cp:coreProperties>
</file>