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8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3" r:id="rId23"/>
    <p:sldId id="274" r:id="rId24"/>
    <p:sldId id="276" r:id="rId25"/>
    <p:sldId id="275" r:id="rId26"/>
    <p:sldId id="285" r:id="rId27"/>
    <p:sldId id="277" r:id="rId28"/>
    <p:sldId id="284" r:id="rId29"/>
    <p:sldId id="278" r:id="rId30"/>
    <p:sldId id="279" r:id="rId31"/>
    <p:sldId id="280" r:id="rId32"/>
  </p:sldIdLst>
  <p:sldSz cx="9144000" cy="5143500" type="screen16x9"/>
  <p:notesSz cx="6858000" cy="91995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gQ6Lv0M4jdNgFv89TZG4GMuxq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theme" Target="../theme/theme3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Google Shape;9;n"/>
          <p:cNvGraphicFramePr/>
          <p:nvPr/>
        </p:nvGraphicFramePr>
        <p:xfrm>
          <a:off x="1044575" y="3479800"/>
          <a:ext cx="4770438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770438" imgH="2239963" progId="MS_ClipArt_Gallery.2">
                  <p:embed/>
                </p:oleObj>
              </mc:Choice>
              <mc:Fallback>
                <p:oleObj r:id="rId2" imgW="4770438" imgH="2239963" progId="MS_ClipArt_Gallery.2">
                  <p:embed/>
                  <p:pic>
                    <p:nvPicPr>
                      <p:cNvPr id="9" name="Google Shape;9;n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1044575" y="3479800"/>
                        <a:ext cx="4770438" cy="223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oogle Shape;10;n"/>
          <p:cNvGraphicFramePr/>
          <p:nvPr/>
        </p:nvGraphicFramePr>
        <p:xfrm>
          <a:off x="3268663" y="2759075"/>
          <a:ext cx="23018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01875" imgH="1366838" progId="MS_ClipArt_Gallery.2">
                  <p:embed/>
                </p:oleObj>
              </mc:Choice>
              <mc:Fallback>
                <p:oleObj r:id="rId4" imgW="2301875" imgH="1366838" progId="MS_ClipArt_Gallery.2">
                  <p:embed/>
                  <p:pic>
                    <p:nvPicPr>
                      <p:cNvPr id="10" name="Google Shape;10;n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268663" y="2759075"/>
                        <a:ext cx="2301875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17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18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Times New Roman"/>
                <a:ea typeface="Times New Roman"/>
                <a:cs typeface="Times New Roman"/>
                <a:sym typeface="Times New Roman"/>
              </a:rPr>
              <a:t>Black polymer coating for use in areas with corrosive soil.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5953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3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107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sldNum" idx="12"/>
          </p:nvPr>
        </p:nvSpPr>
        <p:spPr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2512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3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0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4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4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4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41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41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4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4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4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4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4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5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5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81AB"/>
              </a:buClr>
              <a:buSzPts val="2400"/>
              <a:buNone/>
              <a:defRPr sz="2400" b="1">
                <a:solidFill>
                  <a:srgbClr val="0081A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1" name="Google Shape;141;p46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47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685800" y="579475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202020" y="1436725"/>
            <a:ext cx="8941981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3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" name="Google Shape;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5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p36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2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" name="Google Shape;5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MSIPCMContentMarking" descr="{&quot;HashCode&quot;:1424004173,&quot;Placement&quot;:&quot;Footer&quot;,&quot;Top&quot;:382.997253,&quot;Left&quot;:0.0,&quot;SlideWidth&quot;:720,&quot;SlideHeight&quot;:405}">
            <a:extLst>
              <a:ext uri="{FF2B5EF4-FFF2-40B4-BE49-F238E27FC236}">
                <a16:creationId xmlns:a16="http://schemas.microsoft.com/office/drawing/2014/main" id="{EEF04ADB-C644-61CF-6FCA-DA5F98B94D66}"/>
              </a:ext>
            </a:extLst>
          </p:cNvPr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" name="MSIPCMContentMarking" descr="{&quot;HashCode&quot;:1424004173,&quot;Placement&quot;:&quot;Footer&quot;,&quot;Top&quot;:382.997253,&quot;Left&quot;:0.0,&quot;SlideWidth&quot;:720,&quot;SlideHeight&quot;:405}">
            <a:extLst>
              <a:ext uri="{FF2B5EF4-FFF2-40B4-BE49-F238E27FC236}">
                <a16:creationId xmlns:a16="http://schemas.microsoft.com/office/drawing/2014/main" id="{B2A17237-752C-5CD1-5DF8-8A349672790E}"/>
              </a:ext>
            </a:extLst>
          </p:cNvPr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NTbhyHNA1V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alberta.ca/publications/bridge-construction-inspection-manual-edition-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CULVERTS – BASIC STRUCTURAL CONSIDERATIONS</a:t>
            </a:r>
            <a:endParaRPr sz="3000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472008" y="4035351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 sz="1200">
              <a:solidFill>
                <a:srgbClr val="F2F2F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>
                <a:solidFill>
                  <a:srgbClr val="F2F2F2"/>
                </a:solidFill>
              </a:rPr>
              <a:t> </a:t>
            </a:r>
            <a:r>
              <a:rPr lang="en-US" sz="1200" u="sng">
                <a:solidFill>
                  <a:srgbClr val="F2F2F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https://m.youtube.com/watch?v=NTbhyHNA1Vc</a:t>
            </a:r>
            <a:endParaRPr sz="12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0" descr="S:\BRIDGE\SHARED\CLIVE\powerpoint\roof bulge.jpg"/>
          <p:cNvPicPr preferRelativeResize="0"/>
          <p:nvPr/>
        </p:nvPicPr>
        <p:blipFill rotWithShape="1">
          <a:blip r:embed="rId3">
            <a:alphaModFix/>
          </a:blip>
          <a:srcRect t="1279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>
          <a:blip r:embed="rId3"/>
          <a:srcRect t="12500" b="12500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>
          <a:blip r:embed="rId3"/>
          <a:srcRect t="12500" b="12500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71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aucet&#10;&#10;Description automatically generated with medium confidence">
            <a:extLst>
              <a:ext uri="{FF2B5EF4-FFF2-40B4-BE49-F238E27FC236}">
                <a16:creationId xmlns:a16="http://schemas.microsoft.com/office/drawing/2014/main" id="{291DEC85-0224-AB4D-B142-F5788C7D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CSP (field jointing)</a:t>
            </a:r>
            <a:endParaRPr sz="3200" dirty="0"/>
          </a:p>
        </p:txBody>
      </p:sp>
      <p:pic>
        <p:nvPicPr>
          <p:cNvPr id="225" name="Google Shape;225;p12" descr="S:\BRIDGE\SHARED\CLIVE\powerpoint\cs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4226" y="1282304"/>
            <a:ext cx="4375547" cy="3233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Two Types: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-US"/>
              <a:t>Corrugated Steel Pipe (CSP)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</a:pPr>
            <a:r>
              <a:rPr lang="en-US"/>
              <a:t>Structural Plate Corrugated Steel Pipe (SPCSP)</a:t>
            </a:r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Flexible Culverts</a:t>
            </a:r>
            <a:endParaRPr sz="3200" dirty="0"/>
          </a:p>
        </p:txBody>
      </p:sp>
      <p:sp>
        <p:nvSpPr>
          <p:cNvPr id="233" name="Google Shape;233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Complete rings fabricated in plant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Rolled helical sections, re-rolled ends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Joined by couplers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Bridge sizes range from 1500 to 3600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Common sizes 1800 to 3000 (in 200mm increments)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Segment produced in lengths to suit transport (2.5 to 15.0 m) </a:t>
            </a:r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Corrugated Steel Pipe (CSP)</a:t>
            </a:r>
            <a:endParaRPr sz="3200" dirty="0"/>
          </a:p>
        </p:txBody>
      </p: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Common Thickness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2.8mm,  3.5mm,  4.2mm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Common Profiles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68mm (Pitch) x 13mm (depth)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76mm X 25mm, and 125mm X 26mm</a:t>
            </a:r>
            <a:endParaRPr sz="2400" dirty="0"/>
          </a:p>
        </p:txBody>
      </p:sp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CSP Properties</a:t>
            </a:r>
            <a:endParaRPr sz="3200" dirty="0"/>
          </a:p>
        </p:txBody>
      </p:sp>
      <p:pic>
        <p:nvPicPr>
          <p:cNvPr id="248" name="Google Shape;248;p15" descr="S:\BRIDGE\SHARED\CLIVE\powerpoint\csp properti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225" y="3180523"/>
            <a:ext cx="3910825" cy="162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Flat plate is corrugated &amp; punched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Hot dip galvanized then curved to shape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Five thickness – 3, 4, 5, 6, and 7mm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Profiles - pitch x depth </a:t>
            </a:r>
            <a:endParaRPr dirty="0"/>
          </a:p>
          <a:p>
            <a:pPr marL="742950" lvl="1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152 x 51 mm</a:t>
            </a:r>
            <a:endParaRPr dirty="0"/>
          </a:p>
          <a:p>
            <a:pPr marL="742950" lvl="1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380 x 140 mm</a:t>
            </a:r>
            <a:endParaRPr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400 x 150 mm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Individual plates are bolted together</a:t>
            </a:r>
            <a:endParaRPr dirty="0"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Structural Plate Corrugated Steel Pipe </a:t>
            </a:r>
            <a:r>
              <a:rPr lang="en-US" sz="2000" dirty="0"/>
              <a:t>(SPCSP)</a:t>
            </a:r>
            <a:endParaRPr sz="3200" dirty="0"/>
          </a:p>
        </p:txBody>
      </p:sp>
      <p:sp>
        <p:nvSpPr>
          <p:cNvPr id="257" name="Google Shape;257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625" lvl="0" indent="-428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/>
              <a:t> Plate lengths </a:t>
            </a:r>
            <a:endParaRPr dirty="0"/>
          </a:p>
          <a:p>
            <a:pPr marL="1028700" lvl="2" indent="-42862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3,050mm (10 ft)</a:t>
            </a:r>
            <a:endParaRPr dirty="0"/>
          </a:p>
          <a:p>
            <a:pPr marL="1028700" lvl="2" indent="-428625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/>
              <a:t>3,670mm (12 ft)</a:t>
            </a:r>
          </a:p>
          <a:p>
            <a:pPr marL="600075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  <a:p>
            <a:pPr marL="428625" lvl="0" indent="-42862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/>
              <a:t> Plate width 5N, 6N, and 9N</a:t>
            </a:r>
            <a:endParaRPr dirty="0"/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N is the circumferential bolt spacing</a:t>
            </a:r>
            <a:endParaRPr dirty="0"/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N = 3pi (244 mm or 9.6”) </a:t>
            </a:r>
            <a:endParaRPr dirty="0"/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Ex: Number of bolts in a 3.048m or 10’ diameter ring</a:t>
            </a:r>
          </a:p>
          <a:p>
            <a:pPr marL="600075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	= </a:t>
            </a:r>
            <a:r>
              <a:rPr lang="el-GR" dirty="0"/>
              <a:t>π</a:t>
            </a:r>
            <a:r>
              <a:rPr lang="en-CA"/>
              <a:t> x 3048 mm / 244 mm = 39.2 = 39 spaces or 40 bolts per ring</a:t>
            </a:r>
            <a:endParaRPr lang="en-US" dirty="0"/>
          </a:p>
        </p:txBody>
      </p:sp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(cont.)</a:t>
            </a:r>
            <a:endParaRPr sz="3200" dirty="0"/>
          </a:p>
        </p:txBody>
      </p:sp>
      <p:sp>
        <p:nvSpPr>
          <p:cNvPr id="265" name="Google Shape;265;p1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Currently there are approx. </a:t>
            </a:r>
            <a:r>
              <a:rPr lang="en-US" dirty="0">
                <a:solidFill>
                  <a:schemeClr val="bg1"/>
                </a:solidFill>
              </a:rPr>
              <a:t>8515</a:t>
            </a:r>
            <a:r>
              <a:rPr lang="en-US" dirty="0"/>
              <a:t> bridge size culverts in Alberta which accounts for ~63% of all bridge structures in the province.</a:t>
            </a:r>
            <a:endParaRPr dirty="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 Two types of culverts:</a:t>
            </a:r>
            <a:endParaRPr dirty="0"/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	1) Flexible Structures  (corrugated steel) (~96%) </a:t>
            </a:r>
            <a:endParaRPr dirty="0"/>
          </a:p>
          <a:p>
            <a:pPr marL="76200" lvl="0" indent="0" algn="l" rtl="0">
              <a:spcBef>
                <a:spcPts val="240"/>
              </a:spcBef>
              <a:spcAft>
                <a:spcPts val="0"/>
              </a:spcAft>
              <a:buClr>
                <a:srgbClr val="F2F2F2"/>
              </a:buClr>
              <a:buSzPts val="1200"/>
              <a:buNone/>
            </a:pPr>
            <a:endParaRPr sz="12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en-US" dirty="0"/>
              <a:t>	2) Rigid Structures (concrete, steel or timber)</a:t>
            </a:r>
            <a:endParaRPr dirty="0"/>
          </a:p>
        </p:txBody>
      </p:sp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Introduction</a:t>
            </a:r>
            <a:endParaRPr sz="3600" dirty="0"/>
          </a:p>
        </p:txBody>
      </p:sp>
      <p:sp>
        <p:nvSpPr>
          <p:cNvPr id="160" name="Google Shape;160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625" lvl="0" indent="-428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Atlantic Industry's ‘Bolt-a-Plate</a:t>
            </a:r>
            <a:endParaRPr dirty="0"/>
          </a:p>
          <a:p>
            <a:pPr marL="600075" lvl="2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width 1067, length 3N to 16N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Twister Pipe’s ‘MP 200’</a:t>
            </a:r>
            <a:endParaRPr dirty="0"/>
          </a:p>
          <a:p>
            <a:pPr marL="600075" lvl="2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pitch 200, depth 55mm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SuperCor</a:t>
            </a:r>
            <a:r>
              <a:rPr lang="en-US" dirty="0"/>
              <a:t>, and Bridge Plate</a:t>
            </a:r>
            <a:endParaRPr dirty="0"/>
          </a:p>
          <a:p>
            <a:pPr marL="600075" lvl="2" indent="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(pitch 380, depth 140)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New coating systems</a:t>
            </a:r>
            <a:r>
              <a:rPr lang="en-US" sz="2700" dirty="0"/>
              <a:t> </a:t>
            </a:r>
            <a:endParaRPr dirty="0"/>
          </a:p>
        </p:txBody>
      </p:sp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- some recent products</a:t>
            </a:r>
            <a:endParaRPr sz="3200" dirty="0"/>
          </a:p>
        </p:txBody>
      </p:sp>
      <p:sp>
        <p:nvSpPr>
          <p:cNvPr id="273" name="Google Shape;273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84216"/>
            <a:ext cx="4308021" cy="323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8625" lvl="0" indent="-428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New coating systems</a:t>
            </a:r>
            <a:r>
              <a:rPr lang="en-US" sz="2700" dirty="0"/>
              <a:t> </a:t>
            </a:r>
            <a:endParaRPr dirty="0"/>
          </a:p>
        </p:txBody>
      </p:sp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- some recent products</a:t>
            </a:r>
            <a:endParaRPr sz="3200" dirty="0"/>
          </a:p>
        </p:txBody>
      </p:sp>
      <p:sp>
        <p:nvSpPr>
          <p:cNvPr id="273" name="Google Shape;273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74" name="Google Shape;274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4572000" y="1084216"/>
            <a:ext cx="4308021" cy="323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04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(field bolting)</a:t>
            </a:r>
            <a:endParaRPr sz="3200" dirty="0"/>
          </a:p>
        </p:txBody>
      </p:sp>
      <p:pic>
        <p:nvPicPr>
          <p:cNvPr id="281" name="Google Shape;281;p19" descr="S:\BRIDGE\SHARED\CLIVE\powerpoint\spcs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9966" y="1301354"/>
            <a:ext cx="5829300" cy="287893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69569-4D51-80AF-0399-5B418069E066}"/>
              </a:ext>
            </a:extLst>
          </p:cNvPr>
          <p:cNvSpPr txBox="1"/>
          <p:nvPr/>
        </p:nvSpPr>
        <p:spPr>
          <a:xfrm>
            <a:off x="5584371" y="3872508"/>
            <a:ext cx="2585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badi" panose="020B0604020202020204" pitchFamily="34" charset="0"/>
              </a:rPr>
              <a:t>Longitudinal Seam Stagger (1N)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EA25ED-6F48-EB3D-107A-218E3BF7A341}"/>
              </a:ext>
            </a:extLst>
          </p:cNvPr>
          <p:cNvCxnSpPr>
            <a:cxnSpLocks/>
            <a:endCxn id="7" idx="5"/>
          </p:cNvCxnSpPr>
          <p:nvPr/>
        </p:nvCxnSpPr>
        <p:spPr>
          <a:xfrm flipH="1" flipV="1">
            <a:off x="5713688" y="3554380"/>
            <a:ext cx="288695" cy="410197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815E7D0-F036-FF37-1108-5D9698833320}"/>
              </a:ext>
            </a:extLst>
          </p:cNvPr>
          <p:cNvSpPr/>
          <p:nvPr/>
        </p:nvSpPr>
        <p:spPr>
          <a:xfrm>
            <a:off x="5401492" y="3252651"/>
            <a:ext cx="365760" cy="353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6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SPCSP Barrel</a:t>
            </a:r>
            <a:endParaRPr dirty="0"/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5F7FEDEE-D9DC-C84C-F5EE-85E136B7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12" y="769009"/>
            <a:ext cx="5684775" cy="42635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(longitudinal lapping)</a:t>
            </a:r>
            <a:endParaRPr sz="3200" dirty="0"/>
          </a:p>
        </p:txBody>
      </p:sp>
      <p:pic>
        <p:nvPicPr>
          <p:cNvPr id="289" name="Google Shape;289;p20" descr="S:\BRIDGE\SHARED\CLIVE\powerpoint\seam l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785" y="1658541"/>
            <a:ext cx="58293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96" name="Google Shape;29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4971" b="16430"/>
          <a:stretch/>
        </p:blipFill>
        <p:spPr>
          <a:xfrm>
            <a:off x="539552" y="1356958"/>
            <a:ext cx="8229600" cy="323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97" name="Google Shape;297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6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Properly Lapped Seam</a:t>
            </a:r>
            <a:br>
              <a:rPr lang="en-US" dirty="0"/>
            </a:br>
            <a:r>
              <a:rPr lang="en-US" dirty="0"/>
              <a:t>Bolt in valley is nearest visible edge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67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03" name="Google Shape;303;p22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 t="23826" b="23826"/>
          <a:stretch/>
        </p:blipFill>
        <p:spPr>
          <a:xfrm>
            <a:off x="539552" y="1356958"/>
            <a:ext cx="8229600" cy="323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539552" y="278606"/>
            <a:ext cx="8219256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Improperly Lapped Seam</a:t>
            </a:r>
            <a:br>
              <a:rPr lang="en-US"/>
            </a:br>
            <a:r>
              <a:rPr lang="en-US"/>
              <a:t>Bolt in valley is farthest from visible edge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03" name="Google Shape;303;p22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 t="14701" b="14701"/>
          <a:stretch/>
        </p:blipFill>
        <p:spPr>
          <a:xfrm>
            <a:off x="1311964" y="1035845"/>
            <a:ext cx="6408103" cy="3393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539552" y="278606"/>
            <a:ext cx="8219256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Improperly Lapped Seam</a:t>
            </a:r>
            <a:br>
              <a:rPr lang="en-US"/>
            </a:br>
            <a:r>
              <a:rPr lang="en-US"/>
              <a:t>Bolt in valley is farthest from visible edge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7055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"/>
          <p:cNvSpPr txBox="1">
            <a:spLocks noGrp="1"/>
          </p:cNvSpPr>
          <p:nvPr>
            <p:ph type="body" idx="1"/>
          </p:nvPr>
        </p:nvSpPr>
        <p:spPr>
          <a:xfrm>
            <a:off x="539552" y="3686174"/>
            <a:ext cx="8229600" cy="90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Both types of laps can carry about the same load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Correctly lapped seams are more ductile – do not typically develop cracks</a:t>
            </a:r>
            <a:endParaRPr dirty="0"/>
          </a:p>
        </p:txBody>
      </p:sp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SPCSP (seam strength tests)</a:t>
            </a:r>
            <a:endParaRPr sz="3200" dirty="0"/>
          </a:p>
        </p:txBody>
      </p:sp>
      <p:pic>
        <p:nvPicPr>
          <p:cNvPr id="312" name="Google Shape;312;p23" descr="S:\BRIDGE\SHARED\CLIVE\powerpoint\incorrec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100" y="1273969"/>
            <a:ext cx="30861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 descr="S:\BRIDGE\SHARED\CLIVE\powerpoint\correc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550" y="1290637"/>
            <a:ext cx="2971800" cy="220503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Bridge Construction Inspection Manual</a:t>
            </a:r>
            <a:endParaRPr dirty="0"/>
          </a:p>
        </p:txBody>
      </p:sp>
      <p:sp>
        <p:nvSpPr>
          <p:cNvPr id="320" name="Google Shape;320;p24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1800"/>
              <a:buNone/>
            </a:pPr>
            <a:r>
              <a:rPr lang="en-US" u="sng" dirty="0">
                <a:solidFill>
                  <a:srgbClr val="0081A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https://open.alberta.ca/publications/bridge-construction-inspection-manual-edition-3</a:t>
            </a:r>
            <a:endParaRPr dirty="0">
              <a:solidFill>
                <a:srgbClr val="0081AB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rgbClr val="0081AB"/>
              </a:solidFill>
            </a:endParaRPr>
          </a:p>
        </p:txBody>
      </p:sp>
      <p:sp>
        <p:nvSpPr>
          <p:cNvPr id="321" name="Google Shape;321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Standard Drawings S-1418-20</a:t>
            </a:r>
            <a:endParaRPr sz="3200" dirty="0"/>
          </a:p>
        </p:txBody>
      </p:sp>
      <p:sp>
        <p:nvSpPr>
          <p:cNvPr id="166" name="Google Shape;166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67" name="Google Shape;167;p3" descr="Diagram, engineer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643" t="1844" r="1351" b="1433"/>
          <a:stretch/>
        </p:blipFill>
        <p:spPr>
          <a:xfrm>
            <a:off x="1521417" y="989050"/>
            <a:ext cx="6101166" cy="374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Concrete (~4%) – either box or pipe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Timber (0.1%) -  no longer being built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Smooth wall steel pipe liners (rigid pipe)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No noticeable deflection under loads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Concrete is a durable material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Concrete is relatively expensive</a:t>
            </a:r>
            <a:endParaRPr dirty="0"/>
          </a:p>
        </p:txBody>
      </p:sp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Rigid Structures</a:t>
            </a:r>
            <a:endParaRPr sz="3200" dirty="0"/>
          </a:p>
        </p:txBody>
      </p:sp>
      <p:sp>
        <p:nvSpPr>
          <p:cNvPr id="175" name="Google Shape;175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Rigid Structures</a:t>
            </a:r>
            <a:endParaRPr sz="3600" dirty="0"/>
          </a:p>
        </p:txBody>
      </p:sp>
      <p:pic>
        <p:nvPicPr>
          <p:cNvPr id="182" name="Google Shape;182;p5" descr="S:\BRIDGE\SHARED\CLIVE\powerpoint\ridg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675" y="1164432"/>
            <a:ext cx="5409010" cy="320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Metal culverts comprise approximately 96% of culvert inventory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Fabricate to almost any shape 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Relatively cheap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Proper Backfill &amp; Installation is </a:t>
            </a:r>
            <a:r>
              <a:rPr lang="en-US" b="1" dirty="0"/>
              <a:t>CRITICAL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Susceptible to structural problems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 Prone to corrosion, abrasion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Flexible Structures</a:t>
            </a:r>
            <a:endParaRPr sz="3600" dirty="0"/>
          </a:p>
        </p:txBody>
      </p:sp>
      <p:sp>
        <p:nvSpPr>
          <p:cNvPr id="190" name="Google Shape;190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Flexible Structures</a:t>
            </a:r>
            <a:endParaRPr sz="3200" dirty="0"/>
          </a:p>
        </p:txBody>
      </p:sp>
      <p:pic>
        <p:nvPicPr>
          <p:cNvPr id="196" name="Google Shape;196;p7" descr="S:\BRIDGE\SHARED\CLIVE\powerpoint\flexib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534" y="1202655"/>
            <a:ext cx="5164932" cy="342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 descr="S:\BRIDGE\SHARED\CLIVE\powerpoint\failed seam.jpg"/>
          <p:cNvPicPr preferRelativeResize="0"/>
          <p:nvPr/>
        </p:nvPicPr>
        <p:blipFill rotWithShape="1">
          <a:blip r:embed="rId3">
            <a:alphaModFix/>
          </a:blip>
          <a:srcRect t="12591" b="3765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9"/>
          <p:cNvPicPr preferRelativeResize="0"/>
          <p:nvPr/>
        </p:nvPicPr>
        <p:blipFill>
          <a:blip r:embed="rId3"/>
          <a:srcRect t="12508" b="12508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599</Words>
  <Application>Microsoft Office PowerPoint</Application>
  <PresentationFormat>On-screen Show (16:9)</PresentationFormat>
  <Paragraphs>127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Abadi</vt:lpstr>
      <vt:lpstr>Arial</vt:lpstr>
      <vt:lpstr>Calibri</vt:lpstr>
      <vt:lpstr>Noto Sans Symbols</vt:lpstr>
      <vt:lpstr>Times New Roman</vt:lpstr>
      <vt:lpstr>Alberta - Goverment</vt:lpstr>
      <vt:lpstr>Body slides</vt:lpstr>
      <vt:lpstr>MS_ClipArt_Gallery.2</vt:lpstr>
      <vt:lpstr>CULVERTS – BASIC STRUCTURAL CONSIDERATIONS</vt:lpstr>
      <vt:lpstr>Introduction</vt:lpstr>
      <vt:lpstr>Standard Drawings S-1418-20</vt:lpstr>
      <vt:lpstr>Rigid Structures</vt:lpstr>
      <vt:lpstr>Rigid Structures</vt:lpstr>
      <vt:lpstr>Flexible Structures</vt:lpstr>
      <vt:lpstr>Flexible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CSP (field jointing)</vt:lpstr>
      <vt:lpstr>Flexible Culverts</vt:lpstr>
      <vt:lpstr>Corrugated Steel Pipe (CSP)</vt:lpstr>
      <vt:lpstr>CSP Properties</vt:lpstr>
      <vt:lpstr>Structural Plate Corrugated Steel Pipe (SPCSP)</vt:lpstr>
      <vt:lpstr>SPCSP (cont.)</vt:lpstr>
      <vt:lpstr>SPCSP - some recent products</vt:lpstr>
      <vt:lpstr>SPCSP - some recent products</vt:lpstr>
      <vt:lpstr>SPCSP (field bolting)</vt:lpstr>
      <vt:lpstr>SPCSP Barrel</vt:lpstr>
      <vt:lpstr>SPCSP (longitudinal lapping)</vt:lpstr>
      <vt:lpstr>Properly Lapped Seam Bolt in valley is nearest visible edge</vt:lpstr>
      <vt:lpstr>Improperly Lapped Seam Bolt in valley is farthest from visible edge</vt:lpstr>
      <vt:lpstr>Improperly Lapped Seam Bolt in valley is farthest from visible edge</vt:lpstr>
      <vt:lpstr>SPCSP (seam strength tests)</vt:lpstr>
      <vt:lpstr>Bridge Construction Inspection Manual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CULVERTS – BASIC STRUCTURAL CONSIDERATIONS</dc:title>
  <dc:creator>Garry Roberts</dc:creator>
  <cp:lastModifiedBy>Nolan Rettie</cp:lastModifiedBy>
  <cp:revision>20</cp:revision>
  <dcterms:created xsi:type="dcterms:W3CDTF">1999-09-27T17:34:41Z</dcterms:created>
  <dcterms:modified xsi:type="dcterms:W3CDTF">2023-04-05T19:48:20Z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2023-04-05T19:48:20Z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84a8884a-9ed0-484b-be40-0eed7d8ed1d3</vt:lpwstr>
  </property>
  <property fmtid="{D5CDD505-2E9C-101B-9397-08002B2CF9AE}" pid="8" name="MSIP_Label_abf2ea38-542c-4b75-bd7d-582ec36a519f_ContentBits">
    <vt:lpwstr>2</vt:lpwstr>
  </property>
</Properties>
</file>