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8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4" r:id="rId51"/>
    <p:sldId id="317" r:id="rId52"/>
    <p:sldId id="319" r:id="rId53"/>
    <p:sldId id="322" r:id="rId54"/>
    <p:sldId id="326" r:id="rId55"/>
    <p:sldId id="328" r:id="rId56"/>
    <p:sldId id="327" r:id="rId57"/>
    <p:sldId id="323" r:id="rId58"/>
    <p:sldId id="325" r:id="rId59"/>
    <p:sldId id="329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7" autoAdjust="0"/>
    <p:restoredTop sz="94660"/>
  </p:normalViewPr>
  <p:slideViewPr>
    <p:cSldViewPr snapToGrid="0" snapToObjects="1">
      <p:cViewPr>
        <p:scale>
          <a:sx n="68" d="100"/>
          <a:sy n="68" d="100"/>
        </p:scale>
        <p:origin x="-606" y="-15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17DA4-AEA4-AC42-BBBA-1F5CE653962C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F6F2A-F486-FA4F-B57B-2119879C0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333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73D15-B6AA-2E4F-8F5A-6070E35E5806}" type="datetimeFigureOut">
              <a:rPr lang="en-US" smtClean="0"/>
              <a:t>9/12/2016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CFE002-B83C-C24B-9679-57F3C81C5F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323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FE002-B83C-C24B-9679-57F3C81C5F0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27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CFE002-B83C-C24B-9679-57F3C81C5F0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27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BE05E6-EDCC-894A-9E8A-CDAC93383054}" type="datetime1">
              <a:rPr lang="en-CA" smtClean="0"/>
              <a:t>12/09/2016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76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7D725C-C102-9848-A421-C6BC473CE701}" type="datetime1">
              <a:rPr lang="en-CA" smtClean="0"/>
              <a:t>12/09/2016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93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0269498-99B8-D449-A42B-EC8DF1CE596B}" type="datetime1">
              <a:rPr lang="en-CA" smtClean="0"/>
              <a:t>12/09/2016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68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FDF4B-7FCD-3240-B6C3-854B17BD4F99}" type="datetime1">
              <a:rPr lang="en-CA" smtClean="0"/>
              <a:t>12/09/2016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21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568B34-9EFC-2347-A97A-C0E99724286D}" type="datetime1">
              <a:rPr lang="en-CA" smtClean="0"/>
              <a:t>12/09/2016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35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AFDADC8-EECA-6843-A800-EA4EB28437F8}" type="datetime1">
              <a:rPr lang="en-CA" smtClean="0"/>
              <a:t>12/09/2016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456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E96B79-372F-8945-A916-D7D3E6A9E27A}" type="datetime1">
              <a:rPr lang="en-CA" smtClean="0"/>
              <a:t>12/09/2016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35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673276-4142-5243-981F-0A133976933D}" type="datetime1">
              <a:rPr lang="en-CA" smtClean="0"/>
              <a:t>12/09/2016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45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199B12-3B62-E54A-BE75-F8475D4F371B}" type="datetime1">
              <a:rPr lang="en-CA" smtClean="0"/>
              <a:t>12/09/2016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76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2B1C30-8333-A445-BF64-520D437E4BA1}" type="datetime1">
              <a:rPr lang="en-CA" smtClean="0"/>
              <a:t>12/09/2016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69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6AA3B4-193C-C648-9D3D-82E4F8A965DD}" type="datetime1">
              <a:rPr lang="en-CA" smtClean="0"/>
              <a:t>12/09/2016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06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27766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E3989-BA9A-E645-AB1F-0CE634C018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17577" y="5956300"/>
            <a:ext cx="1957764" cy="8683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175500" y="5956300"/>
            <a:ext cx="1968500" cy="9017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2932057" y="6126163"/>
            <a:ext cx="35296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Technical</a:t>
            </a:r>
            <a:r>
              <a:rPr lang="en-US" sz="1600" b="1" baseline="0" dirty="0" smtClean="0"/>
              <a:t> Standards Branch</a:t>
            </a:r>
          </a:p>
          <a:p>
            <a:pPr algn="ctr"/>
            <a:r>
              <a:rPr lang="en-US" sz="1400" b="1" baseline="0" dirty="0" smtClean="0"/>
              <a:t>Class A Bridge Inspection Course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066794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320800" y="1376363"/>
            <a:ext cx="6604000" cy="340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5400" b="1" dirty="0">
                <a:solidFill>
                  <a:srgbClr val="000514"/>
                </a:solidFill>
                <a:latin typeface="Arial" charset="0"/>
                <a:cs typeface="+mn-cs"/>
              </a:rPr>
              <a:t>Maintenance and Rehabilitation</a:t>
            </a:r>
            <a:br>
              <a:rPr lang="en-US" sz="5400" b="1" dirty="0">
                <a:solidFill>
                  <a:srgbClr val="000514"/>
                </a:solidFill>
                <a:latin typeface="Arial" charset="0"/>
                <a:cs typeface="+mn-cs"/>
              </a:rPr>
            </a:br>
            <a:r>
              <a:rPr lang="en-US" sz="5400" b="1" dirty="0">
                <a:solidFill>
                  <a:srgbClr val="000514"/>
                </a:solidFill>
                <a:latin typeface="Arial" charset="0"/>
                <a:cs typeface="+mn-cs"/>
              </a:rPr>
              <a:t>of Culverts</a:t>
            </a:r>
            <a:endParaRPr lang="en-US" sz="8000" dirty="0">
              <a:solidFill>
                <a:srgbClr val="000514"/>
              </a:solidFill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304800" y="5894995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2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10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501531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Soil-Side </a:t>
            </a: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Corrosion Damage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9" name="Picture 4" descr="C:\Documents and Settings\HP_Owner\My Documents\ChRiS\Bridges 2006\inserts\Maintenance and Rehabilitation of Culverts\30a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531" y="1780943"/>
            <a:ext cx="6248400" cy="370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842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11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413291" y="749513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Corrosion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2062780" y="1541196"/>
            <a:ext cx="708122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latin typeface="Calibri"/>
                <a:cs typeface="Calibri"/>
              </a:rPr>
              <a:t>Electrolytic corrosion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caused by external stray currents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other </a:t>
            </a:r>
            <a:r>
              <a:rPr lang="en-US" sz="2000" dirty="0" err="1">
                <a:latin typeface="Calibri"/>
                <a:cs typeface="Calibri"/>
              </a:rPr>
              <a:t>cathodic</a:t>
            </a:r>
            <a:r>
              <a:rPr lang="en-US" sz="2000" dirty="0">
                <a:latin typeface="Calibri"/>
                <a:cs typeface="Calibri"/>
              </a:rPr>
              <a:t> systems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overhead power lines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latin typeface="Calibri"/>
                <a:cs typeface="Calibri"/>
              </a:rPr>
              <a:t>Galvanic corrosion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materials of different potential in an electrolyte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impurities in metal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differences in coatings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surface defects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moist soil good electrolyte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generates own current</a:t>
            </a:r>
          </a:p>
        </p:txBody>
      </p:sp>
    </p:spTree>
    <p:extLst>
      <p:ext uri="{BB962C8B-B14F-4D97-AF65-F5344CB8AC3E}">
        <p14:creationId xmlns:p14="http://schemas.microsoft.com/office/powerpoint/2010/main" val="4018583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12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688286" y="805897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Electrolytic Corrosion Mechanism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6" name="Picture 5" descr="C:\Documents and Settings\HP_Owner\My Documents\ChRiS\Bridges 2006\inserts\Maintenance and Rehabilitation of Culverts\31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886" y="1761107"/>
            <a:ext cx="6096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556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13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535886" y="812807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Galvanic Corrosion Mechanism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3" name="Picture 3" descr="C:\Documents and Settings\HP_Owner\My Documents\ChRiS\Bridges 2006\inserts\Maintenance and Rehabilitation of Culverts\32a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886" y="1885714"/>
            <a:ext cx="61722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6417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14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576233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Repair </a:t>
            </a: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and Maintenance 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895739" y="1735494"/>
            <a:ext cx="7809722" cy="454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Monitoring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Strutting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Liners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Crack repairs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Cathodic </a:t>
            </a:r>
            <a:r>
              <a:rPr lang="en-US" sz="2400" dirty="0" smtClean="0">
                <a:latin typeface="Calibri"/>
                <a:cs typeface="Calibri"/>
              </a:rPr>
              <a:t>protection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 smtClean="0">
                <a:latin typeface="Calibri"/>
                <a:cs typeface="Calibri"/>
              </a:rPr>
              <a:t>Concrete Floors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 smtClean="0">
                <a:latin typeface="Calibri"/>
                <a:cs typeface="Calibri"/>
              </a:rPr>
              <a:t>Extensions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 smtClean="0">
                <a:latin typeface="Calibri"/>
                <a:cs typeface="Calibri"/>
              </a:rPr>
              <a:t>Scour/Piping Repairs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5476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15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706962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Monitoring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631726" y="1858031"/>
            <a:ext cx="4343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First option, low cost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structure may </a:t>
            </a:r>
            <a:r>
              <a:rPr lang="en-US" sz="2400" dirty="0" smtClean="0">
                <a:latin typeface="Calibri"/>
                <a:cs typeface="Calibri"/>
              </a:rPr>
              <a:t>stabilize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 smtClean="0">
                <a:latin typeface="Calibri"/>
                <a:cs typeface="Calibri"/>
              </a:rPr>
              <a:t>Review BIM history</a:t>
            </a:r>
            <a:endParaRPr lang="en-US" sz="2400" dirty="0">
              <a:latin typeface="Calibri"/>
              <a:cs typeface="Calibri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Provides ongoing record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mark ends of cracks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measure magnitude and location of deformations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establish reference points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photographs</a:t>
            </a:r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310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16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020555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Strutting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553954" y="1730139"/>
            <a:ext cx="6018107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Oldest, often cheapest method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Effective for extreme distress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Not suitable for drift and ice locations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Components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vertical struts between sleepers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cut to length, jacked in place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timber or steel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Life 25 years</a:t>
            </a:r>
          </a:p>
        </p:txBody>
      </p:sp>
    </p:spTree>
    <p:extLst>
      <p:ext uri="{BB962C8B-B14F-4D97-AF65-F5344CB8AC3E}">
        <p14:creationId xmlns:p14="http://schemas.microsoft.com/office/powerpoint/2010/main" val="651833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17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724844" y="896116"/>
            <a:ext cx="5644792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Timber Strut with Adjustable Turn-screw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3" name="Picture 3" descr="C:\Documents and Settings\HP_Owner\My Documents\ChRiS\Bridges 2006\inserts\Maintenance and Rehabilitation of Culverts\1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13" y="1820656"/>
            <a:ext cx="4754562" cy="378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064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18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613584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Strut Layout for Horizontal Ellipse Culvert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6" name="Picture 3" descr="C:\Documents and Settings\HP_Owner\My Documents\ChRiS\Bridges 2006\inserts\Maintenance and Rehabilitation of Culverts\2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384" y="1950801"/>
            <a:ext cx="6019800" cy="3707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75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19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020555" y="762000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Timber Strutting of Metal Culverts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3" name="Picture 7" descr="D:\bridge99\illustrations\Culv Maint 10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109" y="1765632"/>
            <a:ext cx="3996561" cy="4079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89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2</a:t>
            </a:fld>
            <a:endParaRPr lang="en-US"/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371600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Introduction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7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791955" y="1981200"/>
            <a:ext cx="6400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>
            <a:noAutofit/>
          </a:bodyPr>
          <a:lstStyle/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Widely used, started in 1950</a:t>
            </a:r>
          </a:p>
          <a:p>
            <a:pPr marL="800100" lvl="1" indent="-342900" algn="l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low cost alternative to bridges</a:t>
            </a:r>
          </a:p>
          <a:p>
            <a:pPr marL="800100" lvl="1" indent="-342900" algn="l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road system expansion in 60s and 70s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Installed by road builders</a:t>
            </a:r>
          </a:p>
          <a:p>
            <a:pPr marL="800100" lvl="1" indent="-342900" algn="l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local road authorities</a:t>
            </a:r>
          </a:p>
          <a:p>
            <a:pPr marL="800100" lvl="1" indent="-342900" algn="l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district forces 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Calibri"/>
                <a:cs typeface="Calibri"/>
              </a:rPr>
              <a:t>Designs by Bridge Engineering then Regional Bridge staff</a:t>
            </a:r>
          </a:p>
        </p:txBody>
      </p:sp>
    </p:spTree>
    <p:extLst>
      <p:ext uri="{BB962C8B-B14F-4D97-AF65-F5344CB8AC3E}">
        <p14:creationId xmlns:p14="http://schemas.microsoft.com/office/powerpoint/2010/main" val="404373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20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020555" y="662537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Installing Struts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6" name="Picture 3" descr="C:\Documents and Settings\HP_Owner\My Documents\ChRiS\Bridges 2006\inserts\Maintenance and Rehabilitation of Culverts\3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37" y="1640184"/>
            <a:ext cx="6049963" cy="395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6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21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725637" y="662537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Completed Installation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3" name="Picture 3" descr="C:\Documents and Settings\HP_Owner\My Documents\ChRiS\Bridges 2006\inserts\Maintenance and Rehabilitation of Culverts\4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37" y="1554126"/>
            <a:ext cx="6172200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80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22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725637" y="849276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Liners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640037" y="1730139"/>
            <a:ext cx="4114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 smtClean="0">
                <a:latin typeface="Calibri"/>
                <a:cs typeface="Calibri"/>
              </a:rPr>
              <a:t>Used when culvert cracked or corroded</a:t>
            </a:r>
            <a:endParaRPr lang="en-US" sz="2400" dirty="0">
              <a:latin typeface="Calibri"/>
              <a:cs typeface="Calibri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Reduces hydraulic capacity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 smtClean="0">
                <a:latin typeface="Calibri"/>
                <a:cs typeface="Calibri"/>
              </a:rPr>
              <a:t>May increase </a:t>
            </a:r>
            <a:r>
              <a:rPr lang="en-US" sz="2400" dirty="0">
                <a:latin typeface="Calibri"/>
                <a:cs typeface="Calibri"/>
              </a:rPr>
              <a:t>velocities, back water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Not suitable for large deformations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Life 30 to </a:t>
            </a:r>
            <a:r>
              <a:rPr lang="en-US" sz="2400" dirty="0" smtClean="0">
                <a:latin typeface="Calibri"/>
                <a:cs typeface="Calibri"/>
              </a:rPr>
              <a:t>60 </a:t>
            </a:r>
            <a:r>
              <a:rPr lang="en-US" sz="2400" dirty="0">
                <a:latin typeface="Calibri"/>
                <a:cs typeface="Calibri"/>
              </a:rPr>
              <a:t>years</a:t>
            </a:r>
          </a:p>
        </p:txBody>
      </p:sp>
    </p:spTree>
    <p:extLst>
      <p:ext uri="{BB962C8B-B14F-4D97-AF65-F5344CB8AC3E}">
        <p14:creationId xmlns:p14="http://schemas.microsoft.com/office/powerpoint/2010/main" val="384400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23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725637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Culvert Liners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3" name="Picture 6" descr="D:\bridge99\illustrations\Culv Maint 11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321" y="1710123"/>
            <a:ext cx="5602287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32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24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728321" y="809878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Liner Types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393365" y="1648416"/>
            <a:ext cx="5599756" cy="486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CSP culvert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1.5m to 3.0m culverts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SPCSP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larger than 3.0m culverts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limited length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Tunnel liner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large culverts and long length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Smooth wall pipe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 smtClean="0">
                <a:latin typeface="Calibri"/>
                <a:cs typeface="Calibri"/>
              </a:rPr>
              <a:t>Generally less </a:t>
            </a:r>
            <a:r>
              <a:rPr lang="en-US" sz="2400" dirty="0">
                <a:latin typeface="Calibri"/>
                <a:cs typeface="Calibri"/>
              </a:rPr>
              <a:t>than 1.5m culverts</a:t>
            </a:r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388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25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800340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Installing CSP Liner into Existing SPCSP Culvert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3" name="Picture 5" descr="C:\Documents and Settings\HP_Owner\My Documents\ChRiS\Bridges 2006\inserts\Maintenance and Rehabilitation of Culverts\5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140" y="1898418"/>
            <a:ext cx="6019800" cy="374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26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724140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Pulling Assembled SPCSP into Concrete Box Culvert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6" name="Picture 4" descr="C:\Documents and Settings\HP_Owner\My Documents\ChRiS\Bridges 2006\inserts\Maintenance and Rehabilitation of Culverts\6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740" y="1869843"/>
            <a:ext cx="6096000" cy="373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00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27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24140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SPCSP Liner Inside Concrete Box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3" name="Picture 4" descr="C:\Documents and Settings\HP_Owner\My Documents\ChRiS\Bridges 2006\inserts\Maintenance and Rehabilitation of Culverts\7a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740" y="2085744"/>
            <a:ext cx="6096000" cy="346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78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28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875041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Victaulic Connector for Concrete Pump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6" name="Picture 4" descr="C:\Documents and Settings\HP_Owner\My Documents\ChRiS\Bridges 2006\inserts\Maintenance and Rehabilitation of Culverts\11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380" y="1920644"/>
            <a:ext cx="5954713" cy="362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21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29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40380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Installing Tunnel Liner Inside Culvert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3" name="Picture 4" descr="C:\Documents and Settings\HP_Owner\My Documents\ChRiS\Bridges 2006\inserts\Maintenance and Rehabilitation of Culverts\8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117" y="1961860"/>
            <a:ext cx="5630863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370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3</a:t>
            </a:fld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791955" y="10191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Technical Developments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450286" y="2043965"/>
            <a:ext cx="4343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Early history - many problems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spectacular uplift failures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undersized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deformation and cracking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Need for quality backfill and compaction not recognized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Importance of end treatments</a:t>
            </a:r>
          </a:p>
        </p:txBody>
      </p:sp>
    </p:spTree>
    <p:extLst>
      <p:ext uri="{BB962C8B-B14F-4D97-AF65-F5344CB8AC3E}">
        <p14:creationId xmlns:p14="http://schemas.microsoft.com/office/powerpoint/2010/main" val="52126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30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911828" y="838200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Tunnel Liner Ready for Grouting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6" name="Picture 4" descr="C:\Documents and Settings\HP_Owner\My Documents\ChRiS\Bridges 2006\inserts\Maintenance and Rehabilitation of Culverts\10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595" y="1923415"/>
            <a:ext cx="5697537" cy="366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38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31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881532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Concrete Floors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744455" y="2221834"/>
            <a:ext cx="4495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Repair severe perforations of invert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Reinforce cracked seams and sidewall deformation of arch culverts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Reduces hydraulic capacity</a:t>
            </a:r>
          </a:p>
        </p:txBody>
      </p:sp>
    </p:spTree>
    <p:extLst>
      <p:ext uri="{BB962C8B-B14F-4D97-AF65-F5344CB8AC3E}">
        <p14:creationId xmlns:p14="http://schemas.microsoft.com/office/powerpoint/2010/main" val="389780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32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856366" y="9493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Details of Concrete Floor for SPCSP Arch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6" name="Picture 4" descr="C:\Documents and Settings\HP_Owner\My Documents\ChRiS\Bridges 2006\inserts\Maintenance and Rehabilitation of Culverts\13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419" y="1990355"/>
            <a:ext cx="6096000" cy="363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79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33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29819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Reinforcing Steel Arrangement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3" name="Picture 4" descr="C:\Documents and Settings\HP_Owner\My Documents\ChRiS\Bridges 2006\inserts\Maintenance and Rehabilitation of Culverts\15b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558" y="1950806"/>
            <a:ext cx="6019800" cy="359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74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34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663793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  <a:latin typeface="Calibri"/>
                <a:cs typeface="Calibri"/>
              </a:rPr>
              <a:t>Concrete Floor Casts</a:t>
            </a:r>
            <a:endParaRPr lang="en-US" sz="60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16" name="Picture 4" descr="C:\Documents and Settings\HP_Owner\My Documents\ChRiS\Bridges 2006\inserts\Maintenance and Rehabilitation of Culverts\16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93" y="1748452"/>
            <a:ext cx="6172200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49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35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22504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>
                <a:solidFill>
                  <a:srgbClr val="000000"/>
                </a:solidFill>
                <a:latin typeface="Calibri"/>
                <a:cs typeface="Calibri"/>
              </a:rPr>
              <a:t>Floor and Sidewall in Place</a:t>
            </a:r>
            <a:endParaRPr lang="en-US" sz="600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3" name="Picture 4" descr="C:\Documents and Settings\HP_Owner\My Documents\ChRiS\Bridges 2006\inserts\Maintenance and Rehabilitation of Culverts\17a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904" y="1768239"/>
            <a:ext cx="6172200" cy="390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83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36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722504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Crack Repair Methods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767981" y="1858031"/>
            <a:ext cx="4114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Stop drilling crack ends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welding cracks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reinforcing plates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welded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bolted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reinforced concrete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arch culverts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 err="1">
                <a:latin typeface="Calibri"/>
                <a:cs typeface="Calibri"/>
              </a:rPr>
              <a:t>shotcrete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10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37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725637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000000"/>
                </a:solidFill>
                <a:latin typeface="Calibri"/>
                <a:cs typeface="Calibri"/>
              </a:rPr>
              <a:t>Shotcrete</a:t>
            </a: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 Reinforcing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453344" y="1683999"/>
            <a:ext cx="70780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Preferred method for repairing cracks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Stiffens joint and transfers ring compression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S</a:t>
            </a:r>
            <a:r>
              <a:rPr lang="en-US" sz="2400" dirty="0" smtClean="0">
                <a:latin typeface="Calibri"/>
                <a:cs typeface="Calibri"/>
              </a:rPr>
              <a:t>prayed </a:t>
            </a:r>
            <a:r>
              <a:rPr lang="en-US" sz="2400" dirty="0">
                <a:latin typeface="Calibri"/>
                <a:cs typeface="Calibri"/>
              </a:rPr>
              <a:t>over shear connectors and rebar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 smtClean="0">
                <a:latin typeface="Calibri"/>
                <a:cs typeface="Calibri"/>
              </a:rPr>
              <a:t>Not </a:t>
            </a:r>
            <a:r>
              <a:rPr lang="en-US" sz="2400" dirty="0">
                <a:latin typeface="Calibri"/>
                <a:cs typeface="Calibri"/>
              </a:rPr>
              <a:t>suitable for: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small cracks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 smtClean="0">
                <a:latin typeface="Calibri"/>
                <a:cs typeface="Calibri"/>
              </a:rPr>
              <a:t>severe </a:t>
            </a:r>
            <a:r>
              <a:rPr lang="en-US" sz="2400" dirty="0">
                <a:latin typeface="Calibri"/>
                <a:cs typeface="Calibri"/>
              </a:rPr>
              <a:t>corrosion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large deformations</a:t>
            </a:r>
          </a:p>
        </p:txBody>
      </p:sp>
    </p:spTree>
    <p:extLst>
      <p:ext uri="{BB962C8B-B14F-4D97-AF65-F5344CB8AC3E}">
        <p14:creationId xmlns:p14="http://schemas.microsoft.com/office/powerpoint/2010/main" val="100883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38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304800" y="763588"/>
            <a:ext cx="85344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Longitudinal Seam Reinforcing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6" name="Picture 6" descr="D:\bridge99\illustrations\Culv Maint 13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366" y="1721239"/>
            <a:ext cx="4648200" cy="368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020555" y="5238518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cs typeface="Calibri"/>
              </a:rPr>
              <a:t>Longitudinal Cross Section</a:t>
            </a:r>
            <a:endParaRPr lang="en-US" sz="4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320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39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696108" y="966622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Pump and Mixer for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cs typeface="Calibri"/>
              </a:rPr>
              <a:t>Prewetting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6" name="Picture 4" descr="C:\Documents and Settings\HP_Owner\My Documents\ChRiS\Bridges 2006\inserts\Maintenance and Rehabilitation of Culverts\20b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908" y="1928581"/>
            <a:ext cx="6019800" cy="369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50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4</a:t>
            </a:fld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800339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Culvert Inspection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381989" y="1917035"/>
            <a:ext cx="6947292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Regular inspection initiated in mid-80s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before major problems or failures reported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inspection provides early detection of changes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most defects develop slowly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poor backfill often detected at first inspection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As constructed records shape at ends, </a:t>
            </a:r>
            <a:r>
              <a:rPr lang="en-US" sz="2400" dirty="0" err="1">
                <a:latin typeface="Calibri"/>
                <a:cs typeface="Calibri"/>
              </a:rPr>
              <a:t>quarterpoints</a:t>
            </a:r>
            <a:r>
              <a:rPr lang="en-US" sz="2400" dirty="0">
                <a:latin typeface="Calibri"/>
                <a:cs typeface="Calibri"/>
              </a:rPr>
              <a:t> and middle</a:t>
            </a:r>
          </a:p>
        </p:txBody>
      </p:sp>
    </p:spTree>
    <p:extLst>
      <p:ext uri="{BB962C8B-B14F-4D97-AF65-F5344CB8AC3E}">
        <p14:creationId xmlns:p14="http://schemas.microsoft.com/office/powerpoint/2010/main" val="14714657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40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772308" y="8375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  <a:latin typeface="Calibri"/>
                <a:cs typeface="Calibri"/>
              </a:rPr>
              <a:t>Detail of Reinforcing and Shear Connectors</a:t>
            </a:r>
            <a:endParaRPr lang="en-US" sz="60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16" name="Picture 4" descr="C:\Documents and Settings\HP_Owner\My Documents\ChRiS\Bridges 2006\inserts\Maintenance and Rehabilitation of Culverts\27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082" y="1951375"/>
            <a:ext cx="4835525" cy="365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45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41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632260" y="787949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U-bracket Shear Connector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4" name="Picture 4" descr="C:\Documents and Settings\HP_Owner\My Documents\ChRiS\Bridges 2006\inserts\Maintenance and Rehabilitation of Culverts\14b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949" y="1466473"/>
            <a:ext cx="4319587" cy="4378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64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42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730775" y="761623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Sandblast Equipment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6" name="Picture 4" descr="C:\Documents and Settings\HP_Owner\My Documents\ChRiS\Bridges 2006\inserts\Maintenance and Rehabilitation of Culverts\24a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175" y="1616748"/>
            <a:ext cx="6172200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51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43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696108" y="911898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  <a:latin typeface="Calibri"/>
                <a:cs typeface="Calibri"/>
              </a:rPr>
              <a:t>Heaters</a:t>
            </a:r>
            <a:endParaRPr lang="en-US" sz="60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14" name="Picture 4" descr="C:\Documents and Settings\HP_Owner\My Documents\ChRiS\Bridges 2006\inserts\Maintenance and Rehabilitation of Culverts\25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108" y="1616748"/>
            <a:ext cx="6019800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67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44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939768" y="821324"/>
            <a:ext cx="7367434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  <a:latin typeface="Calibri"/>
                <a:cs typeface="Calibri"/>
              </a:rPr>
              <a:t>Reinforcing and Shear Connectors Ready for Shooting</a:t>
            </a:r>
            <a:endParaRPr lang="en-US" sz="60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16" name="Picture 4" descr="C:\Documents and Settings\HP_Owner\My Documents\ChRiS\Bridges 2006\inserts\Maintenance and Rehabilitation of Culverts\26a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234" y="1792053"/>
            <a:ext cx="6096000" cy="381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288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45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28634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Shooting Concrete Mix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4" name="Picture 4" descr="C:\Documents and Settings\HP_Owner\My Documents\ChRiS\Bridges 2006\inserts\Maintenance and Rehabilitation of Culverts\28a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38" y="1647825"/>
            <a:ext cx="6248400" cy="397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9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46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878038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Completed Crack Reinforcing Beam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6" name="Picture 4" descr="C:\Documents and Settings\HP_Owner\My Documents\ChRiS\Bridges 2006\inserts\Maintenance and Rehabilitation of Culverts\29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38" y="2222806"/>
            <a:ext cx="5715000" cy="343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16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47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798842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000000"/>
                </a:solidFill>
                <a:latin typeface="Calibri"/>
                <a:cs typeface="Calibri"/>
              </a:rPr>
              <a:t>Cathodic</a:t>
            </a: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 Protection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453763" y="1828568"/>
            <a:ext cx="5288679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Prevents corrosion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impressed uniform potential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anode sacrificed to protect structure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soil side corrosion only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System types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impressed current system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passive system</a:t>
            </a:r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104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48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798842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000000"/>
                </a:solidFill>
                <a:latin typeface="Calibri"/>
                <a:cs typeface="Calibri"/>
              </a:rPr>
              <a:t>Cathodic</a:t>
            </a: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 Protection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823705" y="1828568"/>
            <a:ext cx="63373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latin typeface="Calibri"/>
                <a:cs typeface="Calibri"/>
              </a:rPr>
              <a:t>Impressed current system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20 to 60 volts and 4 to 16 amps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available power on site, 120/240 AC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power supply, anode bed, electrolyte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life - 15 to 25 years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latin typeface="Calibri"/>
                <a:cs typeface="Calibri"/>
              </a:rPr>
              <a:t>Passive system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dissimilar metals create current and potential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many magnesium anodes sacrifice to protect structure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1 to 2 amps and 1 to 2 volts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life - 15 to 25 years</a:t>
            </a:r>
          </a:p>
        </p:txBody>
      </p:sp>
    </p:spTree>
    <p:extLst>
      <p:ext uri="{BB962C8B-B14F-4D97-AF65-F5344CB8AC3E}">
        <p14:creationId xmlns:p14="http://schemas.microsoft.com/office/powerpoint/2010/main" val="220794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49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520206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Passive </a:t>
            </a:r>
            <a:r>
              <a:rPr lang="en-US" sz="3600" b="1" dirty="0" err="1">
                <a:solidFill>
                  <a:srgbClr val="000000"/>
                </a:solidFill>
                <a:latin typeface="Calibri"/>
                <a:cs typeface="Calibri"/>
              </a:rPr>
              <a:t>Cathodic</a:t>
            </a: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 Protection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6" name="Picture 4" descr="C:\Documents and Settings\HP_Owner\My Documents\ChRiS\Bridges 2006\inserts\Maintenance and Rehabilitation of Culverts\33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96" y="1726964"/>
            <a:ext cx="6096000" cy="393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64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5</a:t>
            </a:fld>
            <a:endParaRPr lang="en-US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44313" y="933580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Structural Problems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963513" y="1647825"/>
            <a:ext cx="47244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latin typeface="Calibri"/>
                <a:cs typeface="Calibri"/>
              </a:rPr>
              <a:t>Include: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Deformation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Cracked seams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Corrosion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latin typeface="Calibri"/>
                <a:cs typeface="Calibri"/>
              </a:rPr>
              <a:t>Usual causes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poor quality backfill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frozen backfill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poor compaction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poorly prepared foundation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corrosive environment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000" dirty="0">
                <a:latin typeface="Calibri"/>
                <a:cs typeface="Calibri"/>
              </a:rPr>
              <a:t>piping</a:t>
            </a:r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69100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50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792419" y="1016000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 smtClean="0">
                <a:solidFill>
                  <a:schemeClr val="tx2"/>
                </a:solidFill>
                <a:latin typeface="Calibri"/>
                <a:cs typeface="Calibri"/>
              </a:rPr>
              <a:t>Impressed Current System</a:t>
            </a:r>
            <a:endParaRPr lang="en-US" sz="60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17" name="Picture 5" descr="D:\bridge99\illustrations\Culv Maint 15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419" y="1827905"/>
            <a:ext cx="5475287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7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51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06961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  <a:latin typeface="Calibri"/>
                <a:cs typeface="Calibri"/>
              </a:rPr>
              <a:t>Anodes</a:t>
            </a:r>
            <a:endParaRPr lang="en-US" sz="6000" dirty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14" name="Picture 4" descr="C:\Documents and Settings\HP_Owner\My Documents\ChRiS\Bridges 2006\inserts\Maintenance and Rehabilitation of Culverts\39b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961" y="1647825"/>
            <a:ext cx="6096000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91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52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650936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Anode in Trench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7" name="Picture 4" descr="C:\Documents and Settings\HP_Owner\My Documents\ChRiS\Bridges 2006\inserts\Maintenance and Rehabilitation of Culverts\41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015" y="1873839"/>
            <a:ext cx="6019800" cy="367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9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53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85846" y="870166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Culvert Extension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6284" y="1575016"/>
            <a:ext cx="5482723" cy="411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47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54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85846" y="870166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Cut-off Wall - Piping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4" name="Picture 13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694" y="1645486"/>
            <a:ext cx="5311418" cy="3981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55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85846" y="870166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Downstream </a:t>
            </a:r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Restoration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6284" y="1575017"/>
            <a:ext cx="5482723" cy="4112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30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56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85846" y="870166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Downstream </a:t>
            </a:r>
            <a:r>
              <a:rPr lang="en-US" sz="3600" b="1" dirty="0" smtClean="0">
                <a:solidFill>
                  <a:srgbClr val="000000"/>
                </a:solidFill>
                <a:latin typeface="Calibri"/>
                <a:cs typeface="Calibri"/>
              </a:rPr>
              <a:t>Restoration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6284" y="1575016"/>
            <a:ext cx="5482723" cy="411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952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57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688287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Jacking Culvert Under Highway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6" name="Picture 5" descr="C:\Documents and Settings\HP_Owner\My Documents\ChRiS\Bridges 2006\inserts\Maintenance and Rehabilitation of Culverts\47x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332" y="1945746"/>
            <a:ext cx="6154737" cy="374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59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58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784811" y="942975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Environment Controls - Siltation Fence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6" name="Picture 4" descr="C:\Documents and Settings\HP_Owner\My Documents\ChRiS\Bridges 2006\inserts\Maintenance and Rehabilitation of Culverts\49x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411" y="1888893"/>
            <a:ext cx="6096000" cy="369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34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59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784811" y="942974"/>
            <a:ext cx="5943600" cy="332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6600" b="1" dirty="0" smtClean="0">
                <a:solidFill>
                  <a:srgbClr val="000000"/>
                </a:solidFill>
                <a:latin typeface="Calibri"/>
                <a:cs typeface="Calibri"/>
              </a:rPr>
              <a:t>Questions??</a:t>
            </a:r>
            <a:endParaRPr lang="en-US" sz="6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766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6</a:t>
            </a:fld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69854" y="849276"/>
            <a:ext cx="8469346" cy="933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Structural Problems</a:t>
            </a:r>
            <a:b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200" b="1" dirty="0">
                <a:solidFill>
                  <a:srgbClr val="000000"/>
                </a:solidFill>
                <a:latin typeface="Calibri"/>
                <a:cs typeface="Calibri"/>
              </a:rPr>
              <a:t>Deformation</a:t>
            </a:r>
            <a:endParaRPr lang="en-US" sz="5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210562" y="1782530"/>
            <a:ext cx="756358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Heaving floors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Bulging walls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Sagging roof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Severity measured as percent of design shape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400" dirty="0">
                <a:latin typeface="Calibri"/>
                <a:cs typeface="Calibri"/>
              </a:rPr>
              <a:t>Contributing factors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backfill low shear strength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culvert material low bending strength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2400" dirty="0">
                <a:latin typeface="Calibri"/>
                <a:cs typeface="Calibri"/>
              </a:rPr>
              <a:t>load carried in ring compression and soil-steel interaction</a:t>
            </a:r>
            <a:endParaRPr lang="en-US" sz="28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388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7</a:t>
            </a:fld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210562" y="880443"/>
            <a:ext cx="6858000" cy="94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Structural Problems</a:t>
            </a:r>
            <a:b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200" b="1" dirty="0">
                <a:solidFill>
                  <a:srgbClr val="000000"/>
                </a:solidFill>
                <a:latin typeface="Calibri"/>
                <a:cs typeface="Calibri"/>
              </a:rPr>
              <a:t>Cracked Seams</a:t>
            </a:r>
            <a:endParaRPr lang="en-US" sz="5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2489870" y="2022518"/>
            <a:ext cx="634299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latin typeface="Calibri"/>
                <a:cs typeface="Calibri"/>
              </a:rPr>
              <a:t>Primary cause is deformations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dirty="0">
                <a:latin typeface="Calibri"/>
                <a:cs typeface="Calibri"/>
              </a:rPr>
              <a:t>sometimes deformations small; 5%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dirty="0">
                <a:latin typeface="Calibri"/>
                <a:cs typeface="Calibri"/>
              </a:rPr>
              <a:t>may occur at one or more seams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latin typeface="Calibri"/>
                <a:cs typeface="Calibri"/>
              </a:rPr>
              <a:t>Contributing factors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dirty="0">
                <a:latin typeface="Calibri"/>
                <a:cs typeface="Calibri"/>
              </a:rPr>
              <a:t>incorrect laps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dirty="0" smtClean="0">
                <a:latin typeface="Calibri"/>
                <a:cs typeface="Calibri"/>
              </a:rPr>
              <a:t>Over or under </a:t>
            </a:r>
            <a:r>
              <a:rPr lang="en-US" dirty="0" err="1">
                <a:latin typeface="Calibri"/>
                <a:cs typeface="Calibri"/>
              </a:rPr>
              <a:t>torquing</a:t>
            </a:r>
            <a:r>
              <a:rPr lang="en-US" dirty="0">
                <a:latin typeface="Calibri"/>
                <a:cs typeface="Calibri"/>
              </a:rPr>
              <a:t> bolts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dirty="0">
                <a:latin typeface="Calibri"/>
                <a:cs typeface="Calibri"/>
              </a:rPr>
              <a:t>improperly curved plate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latin typeface="Calibri"/>
                <a:cs typeface="Calibri"/>
              </a:rPr>
              <a:t>Severity measure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dirty="0">
                <a:latin typeface="Calibri"/>
                <a:cs typeface="Calibri"/>
              </a:rPr>
              <a:t>number of seams cracked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dirty="0">
                <a:latin typeface="Calibri"/>
                <a:cs typeface="Calibri"/>
              </a:rPr>
              <a:t>location of seams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dirty="0">
                <a:latin typeface="Calibri"/>
                <a:cs typeface="Calibri"/>
              </a:rPr>
              <a:t>remaining steel between cracks</a:t>
            </a:r>
            <a:endParaRPr lang="en-US" sz="20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568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8</a:t>
            </a:fld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04800" y="687452"/>
            <a:ext cx="8534399" cy="99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Structural Problems</a:t>
            </a:r>
            <a:b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</a:br>
            <a:r>
              <a:rPr lang="en-US" sz="3200" b="1" dirty="0">
                <a:solidFill>
                  <a:srgbClr val="000000"/>
                </a:solidFill>
                <a:latin typeface="Calibri"/>
                <a:cs typeface="Calibri"/>
              </a:rPr>
              <a:t>Corrosion</a:t>
            </a:r>
            <a:endParaRPr lang="en-US" sz="54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1904485" y="1759450"/>
            <a:ext cx="807402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dirty="0">
                <a:latin typeface="Calibri"/>
                <a:cs typeface="Calibri"/>
              </a:rPr>
              <a:t>Corrosion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1600" dirty="0">
                <a:latin typeface="Calibri"/>
                <a:cs typeface="Calibri"/>
              </a:rPr>
              <a:t>electrochemical process that converts metal to natural state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dirty="0">
                <a:latin typeface="Calibri"/>
                <a:cs typeface="Calibri"/>
              </a:rPr>
              <a:t>Environmental requirements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1600" dirty="0">
                <a:latin typeface="Calibri"/>
                <a:cs typeface="Calibri"/>
              </a:rPr>
              <a:t>differences in potential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1600" dirty="0">
                <a:latin typeface="Calibri"/>
                <a:cs typeface="Calibri"/>
              </a:rPr>
              <a:t>electrolyte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1600" dirty="0">
                <a:latin typeface="Calibri"/>
                <a:cs typeface="Calibri"/>
              </a:rPr>
              <a:t>oxygen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dirty="0">
                <a:latin typeface="Calibri"/>
                <a:cs typeface="Calibri"/>
              </a:rPr>
              <a:t>Corrosion types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1600" dirty="0">
                <a:latin typeface="Calibri"/>
                <a:cs typeface="Calibri"/>
              </a:rPr>
              <a:t>electrolytic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1600" dirty="0">
                <a:latin typeface="Calibri"/>
                <a:cs typeface="Calibri"/>
              </a:rPr>
              <a:t>galvanic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dirty="0">
                <a:latin typeface="Calibri"/>
                <a:cs typeface="Calibri"/>
              </a:rPr>
              <a:t>Severity measure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1600" dirty="0">
                <a:latin typeface="Calibri"/>
                <a:cs typeface="Calibri"/>
              </a:rPr>
              <a:t>percent rust pitting or perforation</a:t>
            </a:r>
          </a:p>
          <a:p>
            <a:pPr marL="800100" lvl="1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sz="1600" dirty="0" smtClean="0">
                <a:latin typeface="Calibri"/>
                <a:cs typeface="Calibri"/>
              </a:rPr>
              <a:t>static potential</a:t>
            </a:r>
          </a:p>
          <a:p>
            <a:pPr lvl="2">
              <a:spcBef>
                <a:spcPct val="20000"/>
              </a:spcBef>
              <a:defRPr/>
            </a:pPr>
            <a:endParaRPr lang="en-US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651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304800" y="60960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04800" y="5897330"/>
            <a:ext cx="8534400" cy="460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92355" y="261435"/>
            <a:ext cx="4151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Maintenance and Rehabilitation of Culverts</a:t>
            </a:r>
            <a:endParaRPr lang="en-US" sz="1600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E3989-BA9A-E645-AB1F-0CE634C0185A}" type="slidenum">
              <a:rPr lang="en-US" smtClean="0"/>
              <a:t>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205431" y="584493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837691" y="861387"/>
            <a:ext cx="5943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88900" tIns="44450" rIns="88900" bIns="44450" anchor="ctr"/>
          <a:lstStyle/>
          <a:p>
            <a:pPr algn="ctr">
              <a:defRPr/>
            </a:pPr>
            <a:r>
              <a:rPr lang="en-US" sz="3600" b="1" dirty="0">
                <a:solidFill>
                  <a:srgbClr val="000000"/>
                </a:solidFill>
                <a:latin typeface="Calibri"/>
                <a:cs typeface="Calibri"/>
              </a:rPr>
              <a:t>Waterside Corrosion on Culvert Floor</a:t>
            </a:r>
            <a:endParaRPr lang="en-US" sz="6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2566" y="2133600"/>
            <a:ext cx="4525179" cy="339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7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1075</Words>
  <Application>Microsoft Office PowerPoint</Application>
  <PresentationFormat>On-screen Show (4:3)</PresentationFormat>
  <Paragraphs>325</Paragraphs>
  <Slides>59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BVBS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Korte</dc:creator>
  <cp:lastModifiedBy>matthew.spratlin</cp:lastModifiedBy>
  <cp:revision>26</cp:revision>
  <dcterms:created xsi:type="dcterms:W3CDTF">2016-02-29T01:30:46Z</dcterms:created>
  <dcterms:modified xsi:type="dcterms:W3CDTF">2016-09-12T16:48:55Z</dcterms:modified>
</cp:coreProperties>
</file>